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7" r:id="rId3"/>
    <p:sldId id="463" r:id="rId4"/>
    <p:sldId id="451" r:id="rId5"/>
    <p:sldId id="452" r:id="rId6"/>
    <p:sldId id="468" r:id="rId7"/>
    <p:sldId id="470" r:id="rId8"/>
    <p:sldId id="453" r:id="rId9"/>
    <p:sldId id="466" r:id="rId10"/>
    <p:sldId id="458" r:id="rId11"/>
    <p:sldId id="459" r:id="rId12"/>
    <p:sldId id="462" r:id="rId13"/>
    <p:sldId id="461" r:id="rId14"/>
    <p:sldId id="464" r:id="rId15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1BF43"/>
    <a:srgbClr val="993300"/>
    <a:srgbClr val="3399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5" autoAdjust="0"/>
  </p:normalViewPr>
  <p:slideViewPr>
    <p:cSldViewPr>
      <p:cViewPr>
        <p:scale>
          <a:sx n="90" d="100"/>
          <a:sy n="90" d="100"/>
        </p:scale>
        <p:origin x="-32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188D5C55-3751-4083-918C-017A1FAF8D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9957765D-5978-4AE8-B8F1-E3C67614B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83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973793CA-FB9B-43F0-A0B9-4D0F7BB672F5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C0F62A6C-4765-43D1-97CB-DA58F09EE8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0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251520" y="5507359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Smelt, Ljubljana, 30/01/2019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932040" y="6589564"/>
            <a:ext cx="4211960" cy="268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Ukrep EK, KOPOP in OMD</a:t>
            </a:r>
            <a:br>
              <a:rPr lang="sl-SI" dirty="0" smtClean="0"/>
            </a:br>
            <a:r>
              <a:rPr lang="sl-SI" dirty="0" smtClean="0"/>
              <a:t> v letu 2019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53826" y="188640"/>
            <a:ext cx="82946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Kronologija določitve OMD:</a:t>
            </a:r>
          </a:p>
          <a:p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 smtClean="0"/>
              <a:t>Poročilo (</a:t>
            </a:r>
            <a:r>
              <a:rPr lang="sl-SI" sz="2400" u="sng" dirty="0" err="1" smtClean="0"/>
              <a:t>ver.1</a:t>
            </a:r>
            <a:r>
              <a:rPr lang="sl-SI" sz="2400" u="sng" dirty="0" smtClean="0"/>
              <a:t>) </a:t>
            </a:r>
            <a:r>
              <a:rPr lang="sl-SI" sz="2400" dirty="0" smtClean="0"/>
              <a:t>oddano 3.4.2018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Pregled </a:t>
            </a:r>
            <a:r>
              <a:rPr lang="sl-SI" sz="2400" dirty="0"/>
              <a:t>poročila s strani </a:t>
            </a:r>
            <a:r>
              <a:rPr lang="sl-SI" sz="2400" dirty="0" smtClean="0"/>
              <a:t>JRC in s strani EK</a:t>
            </a:r>
          </a:p>
          <a:p>
            <a:r>
              <a:rPr lang="sl-SI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Videokonferenca 18.7.2018  </a:t>
            </a:r>
          </a:p>
          <a:p>
            <a:r>
              <a:rPr lang="sl-SI" sz="2400" dirty="0" smtClean="0">
                <a:sym typeface="Wingdings" panose="05000000000000000000" pitchFamily="2" charset="2"/>
              </a:rPr>
              <a:t> </a:t>
            </a:r>
            <a:r>
              <a:rPr lang="sl-SI" sz="2400" b="1" dirty="0" smtClean="0"/>
              <a:t>Ključna pripomba: Analizo opraviti na ravni občine !!</a:t>
            </a:r>
          </a:p>
          <a:p>
            <a:pPr marL="342900" indent="-342900">
              <a:buFont typeface="Wingdings"/>
              <a:buChar char="à"/>
            </a:pPr>
            <a:r>
              <a:rPr lang="sl-SI" sz="2400" dirty="0" smtClean="0"/>
              <a:t>Potrebna je bila obširnejša analiza (130 občin)</a:t>
            </a:r>
          </a:p>
          <a:p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/>
              <a:t>Razgovor ministrice s komisarjem </a:t>
            </a:r>
            <a:r>
              <a:rPr lang="sl-SI" sz="2400" dirty="0" err="1"/>
              <a:t>Hoganom</a:t>
            </a:r>
            <a:r>
              <a:rPr lang="sl-SI" sz="2400" dirty="0"/>
              <a:t> dne 15.10.2018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Videokonferenca 16.10.2018</a:t>
            </a:r>
          </a:p>
          <a:p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 smtClean="0"/>
              <a:t>Poročilo (</a:t>
            </a:r>
            <a:r>
              <a:rPr lang="sl-SI" sz="2400" u="sng" dirty="0" err="1" smtClean="0"/>
              <a:t>ver.2</a:t>
            </a:r>
            <a:r>
              <a:rPr lang="sl-SI" sz="2400" u="sng" dirty="0" smtClean="0"/>
              <a:t>) </a:t>
            </a:r>
            <a:r>
              <a:rPr lang="sl-SI" sz="2400" dirty="0" smtClean="0"/>
              <a:t>oddano 22.11.2018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dirty="0" smtClean="0"/>
              <a:t>Pregled </a:t>
            </a:r>
            <a:r>
              <a:rPr lang="sl-SI" sz="2400" dirty="0"/>
              <a:t>poročila s strani JRC in s strani 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400" u="sng" dirty="0"/>
              <a:t>Poročilo </a:t>
            </a:r>
            <a:r>
              <a:rPr lang="sl-SI" sz="2400" u="sng" dirty="0" smtClean="0"/>
              <a:t>(</a:t>
            </a:r>
            <a:r>
              <a:rPr lang="sl-SI" sz="2400" u="sng" dirty="0" err="1" smtClean="0"/>
              <a:t>ver.3</a:t>
            </a:r>
            <a:r>
              <a:rPr lang="sl-SI" sz="2400" u="sng" dirty="0" smtClean="0"/>
              <a:t>) </a:t>
            </a:r>
            <a:r>
              <a:rPr lang="sl-SI" sz="2400" dirty="0" smtClean="0"/>
              <a:t>oddano 11.1.2019 </a:t>
            </a:r>
            <a:endParaRPr lang="sl-SI" sz="2400" dirty="0"/>
          </a:p>
          <a:p>
            <a:r>
              <a:rPr lang="sl-SI" sz="2400" dirty="0" smtClean="0">
                <a:sym typeface="Wingdings" panose="05000000000000000000" pitchFamily="2" charset="2"/>
              </a:rPr>
              <a:t> Potrditev EK 3.1.2019 in JRC 22.1.2019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0033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79512" y="465426"/>
            <a:ext cx="56886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Gorsko območje in občine vključene v ponovljeno analizo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615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2303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r>
              <a:rPr lang="sl-SI" sz="2400" b="1" i="1" dirty="0" smtClean="0"/>
              <a:t>Po opravljeni razvrstitvi se je obseg OMD v Sloveniji malenkostno povečal, vsa dosedanja območja so ostala vključena .</a:t>
            </a:r>
            <a:endParaRPr lang="sl-SI" sz="2400" b="1" i="1" dirty="0"/>
          </a:p>
          <a:p>
            <a:endParaRPr lang="sl-SI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55843"/>
              </p:ext>
            </p:extLst>
          </p:nvPr>
        </p:nvGraphicFramePr>
        <p:xfrm>
          <a:off x="10782" y="1799988"/>
          <a:ext cx="9133217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4994"/>
                <a:gridCol w="1656184"/>
                <a:gridCol w="1656184"/>
                <a:gridCol w="2272205"/>
                <a:gridCol w="1003650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Območja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Površina (ha)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Delež skupne površine (%)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Kmetijska zemljišča v rabi 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Površina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(ha)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Delež (%)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Gorska območja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1.470.914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72,4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337.110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55,8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Območja z naravnimi omejitvami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146.407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7,2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49.895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8,3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Območja s posebnimi omejitvami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143.941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7,1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73.284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12,1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Skupaj OMD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1.761.262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86,9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460.289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76,2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Območja izven OMD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265.826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13,1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143.864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23,8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Slovenija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2.027.100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100,0</a:t>
                      </a:r>
                      <a:endParaRPr lang="sl-SI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604.153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1610" algn="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100,0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6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407707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Nova razvrstitev KMG v </a:t>
            </a:r>
            <a:r>
              <a:rPr lang="sl-SI" sz="2400" b="1" dirty="0" smtClean="0"/>
              <a:t>OMD (upošteva nova OMD) in </a:t>
            </a:r>
            <a:endParaRPr lang="sl-S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Nove točke KMG v </a:t>
            </a:r>
            <a:r>
              <a:rPr lang="sl-SI" sz="2400" b="1" dirty="0" smtClean="0"/>
              <a:t>OMD (spremembe pri točkah pogojene tudi s spremembo DMR)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400" b="1" dirty="0" smtClean="0">
                <a:solidFill>
                  <a:srgbClr val="0070C0"/>
                </a:solidFill>
              </a:rPr>
              <a:t>Oboje že vidno v izračunih v RKG in na GERK pregledovalniku</a:t>
            </a:r>
            <a:endParaRPr lang="sl-SI" sz="2400" b="1" dirty="0">
              <a:solidFill>
                <a:srgbClr val="0070C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3528" y="105273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sl-SI" sz="2400" b="1" dirty="0" smtClean="0">
                <a:sym typeface="Wingdings" panose="05000000000000000000" pitchFamily="2" charset="2"/>
              </a:rPr>
              <a:t>Sprememba </a:t>
            </a:r>
            <a:r>
              <a:rPr lang="sl-SI" sz="2400" b="1" dirty="0">
                <a:sym typeface="Wingdings" panose="05000000000000000000" pitchFamily="2" charset="2"/>
              </a:rPr>
              <a:t>PRP že vložena </a:t>
            </a:r>
            <a:r>
              <a:rPr lang="sl-SI" sz="2400" b="1" dirty="0" smtClean="0">
                <a:sym typeface="Wingdings" panose="05000000000000000000" pitchFamily="2" charset="2"/>
              </a:rPr>
              <a:t>(odbor za spremljanje se bo s spremembo PRP seznanil 7.2.2019)</a:t>
            </a:r>
          </a:p>
          <a:p>
            <a:pPr lvl="1"/>
            <a:endParaRPr lang="sl-SI" sz="2400" b="1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400" b="1" dirty="0">
                <a:sym typeface="Wingdings" panose="05000000000000000000" pitchFamily="2" charset="2"/>
              </a:rPr>
              <a:t>Sprememba Uredbe EK, KOPOP, OMD v teku </a:t>
            </a:r>
            <a:endParaRPr lang="sl-SI" sz="2400" b="1" dirty="0" smtClean="0">
              <a:sym typeface="Wingdings" panose="05000000000000000000" pitchFamily="2" charset="2"/>
            </a:endParaRPr>
          </a:p>
          <a:p>
            <a:pPr marL="800100" lvl="1" indent="-342900">
              <a:buFontTx/>
              <a:buChar char="-"/>
            </a:pPr>
            <a:r>
              <a:rPr lang="sl-SI" sz="2400" b="1" dirty="0" smtClean="0">
                <a:sym typeface="Wingdings" panose="05000000000000000000" pitchFamily="2" charset="2"/>
              </a:rPr>
              <a:t>spremeni </a:t>
            </a:r>
            <a:r>
              <a:rPr lang="sl-SI" sz="2400" b="1" dirty="0">
                <a:sym typeface="Wingdings" panose="05000000000000000000" pitchFamily="2" charset="2"/>
              </a:rPr>
              <a:t>se priloga 13: Seznam </a:t>
            </a:r>
            <a:r>
              <a:rPr lang="sl-SI" sz="2400" b="1" dirty="0" smtClean="0">
                <a:sym typeface="Wingdings" panose="05000000000000000000" pitchFamily="2" charset="2"/>
              </a:rPr>
              <a:t>OMD;</a:t>
            </a:r>
          </a:p>
          <a:p>
            <a:pPr marL="800100" lvl="1" indent="-342900">
              <a:buFontTx/>
              <a:buChar char="-"/>
            </a:pPr>
            <a:r>
              <a:rPr lang="sl-SI" sz="2400" b="1" dirty="0">
                <a:sym typeface="Wingdings" panose="05000000000000000000" pitchFamily="2" charset="2"/>
              </a:rPr>
              <a:t>z</a:t>
            </a:r>
            <a:r>
              <a:rPr lang="sl-SI" sz="2400" b="1" dirty="0" smtClean="0">
                <a:sym typeface="Wingdings" panose="05000000000000000000" pitchFamily="2" charset="2"/>
              </a:rPr>
              <a:t>apiše se določba, da bodo zahtevki že lahko oddani v skladu s spremembo Uredbe, pred potrditvijo PRP</a:t>
            </a:r>
            <a:endParaRPr lang="sl-SI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317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b="1" dirty="0" smtClean="0"/>
          </a:p>
          <a:p>
            <a:pPr marL="0" indent="0" algn="ctr">
              <a:buNone/>
            </a:pPr>
            <a:endParaRPr lang="sl-SI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Ni novosti ali sprememb glede ukrepa EK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Novosti </a:t>
            </a:r>
            <a:r>
              <a:rPr lang="sl-SI" b="1" dirty="0"/>
              <a:t>ali </a:t>
            </a:r>
            <a:r>
              <a:rPr lang="sl-SI" b="1" dirty="0" smtClean="0"/>
              <a:t>spremembe pri ukrepu KOPOP:</a:t>
            </a:r>
            <a:endParaRPr lang="sl-SI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b="1" dirty="0" smtClean="0">
                <a:solidFill>
                  <a:srgbClr val="00B050"/>
                </a:solidFill>
              </a:rPr>
              <a:t>Vstop v ukrep KOPOP možen v letu 2019 pri operaciji GEN PAS</a:t>
            </a:r>
          </a:p>
          <a:p>
            <a:pPr marL="0" indent="0">
              <a:buNone/>
            </a:pPr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405127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Novosti ali spremembe v 2019 glede OMD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Nova razmejitev OMD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b="1" dirty="0" smtClean="0">
                <a:sym typeface="Wingdings" panose="05000000000000000000" pitchFamily="2" charset="2"/>
              </a:rPr>
              <a:t>Sprememba PRP </a:t>
            </a:r>
            <a:r>
              <a:rPr lang="sl-SI" b="1" u="sng" dirty="0" smtClean="0">
                <a:sym typeface="Wingdings" panose="05000000000000000000" pitchFamily="2" charset="2"/>
              </a:rPr>
              <a:t>že vložena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b="1" dirty="0" smtClean="0">
                <a:sym typeface="Wingdings" panose="05000000000000000000" pitchFamily="2" charset="2"/>
              </a:rPr>
              <a:t>Sprememba Uredbe EK, KOPOP, OMD </a:t>
            </a:r>
            <a:r>
              <a:rPr lang="sl-SI" b="1" u="sng" dirty="0" smtClean="0">
                <a:sym typeface="Wingdings" panose="05000000000000000000" pitchFamily="2" charset="2"/>
              </a:rPr>
              <a:t>v teku </a:t>
            </a:r>
            <a:r>
              <a:rPr lang="sl-SI" b="1" dirty="0" smtClean="0">
                <a:sym typeface="Wingdings" panose="05000000000000000000" pitchFamily="2" charset="2"/>
              </a:rPr>
              <a:t>(spremeni se priloga 13: Seznam OMD)</a:t>
            </a:r>
          </a:p>
          <a:p>
            <a:pPr marL="0" indent="0">
              <a:buNone/>
            </a:pPr>
            <a:endParaRPr lang="sl-SI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Nova razvrstitev KMG v OMD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Posodobitev izračuna točk KMG v OMD</a:t>
            </a:r>
          </a:p>
          <a:p>
            <a:pPr marL="0" indent="0">
              <a:buNone/>
            </a:pPr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62616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66247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b="1" dirty="0"/>
              <a:t>Nova razmejitev </a:t>
            </a:r>
            <a:r>
              <a:rPr lang="sl-SI" b="1" dirty="0" smtClean="0"/>
              <a:t>OMD („Reforma OMD“)</a:t>
            </a:r>
          </a:p>
          <a:p>
            <a:pPr marL="0" indent="0">
              <a:buNone/>
            </a:pPr>
            <a:r>
              <a:rPr lang="sl-SI" b="1" dirty="0" smtClean="0"/>
              <a:t>Območja z naravnimi  ali drugimi posebnimi omejitvami so: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Gorska območja (GO);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B050"/>
                </a:solidFill>
              </a:rPr>
              <a:t>Območja z naravnimi omejitvami izven gorskega območja (dosedanja Druga OMD) (NO);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/>
              <a:t>Območja s posebnimi omejitvami (PO).</a:t>
            </a:r>
          </a:p>
          <a:p>
            <a:pPr marL="0" indent="0">
              <a:buNone/>
            </a:pPr>
            <a:endParaRPr lang="sl-SI" b="1" dirty="0" smtClean="0"/>
          </a:p>
          <a:p>
            <a:pPr>
              <a:buFontTx/>
              <a:buChar char="-"/>
            </a:pPr>
            <a:r>
              <a:rPr lang="sl-SI" dirty="0" smtClean="0"/>
              <a:t>Reformirati je bilo potrebno Druga OMD; z letom 2019 jim je prenehal status OMD!,</a:t>
            </a:r>
          </a:p>
          <a:p>
            <a:pPr>
              <a:buFontTx/>
              <a:buChar char="-"/>
            </a:pPr>
            <a:r>
              <a:rPr lang="sl-SI" dirty="0" smtClean="0"/>
              <a:t>preveriti je bilo treba tudi PO in območja izven OMD („nižino“), ali bi se lahko uvrstila v območja z naravnimi omejitvami,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Gorsko območje ostaja nespremenjeno.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389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70698"/>
          </a:xfrm>
        </p:spPr>
      </p:pic>
      <p:sp>
        <p:nvSpPr>
          <p:cNvPr id="5" name="PoljeZBesedilom 4"/>
          <p:cNvSpPr txBox="1"/>
          <p:nvPr/>
        </p:nvSpPr>
        <p:spPr>
          <a:xfrm>
            <a:off x="5148064" y="609329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Max 10%</a:t>
            </a:r>
            <a:endParaRPr lang="sl-SI" sz="1200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5831432" y="6231795"/>
            <a:ext cx="21602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 smtClean="0"/>
              <a:t>Izpostavljeno (1): </a:t>
            </a:r>
          </a:p>
          <a:p>
            <a:pPr marL="0" indent="0">
              <a:buNone/>
            </a:pPr>
            <a:endParaRPr lang="sl-SI" u="sng" dirty="0" smtClean="0"/>
          </a:p>
          <a:p>
            <a:pPr marL="0" indent="0">
              <a:buNone/>
            </a:pPr>
            <a:r>
              <a:rPr lang="sl-SI" u="sng" dirty="0" smtClean="0"/>
              <a:t>Uporaba 8 biofizikalnih meril (priloga III Uredbe 1305)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Uporaba natančne prilagoditve (fine </a:t>
            </a:r>
            <a:r>
              <a:rPr lang="sl-SI" dirty="0" err="1" smtClean="0"/>
              <a:t>tuning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73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43478"/>
              </p:ext>
            </p:extLst>
          </p:nvPr>
        </p:nvGraphicFramePr>
        <p:xfrm>
          <a:off x="35496" y="44624"/>
          <a:ext cx="9108504" cy="6889798"/>
        </p:xfrm>
        <a:graphic>
          <a:graphicData uri="http://schemas.openxmlformats.org/drawingml/2006/table">
            <a:tbl>
              <a:tblPr/>
              <a:tblGrid>
                <a:gridCol w="2880320"/>
                <a:gridCol w="3649909"/>
                <a:gridCol w="2578275"/>
              </a:tblGrid>
              <a:tr h="154054"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MERILO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OPREDELITEV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PODNEBJE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181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Nizka temperatura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Dolžina obdobja rasti (število dni), ki je določena s številom dni s povprečno dnevno temperaturo &gt; 5 °C (LGP</a:t>
                      </a:r>
                      <a:r>
                        <a:rPr lang="sl-SI" sz="1000" b="0" i="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180 dni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Vsota termalnega časa (stopinjskih dni) za obdobje rasti, določeno z vsoto povprečnih dnevnih temperatur &gt; 5 °C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 1500 stopinjskih dni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>
                  <a:txBody>
                    <a:bodyPr/>
                    <a:lstStyle/>
                    <a:p>
                      <a:pPr algn="just" fontAlgn="b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Suhost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Razmerje med letno količino padavin (P) in letno potencialno evapotranspiracijo (PET)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P/PET </a:t>
                      </a:r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≤0,5</a:t>
                      </a:r>
                      <a:endParaRPr lang="sl-SI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PODNEBJE IN TLA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57404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Prekomerna vlažnost tal 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dni, ko vlažnost doseže ali preseže 100 % kapacitete tal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 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 dni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5181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Omejeno </a:t>
                      </a:r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odvodnjavanje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Območja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namočena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večji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leta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Mokra tla do 80 cm pod površjem več kot 6 mesecev ali mokra tla do 40 cm pod površjem več kot 11 mesecev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Območje s slabim ali zelo slabim odvajanjem vode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Barvni vzorec </a:t>
                      </a:r>
                      <a:r>
                        <a:rPr lang="sl-SI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oglejenih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tal do 40 cm pod površjem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Neugodna tekstura in kamnitost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Relativna pogostost ilovice, blata, peska, organskih snovi (masa v %) in grobih delcev (prostorninski %) 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≥15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% prostornine živice je </a:t>
                      </a:r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grob material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vključno z osamljenimi skalami in balvani,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8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Peščena tekstura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ilovnati pesek vsaj v polovici ali več, </a:t>
                      </a:r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globini do 100 cm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opredeljen kot:              % melja + (2 x % ilovice) ≤ 30 %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Tekstura je</a:t>
                      </a:r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težka ilovica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(≥ 60  % ilovice)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Organska prst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(organska snov </a:t>
                      </a:r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≥30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%), debeline najmanj 40 cm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81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Ilovnata tekstura živice</a:t>
                      </a:r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zamuljena ilovica, peščena ilovica in vertične lastnosti do 100 cm pod površino tal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>
                  <a:txBody>
                    <a:bodyPr/>
                    <a:lstStyle/>
                    <a:p>
                      <a:pPr algn="just" fontAlgn="b"/>
                      <a:r>
                        <a:rPr lang="sl-SI" sz="2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Plitko koreninjenje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Globina (cm) od površine zemlje do trdne kamnine ali trdih tal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30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cm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Slabe kemijske lastnosti 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pl-PL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Prisotnost soli, izmenljivega natrija, prekomerna kislost v živici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Slanost: ³ 4 decisiemense na meter (dS/m)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Vsebnost natrija: ³ 6 odstotkov izmenljivega natrija (ESP) ALI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Kislost tal: pH </a:t>
                      </a:r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 (v vodi)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4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sl-SI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RELIEF</a:t>
                      </a:r>
                    </a:p>
                  </a:txBody>
                  <a:tcPr marL="5298" marR="5298" marT="5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02932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Strmo pobočje</a:t>
                      </a:r>
                    </a:p>
                  </a:txBody>
                  <a:tcPr marL="5298" marR="5298" marT="5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Sprememba nadmorske višine glede na </a:t>
                      </a:r>
                      <a:r>
                        <a:rPr lang="sl-SI" sz="10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planimetrično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razdaljo (%) = NAGIB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l-SI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 </a:t>
                      </a:r>
                      <a:r>
                        <a:rPr lang="sl-SI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15 %</a:t>
                      </a:r>
                    </a:p>
                  </a:txBody>
                  <a:tcPr marL="5298" marR="5298" marT="5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6516216" y="2924944"/>
            <a:ext cx="2627784" cy="3933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6660232" y="5733256"/>
            <a:ext cx="237626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 smtClean="0"/>
              <a:t>Izpostavljeno (2): uporaba administrativne enote:</a:t>
            </a:r>
          </a:p>
          <a:p>
            <a:r>
              <a:rPr lang="sl-SI" dirty="0" smtClean="0"/>
              <a:t>Dosedanja </a:t>
            </a:r>
            <a:r>
              <a:rPr lang="sl-SI" dirty="0"/>
              <a:t>razvrstitev OMD je bila narejena po KO ali delu 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Zahteva ob reformi: Izpolnjevanje pogojev se zagotavlja </a:t>
            </a:r>
            <a:endParaRPr lang="sl-SI" dirty="0" smtClean="0"/>
          </a:p>
          <a:p>
            <a:pPr marL="514350" indent="-514350">
              <a:buAutoNum type="arabicParenR"/>
            </a:pPr>
            <a:r>
              <a:rPr lang="sl-SI" dirty="0" smtClean="0"/>
              <a:t>na </a:t>
            </a:r>
            <a:r>
              <a:rPr lang="sl-SI" dirty="0"/>
              <a:t>ravni </a:t>
            </a:r>
            <a:r>
              <a:rPr lang="sl-SI" b="1" dirty="0">
                <a:solidFill>
                  <a:srgbClr val="FF0000"/>
                </a:solidFill>
              </a:rPr>
              <a:t>lokalnih upravnih enot </a:t>
            </a:r>
            <a:r>
              <a:rPr lang="sl-SI" b="1" dirty="0" smtClean="0">
                <a:solidFill>
                  <a:srgbClr val="FF0000"/>
                </a:solidFill>
              </a:rPr>
              <a:t>(občine)</a:t>
            </a:r>
            <a:r>
              <a:rPr lang="sl-SI" dirty="0" smtClean="0"/>
              <a:t> </a:t>
            </a:r>
            <a:r>
              <a:rPr lang="sl-SI" dirty="0"/>
              <a:t>ali </a:t>
            </a:r>
            <a:endParaRPr lang="sl-SI" dirty="0" smtClean="0"/>
          </a:p>
          <a:p>
            <a:pPr marL="514350" indent="-514350">
              <a:buAutoNum type="arabicParenR"/>
            </a:pPr>
            <a:r>
              <a:rPr lang="sl-SI" dirty="0" smtClean="0"/>
              <a:t>na </a:t>
            </a:r>
            <a:r>
              <a:rPr lang="sl-SI" dirty="0"/>
              <a:t>ravni jasno razmejene lokalne enote, ki obsega enotno, jasno določeno sklenjeno geografsko območje z opredeljivo gospodarsko in upravno identiteto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9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3928"/>
            <a:ext cx="9144000" cy="598620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3577" y="29200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OMD 2007-2013 ( - 2018)</a:t>
            </a:r>
          </a:p>
          <a:p>
            <a:r>
              <a:rPr lang="sl-SI" dirty="0" smtClean="0"/>
              <a:t>Administrativna meja: katastrska občina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31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52285</TotalTime>
  <Words>771</Words>
  <Application>Microsoft Office PowerPoint</Application>
  <PresentationFormat>Diaprojekcija na zaslonu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Ukrep EK, KOPOP in OMD  v letu 2019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Mateja Gorše Janežič</cp:lastModifiedBy>
  <cp:revision>604</cp:revision>
  <cp:lastPrinted>2018-07-24T07:47:16Z</cp:lastPrinted>
  <dcterms:created xsi:type="dcterms:W3CDTF">2013-07-08T19:32:47Z</dcterms:created>
  <dcterms:modified xsi:type="dcterms:W3CDTF">2019-01-31T09:02:14Z</dcterms:modified>
</cp:coreProperties>
</file>