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7" r:id="rId2"/>
    <p:sldId id="374" r:id="rId3"/>
    <p:sldId id="367" r:id="rId4"/>
    <p:sldId id="369" r:id="rId5"/>
    <p:sldId id="352" r:id="rId6"/>
    <p:sldId id="378" r:id="rId7"/>
    <p:sldId id="375" r:id="rId8"/>
    <p:sldId id="376" r:id="rId9"/>
    <p:sldId id="377" r:id="rId10"/>
    <p:sldId id="379" r:id="rId11"/>
    <p:sldId id="380" r:id="rId12"/>
    <p:sldId id="381" r:id="rId13"/>
    <p:sldId id="370" r:id="rId14"/>
    <p:sldId id="371" r:id="rId15"/>
    <p:sldId id="372" r:id="rId16"/>
    <p:sldId id="366" r:id="rId17"/>
    <p:sldId id="329" r:id="rId18"/>
    <p:sldId id="387" r:id="rId19"/>
    <p:sldId id="272" r:id="rId20"/>
    <p:sldId id="274" r:id="rId21"/>
    <p:sldId id="388" r:id="rId22"/>
    <p:sldId id="340" r:id="rId23"/>
    <p:sldId id="383" r:id="rId24"/>
    <p:sldId id="384" r:id="rId25"/>
    <p:sldId id="385" r:id="rId26"/>
    <p:sldId id="386" r:id="rId27"/>
    <p:sldId id="390" r:id="rId28"/>
    <p:sldId id="391" r:id="rId29"/>
    <p:sldId id="314" r:id="rId30"/>
  </p:sldIdLst>
  <p:sldSz cx="9144000" cy="6858000" type="screen4x3"/>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EBF3EF"/>
    <a:srgbClr val="2D0D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87219" autoAdjust="0"/>
  </p:normalViewPr>
  <p:slideViewPr>
    <p:cSldViewPr>
      <p:cViewPr>
        <p:scale>
          <a:sx n="100" d="100"/>
          <a:sy n="100" d="100"/>
        </p:scale>
        <p:origin x="-300" y="-72"/>
      </p:cViewPr>
      <p:guideLst>
        <p:guide orient="horz" pos="2160"/>
        <p:guide pos="2880"/>
      </p:guideLst>
    </p:cSldViewPr>
  </p:slideViewPr>
  <p:notesTextViewPr>
    <p:cViewPr>
      <p:scale>
        <a:sx n="1" d="1"/>
        <a:sy n="1" d="1"/>
      </p:scale>
      <p:origin x="0" y="0"/>
    </p:cViewPr>
  </p:notesTextViewPr>
  <p:sorterViewPr>
    <p:cViewPr>
      <p:scale>
        <a:sx n="100" d="100"/>
        <a:sy n="100" d="100"/>
      </p:scale>
      <p:origin x="0" y="14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A6A1C52-94DF-453C-AC67-F8F623F654C2}" type="datetimeFigureOut">
              <a:rPr lang="sl-SI" smtClean="0"/>
              <a:pPr/>
              <a:t>31.1.2019</a:t>
            </a:fld>
            <a:endParaRPr lang="sl-SI"/>
          </a:p>
        </p:txBody>
      </p:sp>
      <p:sp>
        <p:nvSpPr>
          <p:cNvPr id="4" name="Ograda stranske slik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5FAE718-203B-443F-A4AE-D932BED0CCE5}" type="slidenum">
              <a:rPr lang="sl-SI" smtClean="0"/>
              <a:pPr/>
              <a:t>‹#›</a:t>
            </a:fld>
            <a:endParaRPr lang="sl-SI"/>
          </a:p>
        </p:txBody>
      </p:sp>
    </p:spTree>
    <p:extLst>
      <p:ext uri="{BB962C8B-B14F-4D97-AF65-F5344CB8AC3E}">
        <p14:creationId xmlns:p14="http://schemas.microsoft.com/office/powerpoint/2010/main" val="13535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smtClean="0"/>
          </a:p>
        </p:txBody>
      </p:sp>
      <p:sp>
        <p:nvSpPr>
          <p:cNvPr id="40964"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CF736CB6-E96F-4662-8FE3-044D57030970}" type="slidenum">
              <a:rPr lang="sl-SI" altLang="sl-SI" smtClean="0"/>
              <a:pPr eaLnBrk="1" hangingPunct="1"/>
              <a:t>1</a:t>
            </a:fld>
            <a:endParaRPr lang="sl-SI" altLang="sl-SI"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dirty="0" smtClean="0"/>
          </a:p>
        </p:txBody>
      </p:sp>
      <p:sp>
        <p:nvSpPr>
          <p:cNvPr id="41988"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62845F2F-FA83-4845-BD19-4540B49E55B7}" type="slidenum">
              <a:rPr lang="sl-SI" smtClean="0"/>
              <a:pPr eaLnBrk="1" hangingPunct="1"/>
              <a:t>13</a:t>
            </a:fld>
            <a:endParaRPr lang="sl-SI"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dirty="0" smtClean="0"/>
          </a:p>
        </p:txBody>
      </p:sp>
      <p:sp>
        <p:nvSpPr>
          <p:cNvPr id="43012"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19DCDA48-8654-4E98-ACF9-B3132F7833F3}" type="slidenum">
              <a:rPr lang="sl-SI" altLang="sl-SI" smtClean="0"/>
              <a:pPr eaLnBrk="1" hangingPunct="1"/>
              <a:t>16</a:t>
            </a:fld>
            <a:endParaRPr lang="sl-SI" altLang="sl-SI"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dirty="0" smtClean="0"/>
          </a:p>
        </p:txBody>
      </p:sp>
      <p:sp>
        <p:nvSpPr>
          <p:cNvPr id="43012"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19DCDA48-8654-4E98-ACF9-B3132F7833F3}" type="slidenum">
              <a:rPr lang="sl-SI" altLang="sl-SI" smtClean="0"/>
              <a:pPr eaLnBrk="1" hangingPunct="1"/>
              <a:t>17</a:t>
            </a:fld>
            <a:endParaRPr lang="sl-SI" altLang="sl-SI"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dirty="0" smtClean="0"/>
          </a:p>
        </p:txBody>
      </p:sp>
      <p:sp>
        <p:nvSpPr>
          <p:cNvPr id="43012"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19DCDA48-8654-4E98-ACF9-B3132F7833F3}" type="slidenum">
              <a:rPr lang="sl-SI" altLang="sl-SI" smtClean="0"/>
              <a:pPr eaLnBrk="1" hangingPunct="1"/>
              <a:t>18</a:t>
            </a:fld>
            <a:endParaRPr lang="sl-SI" altLang="sl-SI"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95FAE718-203B-443F-A4AE-D932BED0CCE5}" type="slidenum">
              <a:rPr lang="sl-SI" smtClean="0"/>
              <a:pPr/>
              <a:t>21</a:t>
            </a:fld>
            <a:endParaRPr lang="sl-SI"/>
          </a:p>
        </p:txBody>
      </p:sp>
    </p:spTree>
    <p:extLst>
      <p:ext uri="{BB962C8B-B14F-4D97-AF65-F5344CB8AC3E}">
        <p14:creationId xmlns:p14="http://schemas.microsoft.com/office/powerpoint/2010/main" val="3983337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95FAE718-203B-443F-A4AE-D932BED0CCE5}" type="slidenum">
              <a:rPr lang="sl-SI" smtClean="0"/>
              <a:pPr/>
              <a:t>26</a:t>
            </a:fld>
            <a:endParaRPr lang="sl-SI"/>
          </a:p>
        </p:txBody>
      </p:sp>
    </p:spTree>
    <p:extLst>
      <p:ext uri="{BB962C8B-B14F-4D97-AF65-F5344CB8AC3E}">
        <p14:creationId xmlns:p14="http://schemas.microsoft.com/office/powerpoint/2010/main" val="2157430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95FAE718-203B-443F-A4AE-D932BED0CCE5}" type="slidenum">
              <a:rPr lang="sl-SI" smtClean="0"/>
              <a:pPr/>
              <a:t>2</a:t>
            </a:fld>
            <a:endParaRPr lang="sl-SI"/>
          </a:p>
        </p:txBody>
      </p:sp>
    </p:spTree>
    <p:extLst>
      <p:ext uri="{BB962C8B-B14F-4D97-AF65-F5344CB8AC3E}">
        <p14:creationId xmlns:p14="http://schemas.microsoft.com/office/powerpoint/2010/main" val="1924608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95FAE718-203B-443F-A4AE-D932BED0CCE5}" type="slidenum">
              <a:rPr lang="sl-SI" smtClean="0"/>
              <a:pPr/>
              <a:t>3</a:t>
            </a:fld>
            <a:endParaRPr lang="sl-SI"/>
          </a:p>
        </p:txBody>
      </p:sp>
    </p:spTree>
    <p:extLst>
      <p:ext uri="{BB962C8B-B14F-4D97-AF65-F5344CB8AC3E}">
        <p14:creationId xmlns:p14="http://schemas.microsoft.com/office/powerpoint/2010/main" val="1924608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95FAE718-203B-443F-A4AE-D932BED0CCE5}" type="slidenum">
              <a:rPr lang="sl-SI" smtClean="0"/>
              <a:pPr/>
              <a:t>4</a:t>
            </a:fld>
            <a:endParaRPr lang="sl-SI"/>
          </a:p>
        </p:txBody>
      </p:sp>
    </p:spTree>
    <p:extLst>
      <p:ext uri="{BB962C8B-B14F-4D97-AF65-F5344CB8AC3E}">
        <p14:creationId xmlns:p14="http://schemas.microsoft.com/office/powerpoint/2010/main" val="1924608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95FAE718-203B-443F-A4AE-D932BED0CCE5}" type="slidenum">
              <a:rPr lang="sl-SI" smtClean="0"/>
              <a:pPr/>
              <a:t>5</a:t>
            </a:fld>
            <a:endParaRPr lang="sl-SI"/>
          </a:p>
        </p:txBody>
      </p:sp>
    </p:spTree>
    <p:extLst>
      <p:ext uri="{BB962C8B-B14F-4D97-AF65-F5344CB8AC3E}">
        <p14:creationId xmlns:p14="http://schemas.microsoft.com/office/powerpoint/2010/main" val="1924608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95FAE718-203B-443F-A4AE-D932BED0CCE5}" type="slidenum">
              <a:rPr lang="sl-SI" smtClean="0"/>
              <a:pPr/>
              <a:t>6</a:t>
            </a:fld>
            <a:endParaRPr lang="sl-SI"/>
          </a:p>
        </p:txBody>
      </p:sp>
    </p:spTree>
    <p:extLst>
      <p:ext uri="{BB962C8B-B14F-4D97-AF65-F5344CB8AC3E}">
        <p14:creationId xmlns:p14="http://schemas.microsoft.com/office/powerpoint/2010/main" val="1924608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95FAE718-203B-443F-A4AE-D932BED0CCE5}" type="slidenum">
              <a:rPr lang="sl-SI" smtClean="0"/>
              <a:pPr/>
              <a:t>7</a:t>
            </a:fld>
            <a:endParaRPr lang="sl-SI"/>
          </a:p>
        </p:txBody>
      </p:sp>
    </p:spTree>
    <p:extLst>
      <p:ext uri="{BB962C8B-B14F-4D97-AF65-F5344CB8AC3E}">
        <p14:creationId xmlns:p14="http://schemas.microsoft.com/office/powerpoint/2010/main" val="3958959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95FAE718-203B-443F-A4AE-D932BED0CCE5}" type="slidenum">
              <a:rPr lang="sl-SI" smtClean="0"/>
              <a:pPr/>
              <a:t>8</a:t>
            </a:fld>
            <a:endParaRPr lang="sl-SI"/>
          </a:p>
        </p:txBody>
      </p:sp>
    </p:spTree>
    <p:extLst>
      <p:ext uri="{BB962C8B-B14F-4D97-AF65-F5344CB8AC3E}">
        <p14:creationId xmlns:p14="http://schemas.microsoft.com/office/powerpoint/2010/main" val="3958959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95FAE718-203B-443F-A4AE-D932BED0CCE5}" type="slidenum">
              <a:rPr lang="sl-SI" smtClean="0"/>
              <a:pPr/>
              <a:t>9</a:t>
            </a:fld>
            <a:endParaRPr lang="sl-SI"/>
          </a:p>
        </p:txBody>
      </p:sp>
    </p:spTree>
    <p:extLst>
      <p:ext uri="{BB962C8B-B14F-4D97-AF65-F5344CB8AC3E}">
        <p14:creationId xmlns:p14="http://schemas.microsoft.com/office/powerpoint/2010/main" val="3958959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A2C26255-787C-437B-87EF-07EE7EE1803F}" type="datetime1">
              <a:rPr lang="sl-SI" smtClean="0"/>
              <a:pPr/>
              <a:t>31.1.2019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8D74F49-02F9-4911-9584-AA094981C113}" type="slidenum">
              <a:rPr lang="sl-SI" smtClean="0"/>
              <a:pPr/>
              <a:t>‹#›</a:t>
            </a:fld>
            <a:endParaRPr lang="sl-SI"/>
          </a:p>
        </p:txBody>
      </p:sp>
    </p:spTree>
    <p:extLst>
      <p:ext uri="{BB962C8B-B14F-4D97-AF65-F5344CB8AC3E}">
        <p14:creationId xmlns:p14="http://schemas.microsoft.com/office/powerpoint/2010/main" val="372858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039ADFDC-89EA-4635-8D65-9D28743D6E36}" type="datetime1">
              <a:rPr lang="sl-SI" smtClean="0"/>
              <a:pPr/>
              <a:t>31.1.2019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8D74F49-02F9-4911-9584-AA094981C113}" type="slidenum">
              <a:rPr lang="sl-SI" smtClean="0"/>
              <a:pPr/>
              <a:t>‹#›</a:t>
            </a:fld>
            <a:endParaRPr lang="sl-SI"/>
          </a:p>
        </p:txBody>
      </p:sp>
    </p:spTree>
    <p:extLst>
      <p:ext uri="{BB962C8B-B14F-4D97-AF65-F5344CB8AC3E}">
        <p14:creationId xmlns:p14="http://schemas.microsoft.com/office/powerpoint/2010/main" val="412333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D2EC61BF-7185-4318-9E7F-D29941D9455C}" type="datetime1">
              <a:rPr lang="sl-SI" smtClean="0"/>
              <a:pPr/>
              <a:t>31.1.2019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8D74F49-02F9-4911-9584-AA094981C113}" type="slidenum">
              <a:rPr lang="sl-SI" smtClean="0"/>
              <a:pPr/>
              <a:t>‹#›</a:t>
            </a:fld>
            <a:endParaRPr lang="sl-SI"/>
          </a:p>
        </p:txBody>
      </p:sp>
    </p:spTree>
    <p:extLst>
      <p:ext uri="{BB962C8B-B14F-4D97-AF65-F5344CB8AC3E}">
        <p14:creationId xmlns:p14="http://schemas.microsoft.com/office/powerpoint/2010/main" val="171565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6707088" cy="1143000"/>
          </a:xfrm>
        </p:spPr>
        <p:txBody>
          <a:bodyPr/>
          <a:lstStyle>
            <a:lvl1pPr>
              <a:defRPr baseline="0"/>
            </a:lvl1pPr>
          </a:lstStyle>
          <a:p>
            <a:r>
              <a:rPr lang="en-US" dirty="0" smtClean="0"/>
              <a:t>Click to edit Master title style</a:t>
            </a:r>
            <a:endParaRPr lang="sl-SI" dirty="0"/>
          </a:p>
        </p:txBody>
      </p:sp>
      <p:sp>
        <p:nvSpPr>
          <p:cNvPr id="13" name="Text Placeholder 11"/>
          <p:cNvSpPr>
            <a:spLocks noGrp="1"/>
          </p:cNvSpPr>
          <p:nvPr>
            <p:ph type="body" sz="quarter" idx="13"/>
          </p:nvPr>
        </p:nvSpPr>
        <p:spPr>
          <a:xfrm>
            <a:off x="971425" y="3240088"/>
            <a:ext cx="7201025" cy="2627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4" name="Date Placeholder 3"/>
          <p:cNvSpPr>
            <a:spLocks noGrp="1"/>
          </p:cNvSpPr>
          <p:nvPr>
            <p:ph type="dt" sz="half" idx="14"/>
          </p:nvPr>
        </p:nvSpPr>
        <p:spPr/>
        <p:txBody>
          <a:bodyPr/>
          <a:lstStyle>
            <a:lvl1pPr>
              <a:defRPr/>
            </a:lvl1pPr>
          </a:lstStyle>
          <a:p>
            <a:pPr>
              <a:defRPr/>
            </a:pPr>
            <a:fld id="{C44BBE26-E8B9-4882-89A5-ABDD88CE2CEA}" type="datetime1">
              <a:rPr lang="sl-SI" smtClean="0"/>
              <a:pPr>
                <a:defRPr/>
              </a:pPr>
              <a:t>31.1.2019</a:t>
            </a:fld>
            <a:endParaRPr lang="sl-SI" dirty="0"/>
          </a:p>
        </p:txBody>
      </p:sp>
      <p:sp>
        <p:nvSpPr>
          <p:cNvPr id="6" name="Slide Number Placeholder 5"/>
          <p:cNvSpPr>
            <a:spLocks noGrp="1"/>
          </p:cNvSpPr>
          <p:nvPr>
            <p:ph type="sldNum" sz="quarter" idx="16"/>
          </p:nvPr>
        </p:nvSpPr>
        <p:spPr/>
        <p:txBody>
          <a:bodyPr/>
          <a:lstStyle>
            <a:lvl1pPr>
              <a:defRPr/>
            </a:lvl1pPr>
          </a:lstStyle>
          <a:p>
            <a:pPr>
              <a:defRPr/>
            </a:pPr>
            <a:fld id="{1635A10B-2F41-4DD7-A08D-51B68D0769A2}" type="slidenum">
              <a:rPr lang="sl-SI"/>
              <a:pPr>
                <a:defRPr/>
              </a:pPr>
              <a:t>‹#›</a:t>
            </a:fld>
            <a:endParaRPr lang="sl-SI" dirty="0"/>
          </a:p>
        </p:txBody>
      </p:sp>
      <p:pic>
        <p:nvPicPr>
          <p:cNvPr id="9" name="Picture 9" descr="grb moder za 10 pt.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7290" y="393989"/>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7"/>
          <p:cNvSpPr txBox="1">
            <a:spLocks noChangeArrowheads="1"/>
          </p:cNvSpPr>
          <p:nvPr userDrawn="1"/>
        </p:nvSpPr>
        <p:spPr bwMode="auto">
          <a:xfrm>
            <a:off x="539552" y="389226"/>
            <a:ext cx="1341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lnSpc>
                <a:spcPts val="838"/>
              </a:lnSpc>
              <a:defRPr/>
            </a:pPr>
            <a:r>
              <a:rPr lang="en-US" altLang="sl-SI" sz="700" dirty="0" smtClean="0">
                <a:solidFill>
                  <a:schemeClr val="tx2"/>
                </a:solidFill>
                <a:latin typeface="Republika" pitchFamily="2" charset="-18"/>
              </a:rPr>
              <a:t>REPUBLIKA SLOVENIJA</a:t>
            </a:r>
          </a:p>
          <a:p>
            <a:pPr eaLnBrk="1" hangingPunct="1">
              <a:lnSpc>
                <a:spcPts val="838"/>
              </a:lnSpc>
              <a:defRPr/>
            </a:pPr>
            <a:r>
              <a:rPr lang="sl-SI" altLang="sl-SI" sz="700" b="1" dirty="0" smtClean="0">
                <a:solidFill>
                  <a:schemeClr val="tx2"/>
                </a:solidFill>
                <a:latin typeface="Republika" pitchFamily="2" charset="-18"/>
              </a:rPr>
              <a:t>MINISTRSTVO ZA KMETIJSTVO,</a:t>
            </a:r>
          </a:p>
          <a:p>
            <a:pPr eaLnBrk="1" hangingPunct="1">
              <a:lnSpc>
                <a:spcPts val="838"/>
              </a:lnSpc>
              <a:defRPr/>
            </a:pPr>
            <a:r>
              <a:rPr lang="sl-SI" altLang="sl-SI" sz="700" b="1" dirty="0" smtClean="0">
                <a:solidFill>
                  <a:schemeClr val="tx2"/>
                </a:solidFill>
                <a:latin typeface="Republika" pitchFamily="2" charset="-18"/>
              </a:rPr>
              <a:t>GOZDARSTVO IN PREHRANO</a:t>
            </a:r>
            <a:endParaRPr lang="en-US" altLang="sl-SI" sz="700" b="1" dirty="0" smtClean="0">
              <a:solidFill>
                <a:schemeClr val="tx2"/>
              </a:solidFill>
              <a:latin typeface="Republika" pitchFamily="2" charset="-18"/>
            </a:endParaRPr>
          </a:p>
        </p:txBody>
      </p:sp>
    </p:spTree>
    <p:extLst>
      <p:ext uri="{BB962C8B-B14F-4D97-AF65-F5344CB8AC3E}">
        <p14:creationId xmlns:p14="http://schemas.microsoft.com/office/powerpoint/2010/main" val="36015482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AEED1CB3-0C04-440A-B00A-5C5751DD95AD}" type="datetime1">
              <a:rPr lang="sl-SI" smtClean="0"/>
              <a:pPr/>
              <a:t>31.1.2019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8D74F49-02F9-4911-9584-AA094981C113}" type="slidenum">
              <a:rPr lang="sl-SI" smtClean="0"/>
              <a:pPr/>
              <a:t>‹#›</a:t>
            </a:fld>
            <a:endParaRPr lang="sl-SI"/>
          </a:p>
        </p:txBody>
      </p:sp>
    </p:spTree>
    <p:extLst>
      <p:ext uri="{BB962C8B-B14F-4D97-AF65-F5344CB8AC3E}">
        <p14:creationId xmlns:p14="http://schemas.microsoft.com/office/powerpoint/2010/main" val="345200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CA78A763-39D5-4F25-A6A8-2A0A0A7C2639}" type="datetime1">
              <a:rPr lang="sl-SI" smtClean="0"/>
              <a:pPr/>
              <a:t>31.1.2019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8D74F49-02F9-4911-9584-AA094981C113}" type="slidenum">
              <a:rPr lang="sl-SI" smtClean="0"/>
              <a:pPr/>
              <a:t>‹#›</a:t>
            </a:fld>
            <a:endParaRPr lang="sl-SI"/>
          </a:p>
        </p:txBody>
      </p:sp>
    </p:spTree>
    <p:extLst>
      <p:ext uri="{BB962C8B-B14F-4D97-AF65-F5344CB8AC3E}">
        <p14:creationId xmlns:p14="http://schemas.microsoft.com/office/powerpoint/2010/main" val="4089811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7F5FD133-5C06-4382-8871-CF1A55609170}" type="datetime1">
              <a:rPr lang="sl-SI" smtClean="0"/>
              <a:pPr/>
              <a:t>31.1.2019</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08D74F49-02F9-4911-9584-AA094981C113}" type="slidenum">
              <a:rPr lang="sl-SI" smtClean="0"/>
              <a:pPr/>
              <a:t>‹#›</a:t>
            </a:fld>
            <a:endParaRPr lang="sl-SI"/>
          </a:p>
        </p:txBody>
      </p:sp>
    </p:spTree>
    <p:extLst>
      <p:ext uri="{BB962C8B-B14F-4D97-AF65-F5344CB8AC3E}">
        <p14:creationId xmlns:p14="http://schemas.microsoft.com/office/powerpoint/2010/main" val="260792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3A5B8570-4D06-47B6-B4FF-112CFD7D8453}" type="datetime1">
              <a:rPr lang="sl-SI" smtClean="0"/>
              <a:pPr/>
              <a:t>31.1.2019</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08D74F49-02F9-4911-9584-AA094981C113}" type="slidenum">
              <a:rPr lang="sl-SI" smtClean="0"/>
              <a:pPr/>
              <a:t>‹#›</a:t>
            </a:fld>
            <a:endParaRPr lang="sl-SI"/>
          </a:p>
        </p:txBody>
      </p:sp>
    </p:spTree>
    <p:extLst>
      <p:ext uri="{BB962C8B-B14F-4D97-AF65-F5344CB8AC3E}">
        <p14:creationId xmlns:p14="http://schemas.microsoft.com/office/powerpoint/2010/main" val="939524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74A8282E-0949-4F3D-80DE-57821E547CD0}" type="datetime1">
              <a:rPr lang="sl-SI" smtClean="0"/>
              <a:pPr/>
              <a:t>31.1.2019</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08D74F49-02F9-4911-9584-AA094981C113}" type="slidenum">
              <a:rPr lang="sl-SI" smtClean="0"/>
              <a:pPr/>
              <a:t>‹#›</a:t>
            </a:fld>
            <a:endParaRPr lang="sl-SI"/>
          </a:p>
        </p:txBody>
      </p:sp>
    </p:spTree>
    <p:extLst>
      <p:ext uri="{BB962C8B-B14F-4D97-AF65-F5344CB8AC3E}">
        <p14:creationId xmlns:p14="http://schemas.microsoft.com/office/powerpoint/2010/main" val="112063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0D5EC80A-6FCD-4ACE-9693-9D6A4D34AEF8}" type="datetime1">
              <a:rPr lang="sl-SI" smtClean="0"/>
              <a:pPr/>
              <a:t>31.1.2019</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08D74F49-02F9-4911-9584-AA094981C113}" type="slidenum">
              <a:rPr lang="sl-SI" smtClean="0"/>
              <a:pPr/>
              <a:t>‹#›</a:t>
            </a:fld>
            <a:endParaRPr lang="sl-SI"/>
          </a:p>
        </p:txBody>
      </p:sp>
    </p:spTree>
    <p:extLst>
      <p:ext uri="{BB962C8B-B14F-4D97-AF65-F5344CB8AC3E}">
        <p14:creationId xmlns:p14="http://schemas.microsoft.com/office/powerpoint/2010/main" val="76515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4DD0B291-6AA7-4BEE-B1D3-AACF01654428}" type="datetime1">
              <a:rPr lang="sl-SI" smtClean="0"/>
              <a:pPr/>
              <a:t>31.1.2019</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08D74F49-02F9-4911-9584-AA094981C113}" type="slidenum">
              <a:rPr lang="sl-SI" smtClean="0"/>
              <a:pPr/>
              <a:t>‹#›</a:t>
            </a:fld>
            <a:endParaRPr lang="sl-SI"/>
          </a:p>
        </p:txBody>
      </p:sp>
    </p:spTree>
    <p:extLst>
      <p:ext uri="{BB962C8B-B14F-4D97-AF65-F5344CB8AC3E}">
        <p14:creationId xmlns:p14="http://schemas.microsoft.com/office/powerpoint/2010/main" val="75961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42E790D1-C235-442B-9701-306CF3A74D73}" type="datetime1">
              <a:rPr lang="sl-SI" smtClean="0"/>
              <a:pPr/>
              <a:t>31.1.2019</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08D74F49-02F9-4911-9584-AA094981C113}" type="slidenum">
              <a:rPr lang="sl-SI" smtClean="0"/>
              <a:pPr/>
              <a:t>‹#›</a:t>
            </a:fld>
            <a:endParaRPr lang="sl-SI"/>
          </a:p>
        </p:txBody>
      </p:sp>
    </p:spTree>
    <p:extLst>
      <p:ext uri="{BB962C8B-B14F-4D97-AF65-F5344CB8AC3E}">
        <p14:creationId xmlns:p14="http://schemas.microsoft.com/office/powerpoint/2010/main" val="884452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C024E-EB34-4FB5-B2E4-3B40B26C9D64}" type="datetime1">
              <a:rPr lang="sl-SI" smtClean="0"/>
              <a:pPr/>
              <a:t>31.1.2019</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74F49-02F9-4911-9584-AA094981C113}" type="slidenum">
              <a:rPr lang="sl-SI" smtClean="0"/>
              <a:pPr/>
              <a:t>‹#›</a:t>
            </a:fld>
            <a:endParaRPr lang="sl-SI"/>
          </a:p>
        </p:txBody>
      </p:sp>
    </p:spTree>
    <p:extLst>
      <p:ext uri="{BB962C8B-B14F-4D97-AF65-F5344CB8AC3E}">
        <p14:creationId xmlns:p14="http://schemas.microsoft.com/office/powerpoint/2010/main" val="1765461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slov 1"/>
          <p:cNvSpPr>
            <a:spLocks noGrp="1"/>
          </p:cNvSpPr>
          <p:nvPr>
            <p:ph type="title"/>
          </p:nvPr>
        </p:nvSpPr>
        <p:spPr>
          <a:xfrm>
            <a:off x="899592" y="1268760"/>
            <a:ext cx="7065963" cy="2320032"/>
          </a:xfrm>
        </p:spPr>
        <p:txBody>
          <a:bodyPr>
            <a:noAutofit/>
          </a:bodyPr>
          <a:lstStyle/>
          <a:p>
            <a:pPr algn="ctr"/>
            <a:r>
              <a:rPr lang="sl-SI" altLang="sl-SI" sz="4000" b="1" dirty="0">
                <a:solidFill>
                  <a:schemeClr val="tx2"/>
                </a:solidFill>
                <a:latin typeface="Calibri" pitchFamily="34" charset="0"/>
              </a:rPr>
              <a:t>Uredba o izvedbi ukrepov </a:t>
            </a:r>
            <a:br>
              <a:rPr lang="sl-SI" altLang="sl-SI" sz="4000" b="1" dirty="0">
                <a:solidFill>
                  <a:schemeClr val="tx2"/>
                </a:solidFill>
                <a:latin typeface="Calibri" pitchFamily="34" charset="0"/>
              </a:rPr>
            </a:br>
            <a:r>
              <a:rPr lang="sl-SI" altLang="sl-SI" sz="4000" b="1" dirty="0">
                <a:solidFill>
                  <a:schemeClr val="tx2"/>
                </a:solidFill>
                <a:latin typeface="Calibri" pitchFamily="34" charset="0"/>
              </a:rPr>
              <a:t>kmetijske politike za leto </a:t>
            </a:r>
            <a:r>
              <a:rPr lang="sl-SI" altLang="sl-SI" sz="4000" b="1" dirty="0" smtClean="0">
                <a:solidFill>
                  <a:schemeClr val="tx2"/>
                </a:solidFill>
                <a:latin typeface="Calibri" pitchFamily="34" charset="0"/>
              </a:rPr>
              <a:t>2019</a:t>
            </a:r>
            <a:r>
              <a:rPr lang="sl-SI" altLang="sl-SI" sz="4000" b="1" dirty="0">
                <a:solidFill>
                  <a:schemeClr val="tx2"/>
                </a:solidFill>
                <a:latin typeface="Calibri" pitchFamily="34" charset="0"/>
              </a:rPr>
              <a:t/>
            </a:r>
            <a:br>
              <a:rPr lang="sl-SI" altLang="sl-SI" sz="4000" b="1" dirty="0">
                <a:solidFill>
                  <a:schemeClr val="tx2"/>
                </a:solidFill>
                <a:latin typeface="Calibri" pitchFamily="34" charset="0"/>
              </a:rPr>
            </a:br>
            <a:r>
              <a:rPr lang="sl-SI" altLang="sl-SI" sz="4000" b="1" dirty="0" smtClean="0">
                <a:solidFill>
                  <a:schemeClr val="tx2"/>
                </a:solidFill>
                <a:latin typeface="Calibri" pitchFamily="34" charset="0"/>
              </a:rPr>
              <a:t>(Uredba IAKS</a:t>
            </a:r>
            <a:r>
              <a:rPr lang="sl-SI" altLang="sl-SI" sz="4000" b="1" dirty="0">
                <a:solidFill>
                  <a:schemeClr val="tx2"/>
                </a:solidFill>
                <a:latin typeface="Calibri" pitchFamily="34" charset="0"/>
              </a:rPr>
              <a:t>)</a:t>
            </a:r>
            <a:br>
              <a:rPr lang="sl-SI" altLang="sl-SI" sz="4000" b="1" dirty="0">
                <a:solidFill>
                  <a:schemeClr val="tx2"/>
                </a:solidFill>
                <a:latin typeface="Calibri" pitchFamily="34" charset="0"/>
              </a:rPr>
            </a:br>
            <a:endParaRPr lang="sl-SI" altLang="sl-SI" sz="4000" b="1" dirty="0">
              <a:solidFill>
                <a:schemeClr val="tx2"/>
              </a:solidFill>
              <a:latin typeface="Calibri" pitchFamily="34" charset="0"/>
            </a:endParaRPr>
          </a:p>
        </p:txBody>
      </p:sp>
      <p:sp>
        <p:nvSpPr>
          <p:cNvPr id="3" name="Ograda besedila 2"/>
          <p:cNvSpPr>
            <a:spLocks noGrp="1"/>
          </p:cNvSpPr>
          <p:nvPr>
            <p:ph type="body" sz="quarter" idx="13"/>
          </p:nvPr>
        </p:nvSpPr>
        <p:spPr>
          <a:xfrm>
            <a:off x="971550" y="4062413"/>
            <a:ext cx="7200900" cy="1804987"/>
          </a:xfrm>
        </p:spPr>
        <p:txBody>
          <a:bodyPr>
            <a:noAutofit/>
          </a:bodyPr>
          <a:lstStyle/>
          <a:p>
            <a:pPr marL="0" indent="0" algn="ctr" eaLnBrk="1" hangingPunct="1">
              <a:buFont typeface="Arial" charset="0"/>
              <a:buNone/>
              <a:defRPr/>
            </a:pPr>
            <a:r>
              <a:rPr lang="sl-SI" altLang="sl-SI" sz="2400" b="1" dirty="0">
                <a:solidFill>
                  <a:schemeClr val="tx2"/>
                </a:solidFill>
                <a:latin typeface="Calibri" pitchFamily="34" charset="0"/>
                <a:ea typeface="+mj-ea"/>
                <a:cs typeface="+mj-cs"/>
              </a:rPr>
              <a:t>Ljudmila </a:t>
            </a:r>
            <a:r>
              <a:rPr lang="sl-SI" altLang="sl-SI" sz="2400" b="1" dirty="0" smtClean="0">
                <a:solidFill>
                  <a:schemeClr val="tx2"/>
                </a:solidFill>
                <a:latin typeface="Calibri" pitchFamily="34" charset="0"/>
                <a:ea typeface="+mj-ea"/>
                <a:cs typeface="+mj-cs"/>
              </a:rPr>
              <a:t>Avbelj</a:t>
            </a:r>
          </a:p>
          <a:p>
            <a:pPr marL="0" indent="0" algn="ctr" eaLnBrk="1" hangingPunct="1">
              <a:buFont typeface="Arial" charset="0"/>
              <a:buNone/>
              <a:defRPr/>
            </a:pPr>
            <a:r>
              <a:rPr lang="sl-SI" altLang="sl-SI" sz="2400" b="1" dirty="0" smtClean="0">
                <a:solidFill>
                  <a:schemeClr val="tx2"/>
                </a:solidFill>
                <a:latin typeface="Calibri" pitchFamily="34" charset="0"/>
                <a:ea typeface="+mj-ea"/>
                <a:cs typeface="+mj-cs"/>
              </a:rPr>
              <a:t>Janja Jevšnik</a:t>
            </a:r>
            <a:endParaRPr lang="sl-SI" altLang="sl-SI" sz="2400" b="1" dirty="0">
              <a:solidFill>
                <a:schemeClr val="tx2"/>
              </a:solidFill>
              <a:latin typeface="Calibri" pitchFamily="34" charset="0"/>
              <a:ea typeface="+mj-ea"/>
              <a:cs typeface="+mj-cs"/>
            </a:endParaRPr>
          </a:p>
          <a:p>
            <a:pPr marL="0" indent="0" algn="ctr" eaLnBrk="1" hangingPunct="1">
              <a:buFont typeface="Arial" charset="0"/>
              <a:buNone/>
              <a:defRPr/>
            </a:pPr>
            <a:r>
              <a:rPr lang="sl-SI" altLang="sl-SI" sz="2400" b="1" dirty="0">
                <a:solidFill>
                  <a:schemeClr val="tx2"/>
                </a:solidFill>
                <a:latin typeface="Calibri" pitchFamily="34" charset="0"/>
                <a:ea typeface="+mj-ea"/>
                <a:cs typeface="+mj-cs"/>
              </a:rPr>
              <a:t>Sektor za kmetijske trge</a:t>
            </a:r>
          </a:p>
          <a:p>
            <a:pPr eaLnBrk="1" hangingPunct="1">
              <a:defRPr/>
            </a:pPr>
            <a:endParaRPr lang="sl-SI" altLang="sl-SI" sz="2400" b="1" dirty="0">
              <a:solidFill>
                <a:schemeClr val="tx2"/>
              </a:solidFill>
              <a:latin typeface="Calibri" pitchFamily="34" charset="0"/>
              <a:ea typeface="+mj-ea"/>
              <a:cs typeface="+mj-cs"/>
            </a:endParaRPr>
          </a:p>
          <a:p>
            <a:pPr eaLnBrk="1" hangingPunct="1">
              <a:defRPr/>
            </a:pPr>
            <a:endParaRPr lang="sl-SI" altLang="sl-SI" sz="2400" b="1" dirty="0">
              <a:solidFill>
                <a:schemeClr val="tx2"/>
              </a:solidFill>
              <a:latin typeface="Calibri" pitchFamily="34" charset="0"/>
              <a:ea typeface="+mj-ea"/>
              <a:cs typeface="+mj-cs"/>
            </a:endParaRPr>
          </a:p>
          <a:p>
            <a:pPr marL="0" indent="0" algn="ctr" eaLnBrk="1" hangingPunct="1">
              <a:buFont typeface="Arial" charset="0"/>
              <a:buNone/>
              <a:defRPr/>
            </a:pPr>
            <a:r>
              <a:rPr lang="sl-SI" altLang="sl-SI" sz="2400" b="1" dirty="0">
                <a:solidFill>
                  <a:schemeClr val="tx2"/>
                </a:solidFill>
                <a:latin typeface="Calibri" pitchFamily="34" charset="0"/>
                <a:ea typeface="+mj-ea"/>
                <a:cs typeface="+mj-cs"/>
              </a:rPr>
              <a:t>Ljubljana, </a:t>
            </a:r>
            <a:r>
              <a:rPr lang="sl-SI" altLang="sl-SI" sz="2400" b="1" dirty="0" smtClean="0">
                <a:solidFill>
                  <a:schemeClr val="tx2"/>
                </a:solidFill>
                <a:latin typeface="Calibri" pitchFamily="34" charset="0"/>
                <a:ea typeface="+mj-ea"/>
                <a:cs typeface="+mj-cs"/>
              </a:rPr>
              <a:t>30. 1</a:t>
            </a:r>
            <a:r>
              <a:rPr lang="sl-SI" altLang="sl-SI" sz="2400" b="1" dirty="0">
                <a:solidFill>
                  <a:schemeClr val="tx2"/>
                </a:solidFill>
                <a:latin typeface="Calibri" pitchFamily="34" charset="0"/>
                <a:ea typeface="+mj-ea"/>
                <a:cs typeface="+mj-cs"/>
              </a:rPr>
              <a:t>. </a:t>
            </a:r>
            <a:r>
              <a:rPr lang="sl-SI" altLang="sl-SI" sz="2400" b="1" dirty="0" smtClean="0">
                <a:solidFill>
                  <a:schemeClr val="tx2"/>
                </a:solidFill>
                <a:latin typeface="Calibri" pitchFamily="34" charset="0"/>
                <a:ea typeface="+mj-ea"/>
                <a:cs typeface="+mj-cs"/>
              </a:rPr>
              <a:t>2019</a:t>
            </a:r>
            <a:endParaRPr lang="sl-SI" altLang="sl-SI" sz="2400" b="1" dirty="0">
              <a:solidFill>
                <a:schemeClr val="tx2"/>
              </a:solidFill>
              <a:latin typeface="Calibri" pitchFamily="34" charset="0"/>
              <a:ea typeface="+mj-ea"/>
              <a:cs typeface="+mj-cs"/>
            </a:endParaRPr>
          </a:p>
          <a:p>
            <a:pPr>
              <a:defRPr/>
            </a:pPr>
            <a:endParaRPr lang="sl-SI" sz="2400" dirty="0"/>
          </a:p>
        </p:txBody>
      </p:sp>
      <p:sp>
        <p:nvSpPr>
          <p:cNvPr id="4" name="Ograda številke diapozitiva 3"/>
          <p:cNvSpPr>
            <a:spLocks noGrp="1"/>
          </p:cNvSpPr>
          <p:nvPr>
            <p:ph type="sldNum" sz="quarter" idx="16"/>
          </p:nvPr>
        </p:nvSpPr>
        <p:spPr/>
        <p:txBody>
          <a:bodyPr/>
          <a:lstStyle/>
          <a:p>
            <a:pPr>
              <a:defRPr/>
            </a:pPr>
            <a:fld id="{1635A10B-2F41-4DD7-A08D-51B68D0769A2}" type="slidenum">
              <a:rPr lang="sl-SI" smtClean="0"/>
              <a:pPr>
                <a:defRPr/>
              </a:pPr>
              <a:t>1</a:t>
            </a:fld>
            <a:endParaRPr lang="sl-SI" dirty="0"/>
          </a:p>
        </p:txBody>
      </p:sp>
    </p:spTree>
    <p:extLst>
      <p:ext uri="{BB962C8B-B14F-4D97-AF65-F5344CB8AC3E}">
        <p14:creationId xmlns:p14="http://schemas.microsoft.com/office/powerpoint/2010/main" val="546128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79712" y="476672"/>
            <a:ext cx="6707088" cy="1143000"/>
          </a:xfrm>
        </p:spPr>
        <p:txBody>
          <a:bodyPr>
            <a:normAutofit fontScale="90000"/>
          </a:bodyPr>
          <a:lstStyle/>
          <a:p>
            <a:r>
              <a:rPr lang="sl-SI" altLang="sl-SI" b="1" dirty="0">
                <a:solidFill>
                  <a:schemeClr val="tx2"/>
                </a:solidFill>
                <a:latin typeface="Calibri" pitchFamily="34" charset="0"/>
              </a:rPr>
              <a:t>Vnaprej pripravljeni obrazec – „</a:t>
            </a:r>
            <a:r>
              <a:rPr lang="sl-SI" altLang="sl-SI" b="1" dirty="0" err="1">
                <a:solidFill>
                  <a:schemeClr val="tx2"/>
                </a:solidFill>
                <a:latin typeface="Calibri" pitchFamily="34" charset="0"/>
              </a:rPr>
              <a:t>Predtisk</a:t>
            </a:r>
            <a:r>
              <a:rPr lang="sl-SI" altLang="sl-SI" dirty="0">
                <a:solidFill>
                  <a:schemeClr val="tx2"/>
                </a:solidFill>
                <a:latin typeface="Calibri" pitchFamily="34" charset="0"/>
              </a:rPr>
              <a:t>“</a:t>
            </a:r>
            <a:r>
              <a:rPr lang="sl-SI" altLang="sl-SI" dirty="0">
                <a:latin typeface="Calibri" pitchFamily="34" charset="0"/>
              </a:rPr>
              <a:t/>
            </a:r>
            <a:br>
              <a:rPr lang="sl-SI" altLang="sl-SI" dirty="0">
                <a:latin typeface="Calibri" pitchFamily="34" charset="0"/>
              </a:rPr>
            </a:br>
            <a:endParaRPr lang="sl-SI" dirty="0"/>
          </a:p>
        </p:txBody>
      </p:sp>
      <p:sp>
        <p:nvSpPr>
          <p:cNvPr id="3" name="Ograda besedila 2"/>
          <p:cNvSpPr>
            <a:spLocks noGrp="1"/>
          </p:cNvSpPr>
          <p:nvPr>
            <p:ph type="body" sz="quarter" idx="13"/>
          </p:nvPr>
        </p:nvSpPr>
        <p:spPr>
          <a:xfrm>
            <a:off x="251520" y="1484784"/>
            <a:ext cx="8280919" cy="4896544"/>
          </a:xfrm>
        </p:spPr>
        <p:txBody>
          <a:bodyPr>
            <a:normAutofit fontScale="92500" lnSpcReduction="20000"/>
          </a:bodyPr>
          <a:lstStyle/>
          <a:p>
            <a:pPr algn="just">
              <a:lnSpc>
                <a:spcPct val="90000"/>
              </a:lnSpc>
              <a:buNone/>
            </a:pPr>
            <a:r>
              <a:rPr lang="sl-SI" altLang="sl-SI" sz="2800" dirty="0" smtClean="0">
                <a:solidFill>
                  <a:schemeClr val="tx2"/>
                </a:solidFill>
                <a:latin typeface="Calibri" pitchFamily="34" charset="0"/>
                <a:cs typeface="Arial" charset="0"/>
              </a:rPr>
              <a:t>„</a:t>
            </a:r>
            <a:r>
              <a:rPr lang="sl-SI" altLang="sl-SI" sz="2800" dirty="0" err="1" smtClean="0">
                <a:solidFill>
                  <a:schemeClr val="tx2"/>
                </a:solidFill>
                <a:latin typeface="Calibri" pitchFamily="34" charset="0"/>
                <a:cs typeface="Arial" charset="0"/>
              </a:rPr>
              <a:t>Predtisk</a:t>
            </a:r>
            <a:r>
              <a:rPr lang="sl-SI" altLang="sl-SI" sz="2800" dirty="0" smtClean="0">
                <a:solidFill>
                  <a:schemeClr val="tx2"/>
                </a:solidFill>
                <a:latin typeface="Calibri" pitchFamily="34" charset="0"/>
                <a:cs typeface="Arial" charset="0"/>
              </a:rPr>
              <a:t>“ vključuje </a:t>
            </a:r>
            <a:r>
              <a:rPr lang="sl-SI" altLang="sl-SI" sz="2800" b="1" dirty="0">
                <a:solidFill>
                  <a:schemeClr val="tx2"/>
                </a:solidFill>
                <a:latin typeface="Calibri" pitchFamily="34" charset="0"/>
                <a:cs typeface="Arial" charset="0"/>
              </a:rPr>
              <a:t>podatke iz RKG </a:t>
            </a:r>
            <a:r>
              <a:rPr lang="sl-SI" altLang="sl-SI" sz="2800" dirty="0" smtClean="0">
                <a:solidFill>
                  <a:schemeClr val="tx2"/>
                </a:solidFill>
                <a:latin typeface="Calibri" pitchFamily="34" charset="0"/>
                <a:cs typeface="Arial" charset="0"/>
              </a:rPr>
              <a:t>(na stanje na dan</a:t>
            </a:r>
          </a:p>
          <a:p>
            <a:pPr algn="just">
              <a:lnSpc>
                <a:spcPct val="90000"/>
              </a:lnSpc>
              <a:buNone/>
            </a:pPr>
            <a:r>
              <a:rPr lang="sl-SI" altLang="sl-SI" sz="2800" b="1" dirty="0" smtClean="0">
                <a:solidFill>
                  <a:srgbClr val="FF0000"/>
                </a:solidFill>
                <a:latin typeface="Calibri" pitchFamily="34" charset="0"/>
                <a:cs typeface="Arial" charset="0"/>
              </a:rPr>
              <a:t>20.1.2019</a:t>
            </a:r>
            <a:r>
              <a:rPr lang="sl-SI" altLang="sl-SI" sz="2800" dirty="0" smtClean="0">
                <a:solidFill>
                  <a:schemeClr val="tx2"/>
                </a:solidFill>
                <a:latin typeface="Calibri" pitchFamily="34" charset="0"/>
                <a:cs typeface="Arial" charset="0"/>
              </a:rPr>
              <a:t>) </a:t>
            </a:r>
            <a:r>
              <a:rPr lang="sl-SI" altLang="sl-SI" sz="2800" dirty="0">
                <a:solidFill>
                  <a:schemeClr val="tx2"/>
                </a:solidFill>
                <a:latin typeface="Calibri" pitchFamily="34" charset="0"/>
                <a:cs typeface="Arial" charset="0"/>
              </a:rPr>
              <a:t>in </a:t>
            </a:r>
            <a:r>
              <a:rPr lang="sl-SI" altLang="sl-SI" sz="2800" dirty="0" smtClean="0">
                <a:solidFill>
                  <a:schemeClr val="tx2"/>
                </a:solidFill>
                <a:latin typeface="Calibri" pitchFamily="34" charset="0"/>
                <a:cs typeface="Arial" charset="0"/>
              </a:rPr>
              <a:t>iz drugih </a:t>
            </a:r>
            <a:r>
              <a:rPr lang="sl-SI" altLang="sl-SI" sz="2800" dirty="0">
                <a:solidFill>
                  <a:schemeClr val="tx2"/>
                </a:solidFill>
                <a:latin typeface="Calibri" pitchFamily="34" charset="0"/>
                <a:cs typeface="Arial" charset="0"/>
              </a:rPr>
              <a:t>evidenc – namenjen </a:t>
            </a:r>
            <a:r>
              <a:rPr lang="sl-SI" altLang="sl-SI" sz="2800" dirty="0" smtClean="0">
                <a:solidFill>
                  <a:schemeClr val="tx2"/>
                </a:solidFill>
                <a:latin typeface="Calibri" pitchFamily="34" charset="0"/>
                <a:cs typeface="Arial" charset="0"/>
              </a:rPr>
              <a:t>je seznanitvi</a:t>
            </a:r>
          </a:p>
          <a:p>
            <a:pPr algn="just">
              <a:lnSpc>
                <a:spcPct val="90000"/>
              </a:lnSpc>
              <a:buNone/>
            </a:pPr>
            <a:r>
              <a:rPr lang="sl-SI" altLang="sl-SI" sz="2800" dirty="0" smtClean="0">
                <a:solidFill>
                  <a:schemeClr val="tx2"/>
                </a:solidFill>
                <a:latin typeface="Calibri" pitchFamily="34" charset="0"/>
                <a:cs typeface="Arial" charset="0"/>
              </a:rPr>
              <a:t>upravičenca </a:t>
            </a:r>
            <a:r>
              <a:rPr lang="sl-SI" altLang="sl-SI" sz="2800" dirty="0">
                <a:solidFill>
                  <a:schemeClr val="tx2"/>
                </a:solidFill>
                <a:latin typeface="Calibri" pitchFamily="34" charset="0"/>
                <a:cs typeface="Arial" charset="0"/>
              </a:rPr>
              <a:t>s podatki, ki jih rabi pri vnosu zbirne </a:t>
            </a:r>
            <a:r>
              <a:rPr lang="sl-SI" altLang="sl-SI" sz="2800" dirty="0" smtClean="0">
                <a:solidFill>
                  <a:schemeClr val="tx2"/>
                </a:solidFill>
                <a:latin typeface="Calibri" pitchFamily="34" charset="0"/>
                <a:cs typeface="Arial" charset="0"/>
              </a:rPr>
              <a:t>vloge,</a:t>
            </a:r>
          </a:p>
          <a:p>
            <a:pPr algn="just">
              <a:lnSpc>
                <a:spcPct val="90000"/>
              </a:lnSpc>
              <a:buNone/>
            </a:pPr>
            <a:r>
              <a:rPr lang="sl-SI" altLang="sl-SI" sz="2800" b="1" dirty="0" smtClean="0">
                <a:solidFill>
                  <a:schemeClr val="tx2"/>
                </a:solidFill>
                <a:latin typeface="Calibri" pitchFamily="34" charset="0"/>
                <a:cs typeface="Arial" charset="0"/>
              </a:rPr>
              <a:t>vključno z napakami v RKG. </a:t>
            </a:r>
          </a:p>
          <a:p>
            <a:pPr algn="just">
              <a:lnSpc>
                <a:spcPct val="90000"/>
              </a:lnSpc>
              <a:buNone/>
            </a:pPr>
            <a:endParaRPr lang="sl-SI" sz="2800" dirty="0" smtClean="0">
              <a:solidFill>
                <a:schemeClr val="tx2"/>
              </a:solidFill>
              <a:latin typeface="Calibri" pitchFamily="34" charset="0"/>
              <a:cs typeface="Arial" charset="0"/>
            </a:endParaRPr>
          </a:p>
          <a:p>
            <a:pPr algn="just">
              <a:lnSpc>
                <a:spcPct val="90000"/>
              </a:lnSpc>
              <a:buNone/>
            </a:pPr>
            <a:r>
              <a:rPr lang="sl-SI" sz="2800" dirty="0" smtClean="0">
                <a:solidFill>
                  <a:schemeClr val="tx2"/>
                </a:solidFill>
                <a:latin typeface="Calibri" pitchFamily="34" charset="0"/>
                <a:cs typeface="Arial" charset="0"/>
              </a:rPr>
              <a:t>Objavljen </a:t>
            </a:r>
            <a:r>
              <a:rPr lang="sl-SI" sz="2800" dirty="0">
                <a:solidFill>
                  <a:schemeClr val="tx2"/>
                </a:solidFill>
                <a:latin typeface="Calibri" pitchFamily="34" charset="0"/>
                <a:cs typeface="Arial" charset="0"/>
              </a:rPr>
              <a:t>bo </a:t>
            </a:r>
            <a:r>
              <a:rPr lang="en-GB" sz="2800" dirty="0" err="1">
                <a:solidFill>
                  <a:schemeClr val="tx2"/>
                </a:solidFill>
                <a:latin typeface="Calibri" pitchFamily="34" charset="0"/>
                <a:cs typeface="Arial" charset="0"/>
              </a:rPr>
              <a:t>na</a:t>
            </a:r>
            <a:r>
              <a:rPr lang="sl-SI" sz="2800" dirty="0">
                <a:solidFill>
                  <a:schemeClr val="tx2"/>
                </a:solidFill>
                <a:latin typeface="Calibri" pitchFamily="34" charset="0"/>
                <a:cs typeface="Arial" charset="0"/>
              </a:rPr>
              <a:t> s</a:t>
            </a:r>
            <a:r>
              <a:rPr lang="en-GB" sz="2800" dirty="0" err="1">
                <a:solidFill>
                  <a:schemeClr val="tx2"/>
                </a:solidFill>
                <a:latin typeface="Calibri" pitchFamily="34" charset="0"/>
                <a:cs typeface="Arial" charset="0"/>
              </a:rPr>
              <a:t>pletni</a:t>
            </a:r>
            <a:r>
              <a:rPr lang="en-GB" sz="2800" dirty="0">
                <a:solidFill>
                  <a:schemeClr val="tx2"/>
                </a:solidFill>
                <a:latin typeface="Calibri" pitchFamily="34" charset="0"/>
                <a:cs typeface="Arial" charset="0"/>
              </a:rPr>
              <a:t> </a:t>
            </a:r>
            <a:r>
              <a:rPr lang="en-GB" sz="2800" dirty="0" err="1">
                <a:solidFill>
                  <a:schemeClr val="tx2"/>
                </a:solidFill>
                <a:latin typeface="Calibri" pitchFamily="34" charset="0"/>
                <a:cs typeface="Arial" charset="0"/>
              </a:rPr>
              <a:t>strani</a:t>
            </a:r>
            <a:r>
              <a:rPr lang="sl-SI" sz="2800" dirty="0">
                <a:solidFill>
                  <a:schemeClr val="tx2"/>
                </a:solidFill>
                <a:latin typeface="Calibri" pitchFamily="34" charset="0"/>
                <a:cs typeface="Arial" charset="0"/>
              </a:rPr>
              <a:t> Agencije </a:t>
            </a:r>
            <a:r>
              <a:rPr lang="sl-SI" sz="2800" dirty="0" smtClean="0">
                <a:solidFill>
                  <a:schemeClr val="tx2"/>
                </a:solidFill>
                <a:latin typeface="Calibri" pitchFamily="34" charset="0"/>
                <a:cs typeface="Arial" charset="0"/>
              </a:rPr>
              <a:t>na:</a:t>
            </a:r>
          </a:p>
          <a:p>
            <a:pPr algn="just">
              <a:lnSpc>
                <a:spcPct val="90000"/>
              </a:lnSpc>
              <a:buNone/>
            </a:pPr>
            <a:r>
              <a:rPr lang="en-GB" sz="2800" b="1" dirty="0" err="1" smtClean="0">
                <a:solidFill>
                  <a:schemeClr val="tx2"/>
                </a:solidFill>
                <a:latin typeface="Calibri" pitchFamily="34" charset="0"/>
                <a:cs typeface="Arial" charset="0"/>
              </a:rPr>
              <a:t>portalu</a:t>
            </a:r>
            <a:r>
              <a:rPr lang="en-GB" sz="2800" b="1" dirty="0" smtClean="0">
                <a:solidFill>
                  <a:schemeClr val="tx2"/>
                </a:solidFill>
                <a:latin typeface="Calibri" pitchFamily="34" charset="0"/>
                <a:cs typeface="Arial" charset="0"/>
              </a:rPr>
              <a:t> </a:t>
            </a:r>
            <a:r>
              <a:rPr lang="en-GB" sz="2800" b="1" dirty="0" err="1">
                <a:solidFill>
                  <a:schemeClr val="tx2"/>
                </a:solidFill>
                <a:latin typeface="Calibri" pitchFamily="34" charset="0"/>
                <a:cs typeface="Arial" charset="0"/>
              </a:rPr>
              <a:t>Zbirna</a:t>
            </a:r>
            <a:r>
              <a:rPr lang="en-GB" sz="2800" b="1" dirty="0">
                <a:solidFill>
                  <a:schemeClr val="tx2"/>
                </a:solidFill>
                <a:latin typeface="Calibri" pitchFamily="34" charset="0"/>
                <a:cs typeface="Arial" charset="0"/>
              </a:rPr>
              <a:t> </a:t>
            </a:r>
            <a:r>
              <a:rPr lang="en-GB" sz="2800" b="1" dirty="0" err="1">
                <a:solidFill>
                  <a:schemeClr val="tx2"/>
                </a:solidFill>
                <a:latin typeface="Calibri" pitchFamily="34" charset="0"/>
                <a:cs typeface="Arial" charset="0"/>
              </a:rPr>
              <a:t>vloga</a:t>
            </a:r>
            <a:r>
              <a:rPr lang="en-GB" sz="2800" b="1" dirty="0">
                <a:solidFill>
                  <a:schemeClr val="tx2"/>
                </a:solidFill>
                <a:latin typeface="Calibri" pitchFamily="34" charset="0"/>
                <a:cs typeface="Arial" charset="0"/>
              </a:rPr>
              <a:t> </a:t>
            </a:r>
            <a:r>
              <a:rPr lang="en-GB" sz="2800" b="1" dirty="0" smtClean="0">
                <a:solidFill>
                  <a:schemeClr val="tx2"/>
                </a:solidFill>
                <a:latin typeface="Calibri" pitchFamily="34" charset="0"/>
                <a:cs typeface="Arial" charset="0"/>
              </a:rPr>
              <a:t>201</a:t>
            </a:r>
            <a:r>
              <a:rPr lang="sl-SI" sz="2800" b="1" dirty="0" smtClean="0">
                <a:solidFill>
                  <a:schemeClr val="tx2"/>
                </a:solidFill>
                <a:latin typeface="Calibri" pitchFamily="34" charset="0"/>
                <a:cs typeface="Arial" charset="0"/>
              </a:rPr>
              <a:t>9</a:t>
            </a:r>
            <a:r>
              <a:rPr lang="en-GB" sz="2800" b="1" dirty="0" smtClean="0">
                <a:solidFill>
                  <a:schemeClr val="tx2"/>
                </a:solidFill>
                <a:latin typeface="Calibri" pitchFamily="34" charset="0"/>
                <a:cs typeface="Arial" charset="0"/>
              </a:rPr>
              <a:t>…od </a:t>
            </a:r>
            <a:r>
              <a:rPr lang="en-GB" sz="2800" b="1" dirty="0">
                <a:solidFill>
                  <a:schemeClr val="tx2"/>
                </a:solidFill>
                <a:latin typeface="Calibri" pitchFamily="34" charset="0"/>
                <a:cs typeface="Arial" charset="0"/>
              </a:rPr>
              <a:t>A do Ž</a:t>
            </a:r>
            <a:r>
              <a:rPr lang="en-GB" sz="2800" dirty="0">
                <a:solidFill>
                  <a:schemeClr val="tx2"/>
                </a:solidFill>
                <a:latin typeface="Calibri" pitchFamily="34" charset="0"/>
                <a:cs typeface="Arial" charset="0"/>
              </a:rPr>
              <a:t>)</a:t>
            </a:r>
            <a:endParaRPr lang="sl-SI" altLang="sl-SI" sz="2800" dirty="0">
              <a:solidFill>
                <a:schemeClr val="tx2"/>
              </a:solidFill>
              <a:latin typeface="Calibri" pitchFamily="34" charset="0"/>
              <a:cs typeface="Arial" charset="0"/>
            </a:endParaRPr>
          </a:p>
          <a:p>
            <a:pPr algn="just">
              <a:lnSpc>
                <a:spcPct val="90000"/>
              </a:lnSpc>
              <a:buNone/>
            </a:pPr>
            <a:r>
              <a:rPr lang="sl-SI" altLang="sl-SI" sz="2800" dirty="0" smtClean="0">
                <a:solidFill>
                  <a:schemeClr val="tx2"/>
                </a:solidFill>
                <a:latin typeface="Calibri" pitchFamily="34" charset="0"/>
                <a:cs typeface="Arial" charset="0"/>
              </a:rPr>
              <a:t>Dostop  je s možen z vpisom KMG-MID številke.</a:t>
            </a:r>
          </a:p>
          <a:p>
            <a:pPr algn="just">
              <a:lnSpc>
                <a:spcPct val="90000"/>
              </a:lnSpc>
              <a:buNone/>
            </a:pPr>
            <a:endParaRPr lang="sl-SI" altLang="sl-SI" sz="2800" dirty="0" smtClean="0">
              <a:solidFill>
                <a:schemeClr val="tx2"/>
              </a:solidFill>
              <a:latin typeface="Calibri" pitchFamily="34" charset="0"/>
              <a:cs typeface="Arial" charset="0"/>
            </a:endParaRPr>
          </a:p>
          <a:p>
            <a:pPr lvl="0" algn="just">
              <a:lnSpc>
                <a:spcPct val="90000"/>
              </a:lnSpc>
              <a:buNone/>
            </a:pPr>
            <a:r>
              <a:rPr lang="sl-SI" sz="2800" dirty="0" smtClean="0">
                <a:solidFill>
                  <a:srgbClr val="FF0000"/>
                </a:solidFill>
              </a:rPr>
              <a:t>Nabor podatkov je enak kot lani, dodatno je še:</a:t>
            </a:r>
          </a:p>
          <a:p>
            <a:pPr lvl="0" algn="just">
              <a:lnSpc>
                <a:spcPct val="90000"/>
              </a:lnSpc>
              <a:buNone/>
            </a:pPr>
            <a:r>
              <a:rPr lang="sl-SI" sz="2800" dirty="0" smtClean="0">
                <a:solidFill>
                  <a:srgbClr val="FF0000"/>
                </a:solidFill>
              </a:rPr>
              <a:t>razvrstitev </a:t>
            </a:r>
            <a:r>
              <a:rPr lang="sl-SI" sz="2800" dirty="0">
                <a:solidFill>
                  <a:srgbClr val="FF0000"/>
                </a:solidFill>
              </a:rPr>
              <a:t>kmetijskega gospodarstva glede na število </a:t>
            </a:r>
            <a:r>
              <a:rPr lang="sl-SI" sz="2800" dirty="0" smtClean="0">
                <a:solidFill>
                  <a:srgbClr val="FF0000"/>
                </a:solidFill>
              </a:rPr>
              <a:t>dni</a:t>
            </a:r>
          </a:p>
          <a:p>
            <a:pPr lvl="0" algn="just">
              <a:lnSpc>
                <a:spcPct val="90000"/>
              </a:lnSpc>
              <a:buNone/>
            </a:pPr>
            <a:r>
              <a:rPr lang="sl-SI" sz="2800" dirty="0" smtClean="0">
                <a:solidFill>
                  <a:srgbClr val="FF0000"/>
                </a:solidFill>
              </a:rPr>
              <a:t>obvezne </a:t>
            </a:r>
            <a:r>
              <a:rPr lang="sl-SI" sz="2800" dirty="0">
                <a:solidFill>
                  <a:srgbClr val="FF0000"/>
                </a:solidFill>
              </a:rPr>
              <a:t>paše za operacijo dobrobit živali – </a:t>
            </a:r>
            <a:r>
              <a:rPr lang="sl-SI" sz="2800" dirty="0" smtClean="0">
                <a:solidFill>
                  <a:srgbClr val="FF0000"/>
                </a:solidFill>
              </a:rPr>
              <a:t>drobnica (180 ali</a:t>
            </a:r>
          </a:p>
          <a:p>
            <a:pPr lvl="0" algn="just">
              <a:lnSpc>
                <a:spcPct val="90000"/>
              </a:lnSpc>
              <a:buNone/>
            </a:pPr>
            <a:r>
              <a:rPr lang="sl-SI" sz="2800" dirty="0" smtClean="0">
                <a:solidFill>
                  <a:srgbClr val="FF0000"/>
                </a:solidFill>
              </a:rPr>
              <a:t>210 dni).</a:t>
            </a:r>
            <a:endParaRPr lang="sl-SI" sz="2800" dirty="0">
              <a:solidFill>
                <a:srgbClr val="FF0000"/>
              </a:solidFill>
            </a:endParaRPr>
          </a:p>
          <a:p>
            <a:pPr algn="just">
              <a:lnSpc>
                <a:spcPct val="90000"/>
              </a:lnSpc>
              <a:buNone/>
            </a:pPr>
            <a:endParaRPr lang="sl-SI" sz="2800" b="1" dirty="0" smtClean="0">
              <a:solidFill>
                <a:schemeClr val="tx2"/>
              </a:solidFill>
              <a:latin typeface="Calibri" pitchFamily="34" charset="0"/>
              <a:cs typeface="Arial" charset="0"/>
            </a:endParaRPr>
          </a:p>
          <a:p>
            <a:pPr algn="just">
              <a:lnSpc>
                <a:spcPct val="90000"/>
              </a:lnSpc>
              <a:buNone/>
            </a:pPr>
            <a:endParaRPr lang="sl-SI" altLang="sl-SI" sz="2800" dirty="0">
              <a:solidFill>
                <a:schemeClr val="tx2"/>
              </a:solidFill>
              <a:latin typeface="Calibri" pitchFamily="34" charset="0"/>
              <a:cs typeface="Arial" charset="0"/>
            </a:endParaRPr>
          </a:p>
        </p:txBody>
      </p:sp>
      <p:sp>
        <p:nvSpPr>
          <p:cNvPr id="4" name="Ograda številke diapozitiva 3"/>
          <p:cNvSpPr>
            <a:spLocks noGrp="1"/>
          </p:cNvSpPr>
          <p:nvPr>
            <p:ph type="sldNum" sz="quarter" idx="16"/>
          </p:nvPr>
        </p:nvSpPr>
        <p:spPr/>
        <p:txBody>
          <a:bodyPr/>
          <a:lstStyle/>
          <a:p>
            <a:pPr>
              <a:defRPr/>
            </a:pPr>
            <a:fld id="{1635A10B-2F41-4DD7-A08D-51B68D0769A2}" type="slidenum">
              <a:rPr lang="sl-SI" smtClean="0"/>
              <a:pPr>
                <a:defRPr/>
              </a:pPr>
              <a:t>10</a:t>
            </a:fld>
            <a:endParaRPr lang="sl-SI" dirty="0"/>
          </a:p>
        </p:txBody>
      </p:sp>
    </p:spTree>
    <p:extLst>
      <p:ext uri="{BB962C8B-B14F-4D97-AF65-F5344CB8AC3E}">
        <p14:creationId xmlns:p14="http://schemas.microsoft.com/office/powerpoint/2010/main" val="2991119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79712" y="476672"/>
            <a:ext cx="6707088" cy="1143000"/>
          </a:xfrm>
        </p:spPr>
        <p:txBody>
          <a:bodyPr>
            <a:normAutofit fontScale="90000"/>
          </a:bodyPr>
          <a:lstStyle/>
          <a:p>
            <a:r>
              <a:rPr lang="sl-SI" altLang="sl-SI" b="1" dirty="0">
                <a:solidFill>
                  <a:schemeClr val="tx2"/>
                </a:solidFill>
                <a:latin typeface="Calibri" pitchFamily="34" charset="0"/>
              </a:rPr>
              <a:t>Vnaprej pripravljeni obrazec – „</a:t>
            </a:r>
            <a:r>
              <a:rPr lang="sl-SI" altLang="sl-SI" b="1" dirty="0" err="1">
                <a:solidFill>
                  <a:schemeClr val="tx2"/>
                </a:solidFill>
                <a:latin typeface="Calibri" pitchFamily="34" charset="0"/>
              </a:rPr>
              <a:t>Predtisk</a:t>
            </a:r>
            <a:r>
              <a:rPr lang="sl-SI" altLang="sl-SI" dirty="0" smtClean="0">
                <a:solidFill>
                  <a:schemeClr val="tx2"/>
                </a:solidFill>
                <a:latin typeface="Calibri" pitchFamily="34" charset="0"/>
              </a:rPr>
              <a:t>“ - 2</a:t>
            </a:r>
            <a:r>
              <a:rPr lang="sl-SI" altLang="sl-SI" dirty="0">
                <a:latin typeface="Calibri" pitchFamily="34" charset="0"/>
              </a:rPr>
              <a:t/>
            </a:r>
            <a:br>
              <a:rPr lang="sl-SI" altLang="sl-SI" dirty="0">
                <a:latin typeface="Calibri" pitchFamily="34" charset="0"/>
              </a:rPr>
            </a:br>
            <a:endParaRPr lang="sl-SI" dirty="0"/>
          </a:p>
        </p:txBody>
      </p:sp>
      <p:sp>
        <p:nvSpPr>
          <p:cNvPr id="3" name="Ograda besedila 2"/>
          <p:cNvSpPr>
            <a:spLocks noGrp="1"/>
          </p:cNvSpPr>
          <p:nvPr>
            <p:ph type="body" sz="quarter" idx="13"/>
          </p:nvPr>
        </p:nvSpPr>
        <p:spPr>
          <a:xfrm>
            <a:off x="323528" y="1556792"/>
            <a:ext cx="8596719" cy="4896544"/>
          </a:xfrm>
        </p:spPr>
        <p:txBody>
          <a:bodyPr>
            <a:normAutofit/>
          </a:bodyPr>
          <a:lstStyle/>
          <a:p>
            <a:pPr algn="just">
              <a:lnSpc>
                <a:spcPct val="90000"/>
              </a:lnSpc>
              <a:buNone/>
            </a:pPr>
            <a:r>
              <a:rPr lang="sl-SI" sz="2800" b="1" dirty="0" smtClean="0">
                <a:solidFill>
                  <a:schemeClr val="tx2"/>
                </a:solidFill>
                <a:latin typeface="Calibri" pitchFamily="34" charset="0"/>
                <a:cs typeface="Arial" charset="0"/>
              </a:rPr>
              <a:t>Grafični </a:t>
            </a:r>
            <a:r>
              <a:rPr lang="sl-SI" sz="2800" b="1" dirty="0">
                <a:solidFill>
                  <a:schemeClr val="tx2"/>
                </a:solidFill>
                <a:latin typeface="Calibri" pitchFamily="34" charset="0"/>
                <a:cs typeface="Arial" charset="0"/>
              </a:rPr>
              <a:t>kontrolni sloji za leto </a:t>
            </a:r>
            <a:r>
              <a:rPr lang="sl-SI" sz="2800" b="1" dirty="0" smtClean="0">
                <a:solidFill>
                  <a:schemeClr val="tx2"/>
                </a:solidFill>
                <a:latin typeface="Calibri" pitchFamily="34" charset="0"/>
                <a:cs typeface="Arial" charset="0"/>
              </a:rPr>
              <a:t>2019 so na  Javnem</a:t>
            </a:r>
          </a:p>
          <a:p>
            <a:pPr algn="just">
              <a:lnSpc>
                <a:spcPct val="90000"/>
              </a:lnSpc>
              <a:buNone/>
            </a:pPr>
            <a:r>
              <a:rPr lang="sl-SI" sz="2800" b="1" dirty="0" smtClean="0">
                <a:solidFill>
                  <a:schemeClr val="tx2"/>
                </a:solidFill>
                <a:latin typeface="Calibri" pitchFamily="34" charset="0"/>
                <a:cs typeface="Arial" charset="0"/>
              </a:rPr>
              <a:t>pregledovalniku grafičnih podatkov.  </a:t>
            </a:r>
          </a:p>
          <a:p>
            <a:pPr algn="just">
              <a:lnSpc>
                <a:spcPct val="90000"/>
              </a:lnSpc>
              <a:buNone/>
            </a:pPr>
            <a:r>
              <a:rPr lang="sl-SI" sz="2800" b="1" dirty="0" smtClean="0">
                <a:solidFill>
                  <a:schemeClr val="tx2"/>
                </a:solidFill>
                <a:latin typeface="Calibri" pitchFamily="34" charset="0"/>
                <a:cs typeface="Arial" charset="0"/>
              </a:rPr>
              <a:t>Število grafičnih slojev je enako kot za leto 2019.</a:t>
            </a:r>
          </a:p>
          <a:p>
            <a:pPr algn="just">
              <a:lnSpc>
                <a:spcPct val="90000"/>
              </a:lnSpc>
              <a:buNone/>
            </a:pPr>
            <a:r>
              <a:rPr lang="sl-SI" altLang="sl-SI" sz="2800" dirty="0" smtClean="0">
                <a:solidFill>
                  <a:schemeClr val="tx2"/>
                </a:solidFill>
                <a:latin typeface="Calibri" pitchFamily="34" charset="0"/>
                <a:cs typeface="Arial" charset="0"/>
              </a:rPr>
              <a:t>Sloj „območje NATURA 2000 - ptice (NATURA-ptice_18)“</a:t>
            </a:r>
          </a:p>
          <a:p>
            <a:pPr algn="just">
              <a:lnSpc>
                <a:spcPct val="90000"/>
              </a:lnSpc>
              <a:buNone/>
            </a:pPr>
            <a:r>
              <a:rPr lang="sl-SI" altLang="sl-SI" sz="2800" dirty="0" smtClean="0">
                <a:solidFill>
                  <a:schemeClr val="tx2"/>
                </a:solidFill>
                <a:latin typeface="Calibri" pitchFamily="34" charset="0"/>
                <a:cs typeface="Arial" charset="0"/>
              </a:rPr>
              <a:t>se je preimenoval v </a:t>
            </a:r>
            <a:r>
              <a:rPr lang="sl-SI" altLang="sl-SI" sz="2800" dirty="0" smtClean="0">
                <a:solidFill>
                  <a:srgbClr val="FF0000"/>
                </a:solidFill>
                <a:latin typeface="Calibri" pitchFamily="34" charset="0"/>
                <a:cs typeface="Arial" charset="0"/>
              </a:rPr>
              <a:t>„območje ohranjanja prostoživečih</a:t>
            </a:r>
          </a:p>
          <a:p>
            <a:pPr algn="just">
              <a:lnSpc>
                <a:spcPct val="90000"/>
              </a:lnSpc>
              <a:buNone/>
            </a:pPr>
            <a:r>
              <a:rPr lang="sl-SI" altLang="sl-SI" sz="2800" dirty="0" smtClean="0">
                <a:solidFill>
                  <a:srgbClr val="FF0000"/>
                </a:solidFill>
                <a:latin typeface="Calibri" pitchFamily="34" charset="0"/>
                <a:cs typeface="Arial" charset="0"/>
              </a:rPr>
              <a:t>ptic (Območje ohranjanja ptic_19)“ </a:t>
            </a:r>
            <a:r>
              <a:rPr lang="sl-SI" altLang="sl-SI" sz="2800" dirty="0" smtClean="0">
                <a:solidFill>
                  <a:schemeClr val="tx2"/>
                </a:solidFill>
                <a:latin typeface="Calibri" pitchFamily="34" charset="0"/>
                <a:cs typeface="Arial" charset="0"/>
              </a:rPr>
              <a:t>in povečal.</a:t>
            </a:r>
            <a:endParaRPr lang="sl-SI" altLang="sl-SI" sz="2800" dirty="0">
              <a:solidFill>
                <a:schemeClr val="tx2"/>
              </a:solidFill>
              <a:latin typeface="Calibri" pitchFamily="34" charset="0"/>
              <a:cs typeface="Arial" charset="0"/>
            </a:endParaRPr>
          </a:p>
        </p:txBody>
      </p:sp>
      <p:sp>
        <p:nvSpPr>
          <p:cNvPr id="4" name="Ograda številke diapozitiva 3"/>
          <p:cNvSpPr>
            <a:spLocks noGrp="1"/>
          </p:cNvSpPr>
          <p:nvPr>
            <p:ph type="sldNum" sz="quarter" idx="16"/>
          </p:nvPr>
        </p:nvSpPr>
        <p:spPr/>
        <p:txBody>
          <a:bodyPr/>
          <a:lstStyle/>
          <a:p>
            <a:pPr>
              <a:defRPr/>
            </a:pPr>
            <a:fld id="{1635A10B-2F41-4DD7-A08D-51B68D0769A2}" type="slidenum">
              <a:rPr lang="sl-SI" smtClean="0"/>
              <a:pPr>
                <a:defRPr/>
              </a:pPr>
              <a:t>11</a:t>
            </a:fld>
            <a:endParaRPr lang="sl-SI" dirty="0"/>
          </a:p>
        </p:txBody>
      </p:sp>
      <p:pic>
        <p:nvPicPr>
          <p:cNvPr id="5" name="Slika 4"/>
          <p:cNvPicPr/>
          <p:nvPr/>
        </p:nvPicPr>
        <p:blipFill rotWithShape="1">
          <a:blip r:embed="rId2" cstate="print"/>
          <a:srcRect l="20880" t="43426" r="50497" b="39328"/>
          <a:stretch/>
        </p:blipFill>
        <p:spPr bwMode="auto">
          <a:xfrm>
            <a:off x="3059832" y="4365104"/>
            <a:ext cx="5860415" cy="21228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8778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številke diapozitiva 2"/>
          <p:cNvSpPr>
            <a:spLocks noGrp="1"/>
          </p:cNvSpPr>
          <p:nvPr>
            <p:ph type="sldNum" sz="quarter" idx="12"/>
          </p:nvPr>
        </p:nvSpPr>
        <p:spPr/>
        <p:txBody>
          <a:bodyPr/>
          <a:lstStyle/>
          <a:p>
            <a:fld id="{08D74F49-02F9-4911-9584-AA094981C113}" type="slidenum">
              <a:rPr lang="sl-SI" smtClean="0"/>
              <a:pPr/>
              <a:t>12</a:t>
            </a:fld>
            <a:endParaRPr lang="sl-SI"/>
          </a:p>
        </p:txBody>
      </p:sp>
      <p:pic>
        <p:nvPicPr>
          <p:cNvPr id="4" name="Picture 2" descr="D:\Osebno\Moji dokumenti\IACS\2019\izobrazevanje_smelt\karta_ptice_1819_200dpi_v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15377"/>
            <a:ext cx="8709753" cy="6157184"/>
          </a:xfrm>
          <a:prstGeom prst="rect">
            <a:avLst/>
          </a:prstGeom>
          <a:noFill/>
          <a:extLst>
            <a:ext uri="{909E8E84-426E-40DD-AFC4-6F175D3DCCD1}">
              <a14:hiddenFill xmlns:a14="http://schemas.microsoft.com/office/drawing/2010/main">
                <a:solidFill>
                  <a:srgbClr val="FFFFFF"/>
                </a:solidFill>
              </a14:hiddenFill>
            </a:ext>
          </a:extLst>
        </p:spPr>
      </p:pic>
      <p:sp>
        <p:nvSpPr>
          <p:cNvPr id="5" name="Pravokotnik 4"/>
          <p:cNvSpPr/>
          <p:nvPr/>
        </p:nvSpPr>
        <p:spPr>
          <a:xfrm>
            <a:off x="323528" y="871536"/>
            <a:ext cx="5328593" cy="400110"/>
          </a:xfrm>
          <a:prstGeom prst="rect">
            <a:avLst/>
          </a:prstGeom>
        </p:spPr>
        <p:txBody>
          <a:bodyPr wrap="square">
            <a:spAutoFit/>
          </a:bodyPr>
          <a:lstStyle/>
          <a:p>
            <a:r>
              <a:rPr lang="sl-SI" altLang="sl-SI" sz="2000" dirty="0" smtClean="0">
                <a:solidFill>
                  <a:schemeClr val="tx2"/>
                </a:solidFill>
                <a:latin typeface="Calibri" pitchFamily="34" charset="0"/>
                <a:cs typeface="Arial" charset="0"/>
              </a:rPr>
              <a:t>NATURA-ptice_18 = </a:t>
            </a:r>
            <a:endParaRPr lang="sl-SI" sz="2000" dirty="0">
              <a:solidFill>
                <a:schemeClr val="tx2"/>
              </a:solidFill>
            </a:endParaRPr>
          </a:p>
        </p:txBody>
      </p:sp>
      <p:sp>
        <p:nvSpPr>
          <p:cNvPr id="6" name="Pravokotnik 5"/>
          <p:cNvSpPr/>
          <p:nvPr/>
        </p:nvSpPr>
        <p:spPr>
          <a:xfrm>
            <a:off x="323528" y="452377"/>
            <a:ext cx="7848872" cy="707886"/>
          </a:xfrm>
          <a:prstGeom prst="rect">
            <a:avLst/>
          </a:prstGeom>
        </p:spPr>
        <p:txBody>
          <a:bodyPr wrap="square">
            <a:spAutoFit/>
          </a:bodyPr>
          <a:lstStyle/>
          <a:p>
            <a:r>
              <a:rPr lang="sl-SI" altLang="sl-SI" sz="2000" dirty="0">
                <a:solidFill>
                  <a:schemeClr val="tx2"/>
                </a:solidFill>
                <a:latin typeface="Calibri" pitchFamily="34" charset="0"/>
                <a:cs typeface="Arial" charset="0"/>
              </a:rPr>
              <a:t>Območje ohranjanja </a:t>
            </a:r>
            <a:r>
              <a:rPr lang="sl-SI" altLang="sl-SI" sz="2000" dirty="0" smtClean="0">
                <a:solidFill>
                  <a:schemeClr val="tx2"/>
                </a:solidFill>
                <a:latin typeface="Calibri" pitchFamily="34" charset="0"/>
                <a:cs typeface="Arial" charset="0"/>
              </a:rPr>
              <a:t>ptic_19 = </a:t>
            </a:r>
            <a:r>
              <a:rPr lang="sl-SI" sz="2000" dirty="0"/>
              <a:t>∑</a:t>
            </a:r>
          </a:p>
          <a:p>
            <a:endParaRPr lang="sl-SI" sz="2000" dirty="0">
              <a:solidFill>
                <a:schemeClr val="tx2"/>
              </a:solidFill>
            </a:endParaRPr>
          </a:p>
        </p:txBody>
      </p:sp>
      <p:pic>
        <p:nvPicPr>
          <p:cNvPr id="7" name="Slika 6"/>
          <p:cNvPicPr/>
          <p:nvPr/>
        </p:nvPicPr>
        <p:blipFill rotWithShape="1">
          <a:blip r:embed="rId3" cstate="print"/>
          <a:srcRect l="66298" t="78742" r="28177" b="17586"/>
          <a:stretch/>
        </p:blipFill>
        <p:spPr bwMode="auto">
          <a:xfrm>
            <a:off x="2480742" y="896966"/>
            <a:ext cx="822960" cy="349250"/>
          </a:xfrm>
          <a:prstGeom prst="rect">
            <a:avLst/>
          </a:prstGeom>
          <a:ln>
            <a:noFill/>
          </a:ln>
          <a:extLst>
            <a:ext uri="{53640926-AAD7-44D8-BBD7-CCE9431645EC}">
              <a14:shadowObscured xmlns:a14="http://schemas.microsoft.com/office/drawing/2010/main"/>
            </a:ext>
          </a:extLst>
        </p:spPr>
      </p:pic>
      <p:pic>
        <p:nvPicPr>
          <p:cNvPr id="4098" name="Slika 1"/>
          <p:cNvPicPr>
            <a:picLocks noChangeAspect="1" noChangeArrowheads="1"/>
          </p:cNvPicPr>
          <p:nvPr/>
        </p:nvPicPr>
        <p:blipFill>
          <a:blip r:embed="rId3" cstate="print">
            <a:extLst>
              <a:ext uri="{28A0092B-C50C-407E-A947-70E740481C1C}">
                <a14:useLocalDpi xmlns:a14="http://schemas.microsoft.com/office/drawing/2010/main" val="0"/>
              </a:ext>
            </a:extLst>
          </a:blip>
          <a:srcRect l="66298" t="78741" r="28177" b="17586"/>
          <a:stretch>
            <a:fillRect/>
          </a:stretch>
        </p:blipFill>
        <p:spPr bwMode="auto">
          <a:xfrm>
            <a:off x="3784009" y="525491"/>
            <a:ext cx="750379" cy="3714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Slika 3"/>
          <p:cNvPicPr>
            <a:picLocks noChangeAspect="1" noChangeArrowheads="1"/>
          </p:cNvPicPr>
          <p:nvPr/>
        </p:nvPicPr>
        <p:blipFill>
          <a:blip r:embed="rId3" cstate="print">
            <a:extLst>
              <a:ext uri="{28A0092B-C50C-407E-A947-70E740481C1C}">
                <a14:useLocalDpi xmlns:a14="http://schemas.microsoft.com/office/drawing/2010/main" val="0"/>
              </a:ext>
            </a:extLst>
          </a:blip>
          <a:srcRect l="66298" t="85437" r="28177" b="10458"/>
          <a:stretch>
            <a:fillRect/>
          </a:stretch>
        </p:blipFill>
        <p:spPr bwMode="auto">
          <a:xfrm>
            <a:off x="4427985" y="506440"/>
            <a:ext cx="720080" cy="4095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Tree>
    <p:extLst>
      <p:ext uri="{BB962C8B-B14F-4D97-AF65-F5344CB8AC3E}">
        <p14:creationId xmlns:p14="http://schemas.microsoft.com/office/powerpoint/2010/main" val="115892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p:cNvSpPr>
            <a:spLocks noGrp="1"/>
          </p:cNvSpPr>
          <p:nvPr>
            <p:ph type="title"/>
          </p:nvPr>
        </p:nvSpPr>
        <p:spPr>
          <a:xfrm>
            <a:off x="2090830" y="44624"/>
            <a:ext cx="6297593" cy="1008112"/>
          </a:xfrm>
        </p:spPr>
        <p:txBody>
          <a:bodyPr>
            <a:noAutofit/>
          </a:bodyPr>
          <a:lstStyle/>
          <a:p>
            <a:r>
              <a:rPr lang="sl-SI" sz="4000" b="1" dirty="0" smtClean="0">
                <a:solidFill>
                  <a:schemeClr val="tx2"/>
                </a:solidFill>
                <a:latin typeface="+mn-lt"/>
              </a:rPr>
              <a:t>Spremembe šifranta za 2019</a:t>
            </a:r>
          </a:p>
        </p:txBody>
      </p:sp>
      <p:graphicFrame>
        <p:nvGraphicFramePr>
          <p:cNvPr id="5" name="Tabela 4"/>
          <p:cNvGraphicFramePr>
            <a:graphicFrameLocks noGrp="1"/>
          </p:cNvGraphicFramePr>
          <p:nvPr>
            <p:extLst>
              <p:ext uri="{D42A27DB-BD31-4B8C-83A1-F6EECF244321}">
                <p14:modId xmlns:p14="http://schemas.microsoft.com/office/powerpoint/2010/main" val="3011884373"/>
              </p:ext>
            </p:extLst>
          </p:nvPr>
        </p:nvGraphicFramePr>
        <p:xfrm>
          <a:off x="539552" y="1268760"/>
          <a:ext cx="8208912" cy="3365012"/>
        </p:xfrm>
        <a:graphic>
          <a:graphicData uri="http://schemas.openxmlformats.org/drawingml/2006/table">
            <a:tbl>
              <a:tblPr>
                <a:tableStyleId>{5C22544A-7EE6-4342-B048-85BDC9FD1C3A}</a:tableStyleId>
              </a:tblPr>
              <a:tblGrid>
                <a:gridCol w="771785"/>
                <a:gridCol w="5634029"/>
                <a:gridCol w="1803098"/>
              </a:tblGrid>
              <a:tr h="352101">
                <a:tc gridSpan="3">
                  <a:txBody>
                    <a:bodyPr/>
                    <a:lstStyle/>
                    <a:p>
                      <a:pPr algn="l" fontAlgn="b"/>
                      <a:r>
                        <a:rPr lang="sl-SI" sz="2400" b="1" u="none" strike="noStrike" dirty="0">
                          <a:solidFill>
                            <a:srgbClr val="FF0000"/>
                          </a:solidFill>
                          <a:effectLst/>
                        </a:rPr>
                        <a:t>Nove </a:t>
                      </a:r>
                      <a:r>
                        <a:rPr lang="sl-SI" sz="2400" b="1" u="none" strike="noStrike" dirty="0" smtClean="0">
                          <a:solidFill>
                            <a:srgbClr val="FF0000"/>
                          </a:solidFill>
                          <a:effectLst/>
                        </a:rPr>
                        <a:t>kmetijske rastline oziroma šifre za </a:t>
                      </a:r>
                      <a:r>
                        <a:rPr lang="sl-SI" sz="2400" b="1" u="none" strike="noStrike" dirty="0">
                          <a:solidFill>
                            <a:srgbClr val="FF0000"/>
                          </a:solidFill>
                          <a:effectLst/>
                        </a:rPr>
                        <a:t>leto </a:t>
                      </a:r>
                      <a:r>
                        <a:rPr lang="sl-SI" sz="2400" b="1" u="none" strike="noStrike" dirty="0" smtClean="0">
                          <a:solidFill>
                            <a:srgbClr val="FF0000"/>
                          </a:solidFill>
                          <a:effectLst/>
                        </a:rPr>
                        <a:t>2019</a:t>
                      </a:r>
                      <a:endParaRPr lang="sl-SI" sz="2400" b="1" i="0" u="none" strike="noStrike" dirty="0">
                        <a:solidFill>
                          <a:srgbClr val="FF0000"/>
                        </a:solidFill>
                        <a:effectLst/>
                        <a:latin typeface="Calibri"/>
                      </a:endParaRPr>
                    </a:p>
                  </a:txBody>
                  <a:tcPr marL="3835" marR="3835" marT="3834" marB="0" anchor="b"/>
                </a:tc>
                <a:tc hMerge="1">
                  <a:txBody>
                    <a:bodyPr/>
                    <a:lstStyle/>
                    <a:p>
                      <a:endParaRPr lang="sl-SI"/>
                    </a:p>
                  </a:txBody>
                  <a:tcPr/>
                </a:tc>
                <a:tc hMerge="1">
                  <a:txBody>
                    <a:bodyPr/>
                    <a:lstStyle/>
                    <a:p>
                      <a:endParaRPr lang="sl-SI"/>
                    </a:p>
                  </a:txBody>
                  <a:tcPr/>
                </a:tc>
              </a:tr>
              <a:tr h="323063">
                <a:tc>
                  <a:txBody>
                    <a:bodyPr/>
                    <a:lstStyle/>
                    <a:p>
                      <a:pPr algn="l" fontAlgn="b"/>
                      <a:r>
                        <a:rPr lang="sl-SI" sz="2200" u="none" strike="noStrike" dirty="0">
                          <a:solidFill>
                            <a:schemeClr val="tx2"/>
                          </a:solidFill>
                          <a:effectLst/>
                        </a:rPr>
                        <a:t>KRMS</a:t>
                      </a:r>
                      <a:endParaRPr lang="sl-SI" sz="2200" b="1" i="0" u="none" strike="noStrike" dirty="0">
                        <a:solidFill>
                          <a:schemeClr val="tx2"/>
                        </a:solidFill>
                        <a:effectLst/>
                        <a:latin typeface="Calibri"/>
                      </a:endParaRPr>
                    </a:p>
                  </a:txBody>
                  <a:tcPr marL="3835" marR="3835" marT="3834" marB="0" anchor="b"/>
                </a:tc>
                <a:tc>
                  <a:txBody>
                    <a:bodyPr/>
                    <a:lstStyle/>
                    <a:p>
                      <a:pPr algn="l" fontAlgn="b"/>
                      <a:r>
                        <a:rPr lang="sl-SI" sz="2200" u="none" strike="noStrike" dirty="0">
                          <a:solidFill>
                            <a:schemeClr val="tx2"/>
                          </a:solidFill>
                          <a:effectLst/>
                        </a:rPr>
                        <a:t>Naziv</a:t>
                      </a:r>
                      <a:endParaRPr lang="sl-SI" sz="2200" b="1" i="0" u="none" strike="noStrike" dirty="0">
                        <a:solidFill>
                          <a:schemeClr val="tx2"/>
                        </a:solidFill>
                        <a:effectLst/>
                        <a:latin typeface="Calibri"/>
                      </a:endParaRPr>
                    </a:p>
                  </a:txBody>
                  <a:tcPr marL="3835" marR="3835" marT="3834" marB="0" anchor="b"/>
                </a:tc>
                <a:tc>
                  <a:txBody>
                    <a:bodyPr/>
                    <a:lstStyle/>
                    <a:p>
                      <a:pPr algn="l" fontAlgn="b"/>
                      <a:r>
                        <a:rPr lang="sl-SI" sz="2200" u="none" strike="noStrike" dirty="0">
                          <a:solidFill>
                            <a:schemeClr val="tx2"/>
                          </a:solidFill>
                          <a:effectLst/>
                        </a:rPr>
                        <a:t>RABA GERK</a:t>
                      </a:r>
                      <a:endParaRPr lang="sl-SI" sz="2200" b="1" i="0" u="none" strike="noStrike" dirty="0">
                        <a:solidFill>
                          <a:schemeClr val="tx2"/>
                        </a:solidFill>
                        <a:effectLst/>
                        <a:latin typeface="Calibri"/>
                      </a:endParaRPr>
                    </a:p>
                  </a:txBody>
                  <a:tcPr marL="3835" marR="3835" marT="3834" marB="0" anchor="b"/>
                </a:tc>
              </a:tr>
              <a:tr h="443420">
                <a:tc>
                  <a:txBody>
                    <a:bodyPr/>
                    <a:lstStyle/>
                    <a:p>
                      <a:pPr algn="l" fontAlgn="t"/>
                      <a:r>
                        <a:rPr lang="sl-SI" sz="2200" b="0" i="0" u="none" strike="noStrike" dirty="0" smtClean="0">
                          <a:solidFill>
                            <a:srgbClr val="FF0000"/>
                          </a:solidFill>
                          <a:effectLst/>
                          <a:latin typeface="Calibri"/>
                        </a:rPr>
                        <a:t>055 </a:t>
                      </a:r>
                      <a:endParaRPr lang="sl-SI" sz="2200" b="0" i="0" u="none" strike="noStrike" dirty="0">
                        <a:solidFill>
                          <a:srgbClr val="FF0000"/>
                        </a:solidFill>
                        <a:effectLst/>
                        <a:latin typeface="Calibri"/>
                      </a:endParaRPr>
                    </a:p>
                  </a:txBody>
                  <a:tcPr marL="3835" marR="3835" marT="3834" marB="0"/>
                </a:tc>
                <a:tc>
                  <a:txBody>
                    <a:bodyPr/>
                    <a:lstStyle/>
                    <a:p>
                      <a:pPr algn="l" fontAlgn="t"/>
                      <a:r>
                        <a:rPr lang="sl-SI" sz="2200" b="0" i="0" u="none" strike="noStrike" dirty="0" smtClean="0">
                          <a:solidFill>
                            <a:srgbClr val="FF0000"/>
                          </a:solidFill>
                          <a:effectLst/>
                          <a:latin typeface="Calibri"/>
                        </a:rPr>
                        <a:t>Oljna</a:t>
                      </a:r>
                      <a:r>
                        <a:rPr lang="sl-SI" sz="2200" b="0" i="0" u="none" strike="noStrike" baseline="0" dirty="0" smtClean="0">
                          <a:solidFill>
                            <a:srgbClr val="FF0000"/>
                          </a:solidFill>
                          <a:effectLst/>
                          <a:latin typeface="Calibri"/>
                        </a:rPr>
                        <a:t> redkev-medonosna praha</a:t>
                      </a:r>
                      <a:endParaRPr lang="sl-SI" sz="2200" b="0" i="0" u="none" strike="noStrike" dirty="0">
                        <a:solidFill>
                          <a:srgbClr val="FF0000"/>
                        </a:solidFill>
                        <a:effectLst/>
                        <a:latin typeface="Calibri"/>
                      </a:endParaRPr>
                    </a:p>
                  </a:txBody>
                  <a:tcPr marL="3835" marR="3835" marT="3834" marB="0"/>
                </a:tc>
                <a:tc>
                  <a:txBody>
                    <a:bodyPr/>
                    <a:lstStyle/>
                    <a:p>
                      <a:pPr algn="l" fontAlgn="b"/>
                      <a:r>
                        <a:rPr lang="sl-SI" sz="2200" b="0" i="0" u="none" strike="noStrike" dirty="0" smtClean="0">
                          <a:solidFill>
                            <a:srgbClr val="FF0000"/>
                          </a:solidFill>
                          <a:effectLst/>
                          <a:latin typeface="Calibri"/>
                        </a:rPr>
                        <a:t>1100 ali 1161</a:t>
                      </a:r>
                      <a:endParaRPr lang="pt-BR" sz="2200" b="0" i="0" u="none" strike="noStrike" dirty="0">
                        <a:solidFill>
                          <a:srgbClr val="FF0000"/>
                        </a:solidFill>
                        <a:effectLst/>
                        <a:latin typeface="Calibri"/>
                      </a:endParaRPr>
                    </a:p>
                  </a:txBody>
                  <a:tcPr marL="3835" marR="3835" marT="3834" marB="0" anchor="b"/>
                </a:tc>
              </a:tr>
              <a:tr h="432048">
                <a:tc>
                  <a:txBody>
                    <a:bodyPr/>
                    <a:lstStyle/>
                    <a:p>
                      <a:pPr algn="l" fontAlgn="t"/>
                      <a:r>
                        <a:rPr lang="sl-SI" sz="2200" b="0" i="0" u="none" strike="noStrike" dirty="0" smtClean="0">
                          <a:solidFill>
                            <a:srgbClr val="FF0000"/>
                          </a:solidFill>
                          <a:effectLst/>
                          <a:latin typeface="Calibri"/>
                        </a:rPr>
                        <a:t>054</a:t>
                      </a:r>
                      <a:endParaRPr lang="sl-SI" sz="2200" b="0" i="0" u="none" strike="noStrike" dirty="0">
                        <a:solidFill>
                          <a:srgbClr val="FF0000"/>
                        </a:solidFill>
                        <a:effectLst/>
                        <a:latin typeface="Calibri"/>
                      </a:endParaRPr>
                    </a:p>
                  </a:txBody>
                  <a:tcPr marL="3835" marR="3835" marT="3834" marB="0"/>
                </a:tc>
                <a:tc>
                  <a:txBody>
                    <a:bodyPr/>
                    <a:lstStyle/>
                    <a:p>
                      <a:pPr algn="l" fontAlgn="t"/>
                      <a:r>
                        <a:rPr lang="sl-SI" sz="2200" b="0" i="0" u="none" strike="noStrike" dirty="0" smtClean="0">
                          <a:solidFill>
                            <a:srgbClr val="FF0000"/>
                          </a:solidFill>
                          <a:effectLst/>
                          <a:latin typeface="Calibri"/>
                        </a:rPr>
                        <a:t>Bela</a:t>
                      </a:r>
                      <a:r>
                        <a:rPr lang="sl-SI" sz="2200" b="0" i="0" u="none" strike="noStrike" baseline="0" dirty="0" smtClean="0">
                          <a:solidFill>
                            <a:srgbClr val="FF0000"/>
                          </a:solidFill>
                          <a:effectLst/>
                          <a:latin typeface="Calibri"/>
                        </a:rPr>
                        <a:t> gorjušica-medonosna praha</a:t>
                      </a:r>
                      <a:endParaRPr lang="sl-SI" sz="2200" b="0" i="0" u="none" strike="noStrike" dirty="0">
                        <a:solidFill>
                          <a:srgbClr val="FF0000"/>
                        </a:solidFill>
                        <a:effectLst/>
                        <a:latin typeface="Calibri"/>
                      </a:endParaRPr>
                    </a:p>
                  </a:txBody>
                  <a:tcPr marL="3835" marR="3835" marT="3834"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sl-SI" sz="2200" b="0" i="0" u="none" strike="noStrike" dirty="0" smtClean="0">
                          <a:solidFill>
                            <a:srgbClr val="FF0000"/>
                          </a:solidFill>
                          <a:effectLst/>
                          <a:latin typeface="+mn-lt"/>
                        </a:rPr>
                        <a:t>1100 ali 1161</a:t>
                      </a:r>
                      <a:endParaRPr lang="pt-BR" sz="2200" b="0" i="0" u="none" strike="noStrike" dirty="0">
                        <a:solidFill>
                          <a:srgbClr val="FF0000"/>
                        </a:solidFill>
                        <a:effectLst/>
                        <a:latin typeface="Calibri"/>
                      </a:endParaRPr>
                    </a:p>
                  </a:txBody>
                  <a:tcPr marL="3835" marR="3835" marT="3834" marB="0" anchor="b"/>
                </a:tc>
              </a:tr>
              <a:tr h="432048">
                <a:tc>
                  <a:txBody>
                    <a:bodyPr/>
                    <a:lstStyle/>
                    <a:p>
                      <a:pPr algn="l" fontAlgn="t"/>
                      <a:r>
                        <a:rPr lang="sl-SI" sz="2200" b="0" i="0" u="none" strike="noStrike" dirty="0" smtClean="0">
                          <a:solidFill>
                            <a:srgbClr val="FF0000"/>
                          </a:solidFill>
                          <a:effectLst/>
                          <a:latin typeface="Calibri"/>
                        </a:rPr>
                        <a:t>052</a:t>
                      </a:r>
                      <a:endParaRPr lang="sl-SI" sz="2200" b="0" i="0" u="none" strike="noStrike" dirty="0">
                        <a:solidFill>
                          <a:srgbClr val="FF0000"/>
                        </a:solidFill>
                        <a:effectLst/>
                        <a:latin typeface="Calibri"/>
                      </a:endParaRPr>
                    </a:p>
                  </a:txBody>
                  <a:tcPr marL="3835" marR="3835" marT="3834" marB="0"/>
                </a:tc>
                <a:tc>
                  <a:txBody>
                    <a:bodyPr/>
                    <a:lstStyle/>
                    <a:p>
                      <a:pPr algn="l" fontAlgn="t"/>
                      <a:r>
                        <a:rPr lang="sl-SI" sz="2200" b="0" i="0" u="none" strike="noStrike" dirty="0" smtClean="0">
                          <a:solidFill>
                            <a:srgbClr val="FF0000"/>
                          </a:solidFill>
                          <a:effectLst/>
                          <a:latin typeface="Calibri"/>
                        </a:rPr>
                        <a:t>Mešanica</a:t>
                      </a:r>
                      <a:r>
                        <a:rPr lang="sl-SI" sz="2200" b="0" i="0" u="none" strike="noStrike" baseline="0" dirty="0" smtClean="0">
                          <a:solidFill>
                            <a:srgbClr val="FF0000"/>
                          </a:solidFill>
                          <a:effectLst/>
                          <a:latin typeface="Calibri"/>
                        </a:rPr>
                        <a:t> medonosnih rastlin</a:t>
                      </a:r>
                      <a:endParaRPr lang="sl-SI" sz="2200" b="0" i="0" u="none" strike="noStrike" dirty="0">
                        <a:solidFill>
                          <a:srgbClr val="FF0000"/>
                        </a:solidFill>
                        <a:effectLst/>
                        <a:latin typeface="Calibri"/>
                      </a:endParaRPr>
                    </a:p>
                  </a:txBody>
                  <a:tcPr marL="3835" marR="3835" marT="3834"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sl-SI" sz="2200" b="0" i="0" u="none" strike="noStrike" dirty="0" smtClean="0">
                          <a:solidFill>
                            <a:srgbClr val="FF0000"/>
                          </a:solidFill>
                          <a:effectLst/>
                          <a:latin typeface="+mn-lt"/>
                        </a:rPr>
                        <a:t>1100 ali 1161</a:t>
                      </a:r>
                      <a:endParaRPr lang="pt-BR" sz="2200" b="0" i="0" u="none" strike="noStrike" dirty="0">
                        <a:solidFill>
                          <a:srgbClr val="FF0000"/>
                        </a:solidFill>
                        <a:effectLst/>
                        <a:latin typeface="Calibri"/>
                      </a:endParaRPr>
                    </a:p>
                  </a:txBody>
                  <a:tcPr marL="3835" marR="3835" marT="3834" marB="0" anchor="b"/>
                </a:tc>
              </a:tr>
              <a:tr h="642474">
                <a:tc>
                  <a:txBody>
                    <a:bodyPr/>
                    <a:lstStyle/>
                    <a:p>
                      <a:pPr algn="l" fontAlgn="t"/>
                      <a:r>
                        <a:rPr lang="sl-SI" sz="2200" b="0" i="0" u="none" strike="noStrike" dirty="0" smtClean="0">
                          <a:solidFill>
                            <a:srgbClr val="FF0000"/>
                          </a:solidFill>
                          <a:effectLst/>
                          <a:latin typeface="Calibri"/>
                        </a:rPr>
                        <a:t>503</a:t>
                      </a:r>
                      <a:endParaRPr lang="sl-SI" sz="2200" b="0" i="0" u="none" strike="noStrike" dirty="0">
                        <a:solidFill>
                          <a:srgbClr val="FF0000"/>
                        </a:solidFill>
                        <a:effectLst/>
                        <a:latin typeface="Calibri"/>
                      </a:endParaRPr>
                    </a:p>
                  </a:txBody>
                  <a:tcPr marL="3835" marR="3835" marT="3834"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sl-SI" sz="2200" b="0" i="0" u="none" strike="noStrike" dirty="0" smtClean="0">
                          <a:solidFill>
                            <a:srgbClr val="FF0000"/>
                          </a:solidFill>
                          <a:effectLst/>
                          <a:latin typeface="+mn-lt"/>
                        </a:rPr>
                        <a:t>Mešanica</a:t>
                      </a:r>
                      <a:r>
                        <a:rPr lang="sl-SI" sz="2200" b="0" i="0" u="none" strike="noStrike" baseline="0" dirty="0" smtClean="0">
                          <a:solidFill>
                            <a:srgbClr val="FF0000"/>
                          </a:solidFill>
                          <a:effectLst/>
                          <a:latin typeface="+mn-lt"/>
                        </a:rPr>
                        <a:t> medonosnih rastlin</a:t>
                      </a:r>
                      <a:r>
                        <a:rPr lang="sl-SI" sz="2200" b="0" i="0" u="none" strike="noStrike" baseline="0" dirty="0">
                          <a:solidFill>
                            <a:srgbClr val="FF0000"/>
                          </a:solidFill>
                          <a:effectLst/>
                          <a:latin typeface="Calibri"/>
                        </a:rPr>
                        <a:t> </a:t>
                      </a:r>
                      <a:r>
                        <a:rPr lang="sl-SI" sz="2200" b="0" i="0" u="none" strike="noStrike" baseline="0" dirty="0" smtClean="0">
                          <a:solidFill>
                            <a:srgbClr val="FF0000"/>
                          </a:solidFill>
                          <a:effectLst/>
                          <a:latin typeface="Calibri"/>
                        </a:rPr>
                        <a:t>z drugimi kmetijskimi rastlinami</a:t>
                      </a:r>
                      <a:endParaRPr lang="sl-SI" sz="2200" b="0" i="0" u="none" strike="noStrike" dirty="0" smtClean="0">
                        <a:solidFill>
                          <a:srgbClr val="FF0000"/>
                        </a:solidFill>
                        <a:effectLst/>
                        <a:latin typeface="+mn-lt"/>
                      </a:endParaRPr>
                    </a:p>
                  </a:txBody>
                  <a:tcPr marL="3835" marR="3835" marT="3834"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sl-SI" sz="2200" b="0" i="0" u="none" strike="noStrike" dirty="0" smtClean="0">
                          <a:solidFill>
                            <a:srgbClr val="FF0000"/>
                          </a:solidFill>
                          <a:effectLst/>
                          <a:latin typeface="+mn-lt"/>
                        </a:rPr>
                        <a:t>1100 ali 1161</a:t>
                      </a:r>
                      <a:endParaRPr lang="pt-BR" sz="2200" b="0" i="0" u="none" strike="noStrike" dirty="0">
                        <a:solidFill>
                          <a:srgbClr val="FF0000"/>
                        </a:solidFill>
                        <a:effectLst/>
                        <a:latin typeface="Calibri"/>
                      </a:endParaRPr>
                    </a:p>
                  </a:txBody>
                  <a:tcPr marL="3835" marR="3835" marT="3834" marB="0" anchor="b"/>
                </a:tc>
              </a:tr>
              <a:tr h="642474">
                <a:tc>
                  <a:txBody>
                    <a:bodyPr/>
                    <a:lstStyle/>
                    <a:p>
                      <a:pPr algn="l" fontAlgn="t"/>
                      <a:r>
                        <a:rPr lang="sl-SI" sz="2200" b="0" i="0" u="none" strike="noStrike" dirty="0" smtClean="0">
                          <a:solidFill>
                            <a:srgbClr val="FF0000"/>
                          </a:solidFill>
                          <a:effectLst/>
                          <a:latin typeface="Calibri"/>
                        </a:rPr>
                        <a:t>402</a:t>
                      </a:r>
                      <a:endParaRPr lang="sl-SI" sz="2200" b="0" i="0" u="none" strike="noStrike" dirty="0">
                        <a:solidFill>
                          <a:srgbClr val="FF0000"/>
                        </a:solidFill>
                        <a:effectLst/>
                        <a:latin typeface="Calibri"/>
                      </a:endParaRPr>
                    </a:p>
                  </a:txBody>
                  <a:tcPr marL="3835" marR="3835" marT="3834" marB="0"/>
                </a:tc>
                <a:tc>
                  <a:txBody>
                    <a:bodyPr/>
                    <a:lstStyle/>
                    <a:p>
                      <a:pPr algn="l" fontAlgn="t"/>
                      <a:r>
                        <a:rPr lang="sl-SI" sz="2200" b="0" i="0" u="none" strike="noStrike" dirty="0" smtClean="0">
                          <a:solidFill>
                            <a:srgbClr val="FF0000"/>
                          </a:solidFill>
                          <a:effectLst/>
                          <a:latin typeface="+mn-lt"/>
                        </a:rPr>
                        <a:t>Redkev (različne varietete</a:t>
                      </a:r>
                      <a:r>
                        <a:rPr lang="sl-SI" sz="2200" b="0" i="0" u="none" strike="noStrike" baseline="0" dirty="0" smtClean="0">
                          <a:solidFill>
                            <a:srgbClr val="FF0000"/>
                          </a:solidFill>
                          <a:effectLst/>
                          <a:latin typeface="+mn-lt"/>
                        </a:rPr>
                        <a:t> – črna redkev, </a:t>
                      </a:r>
                      <a:r>
                        <a:rPr lang="sl-SI" sz="2200" b="0" i="0" u="none" strike="noStrike" baseline="0" dirty="0" err="1" smtClean="0">
                          <a:solidFill>
                            <a:srgbClr val="FF0000"/>
                          </a:solidFill>
                          <a:effectLst/>
                          <a:latin typeface="+mn-lt"/>
                        </a:rPr>
                        <a:t>daikon</a:t>
                      </a:r>
                      <a:r>
                        <a:rPr lang="sl-SI" sz="2200" b="0" i="0" u="none" strike="noStrike" baseline="0" dirty="0" smtClean="0">
                          <a:solidFill>
                            <a:srgbClr val="FF0000"/>
                          </a:solidFill>
                          <a:effectLst/>
                          <a:latin typeface="+mn-lt"/>
                        </a:rPr>
                        <a:t>, azijske redkve,…</a:t>
                      </a:r>
                      <a:r>
                        <a:rPr lang="sl-SI" sz="2200" b="0" i="0" u="none" strike="noStrike" dirty="0" smtClean="0">
                          <a:solidFill>
                            <a:srgbClr val="FF0000"/>
                          </a:solidFill>
                          <a:effectLst/>
                          <a:latin typeface="+mn-lt"/>
                        </a:rPr>
                        <a:t>)</a:t>
                      </a:r>
                      <a:endParaRPr lang="sl-SI" sz="2200" b="0" i="0" u="none" strike="noStrike" dirty="0">
                        <a:solidFill>
                          <a:srgbClr val="FF0000"/>
                        </a:solidFill>
                        <a:effectLst/>
                        <a:latin typeface="Calibri"/>
                      </a:endParaRPr>
                    </a:p>
                  </a:txBody>
                  <a:tcPr marL="3835" marR="3835" marT="3834"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sl-SI" sz="2200" b="0" i="0" u="none" strike="noStrike" dirty="0" smtClean="0">
                          <a:solidFill>
                            <a:srgbClr val="FF0000"/>
                          </a:solidFill>
                          <a:effectLst/>
                          <a:latin typeface="+mn-lt"/>
                        </a:rPr>
                        <a:t>1100, 1190</a:t>
                      </a:r>
                      <a:r>
                        <a:rPr lang="sl-SI" sz="2200" b="0" i="0" u="none" strike="noStrike" baseline="0" dirty="0" smtClean="0">
                          <a:solidFill>
                            <a:srgbClr val="FF0000"/>
                          </a:solidFill>
                          <a:effectLst/>
                          <a:latin typeface="+mn-lt"/>
                        </a:rPr>
                        <a:t> ali </a:t>
                      </a:r>
                      <a:r>
                        <a:rPr lang="sl-SI" sz="2200" b="0" i="0" u="none" strike="noStrike" dirty="0" smtClean="0">
                          <a:solidFill>
                            <a:srgbClr val="FF0000"/>
                          </a:solidFill>
                          <a:effectLst/>
                          <a:latin typeface="+mn-lt"/>
                        </a:rPr>
                        <a:t>1161</a:t>
                      </a:r>
                      <a:endParaRPr lang="pt-BR" sz="2200" b="0" i="0" u="none" strike="noStrike" dirty="0">
                        <a:solidFill>
                          <a:srgbClr val="FF0000"/>
                        </a:solidFill>
                        <a:effectLst/>
                        <a:latin typeface="Calibri"/>
                      </a:endParaRPr>
                    </a:p>
                  </a:txBody>
                  <a:tcPr marL="3835" marR="3835" marT="3834" marB="0" anchor="b"/>
                </a:tc>
              </a:tr>
            </a:tbl>
          </a:graphicData>
        </a:graphic>
      </p:graphicFrame>
      <p:sp>
        <p:nvSpPr>
          <p:cNvPr id="3" name="Ograda številke diapozitiva 2"/>
          <p:cNvSpPr>
            <a:spLocks noGrp="1"/>
          </p:cNvSpPr>
          <p:nvPr>
            <p:ph type="sldNum" sz="quarter" idx="16"/>
          </p:nvPr>
        </p:nvSpPr>
        <p:spPr>
          <a:xfrm>
            <a:off x="6444208" y="6309320"/>
            <a:ext cx="2133600" cy="365125"/>
          </a:xfrm>
        </p:spPr>
        <p:txBody>
          <a:bodyPr/>
          <a:lstStyle/>
          <a:p>
            <a:pPr>
              <a:defRPr/>
            </a:pPr>
            <a:fld id="{1635A10B-2F41-4DD7-A08D-51B68D0769A2}" type="slidenum">
              <a:rPr lang="sl-SI" smtClean="0"/>
              <a:pPr>
                <a:defRPr/>
              </a:pPr>
              <a:t>13</a:t>
            </a:fld>
            <a:endParaRPr lang="sl-SI" dirty="0"/>
          </a:p>
        </p:txBody>
      </p:sp>
      <p:pic>
        <p:nvPicPr>
          <p:cNvPr id="4098" name="Picture 2" descr="D:\Osebno\Moji dokumenti\IACS\2019\izobrazevanje_smelt\oljna_redkev-400x4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6" y="4732387"/>
            <a:ext cx="2088232" cy="20882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Osebno\Moji dokumenti\IACS\2019\izobrazevanje_smelt\bela-gorjuscic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0280" y="4754066"/>
            <a:ext cx="2508748" cy="208387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D:\Osebno\Moji dokumenti\IACS\2019\izobrazevanje_smelt\črna redkev.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5056" y="4740332"/>
            <a:ext cx="1584176" cy="211134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Osebno\Moji dokumenti\IACS\2019\izobrazevanje_smelt\daik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0077" y="4765898"/>
            <a:ext cx="2694947" cy="202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450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tx2"/>
                </a:solidFill>
              </a:rPr>
              <a:t>Spremembe šifranta za 2019 -2 </a:t>
            </a:r>
            <a:endParaRPr lang="sl-SI" dirty="0"/>
          </a:p>
        </p:txBody>
      </p:sp>
      <p:sp>
        <p:nvSpPr>
          <p:cNvPr id="3" name="Ograda vsebine 2"/>
          <p:cNvSpPr>
            <a:spLocks noGrp="1"/>
          </p:cNvSpPr>
          <p:nvPr>
            <p:ph sz="half" idx="1"/>
          </p:nvPr>
        </p:nvSpPr>
        <p:spPr>
          <a:xfrm>
            <a:off x="467544" y="1412777"/>
            <a:ext cx="4038600" cy="4392488"/>
          </a:xfrm>
          <a:ln>
            <a:solidFill>
              <a:schemeClr val="accent1"/>
            </a:solidFill>
          </a:ln>
        </p:spPr>
        <p:txBody>
          <a:bodyPr>
            <a:normAutofit fontScale="92500" lnSpcReduction="10000"/>
          </a:bodyPr>
          <a:lstStyle/>
          <a:p>
            <a:pPr marL="0" indent="0">
              <a:buNone/>
            </a:pPr>
            <a:r>
              <a:rPr lang="sl-SI" b="1" dirty="0" smtClean="0">
                <a:solidFill>
                  <a:schemeClr val="tx2"/>
                </a:solidFill>
                <a:latin typeface="Calibri" pitchFamily="34" charset="0"/>
              </a:rPr>
              <a:t>GLAVNI POSEVEK</a:t>
            </a:r>
          </a:p>
          <a:p>
            <a:pPr marL="0" indent="0">
              <a:buNone/>
            </a:pPr>
            <a:r>
              <a:rPr lang="sl-SI" strike="sngStrike" dirty="0" smtClean="0">
                <a:solidFill>
                  <a:schemeClr val="tx2"/>
                </a:solidFill>
                <a:latin typeface="Calibri" pitchFamily="34" charset="0"/>
              </a:rPr>
              <a:t>040</a:t>
            </a:r>
            <a:r>
              <a:rPr lang="sl-SI" dirty="0" smtClean="0">
                <a:solidFill>
                  <a:schemeClr val="tx2"/>
                </a:solidFill>
                <a:latin typeface="Calibri" pitchFamily="34" charset="0"/>
              </a:rPr>
              <a:t> </a:t>
            </a:r>
            <a:r>
              <a:rPr lang="sl-SI" dirty="0">
                <a:solidFill>
                  <a:schemeClr val="tx2"/>
                </a:solidFill>
                <a:latin typeface="Calibri" pitchFamily="34" charset="0"/>
              </a:rPr>
              <a:t>-</a:t>
            </a:r>
            <a:r>
              <a:rPr lang="sl-SI" dirty="0" smtClean="0">
                <a:solidFill>
                  <a:schemeClr val="tx2"/>
                </a:solidFill>
                <a:latin typeface="Calibri" pitchFamily="34" charset="0"/>
              </a:rPr>
              <a:t>lubenice</a:t>
            </a:r>
          </a:p>
          <a:p>
            <a:pPr marL="0" indent="0">
              <a:buNone/>
            </a:pPr>
            <a:r>
              <a:rPr lang="sl-SI" strike="sngStrike" dirty="0">
                <a:solidFill>
                  <a:schemeClr val="tx2"/>
                </a:solidFill>
                <a:latin typeface="Calibri" pitchFamily="34" charset="0"/>
              </a:rPr>
              <a:t>041</a:t>
            </a:r>
            <a:r>
              <a:rPr lang="sl-SI" dirty="0">
                <a:solidFill>
                  <a:schemeClr val="tx2"/>
                </a:solidFill>
                <a:latin typeface="Calibri" pitchFamily="34" charset="0"/>
              </a:rPr>
              <a:t>- melone </a:t>
            </a:r>
            <a:r>
              <a:rPr lang="sl-SI" dirty="0" smtClean="0">
                <a:solidFill>
                  <a:schemeClr val="tx2"/>
                </a:solidFill>
                <a:latin typeface="Calibri" pitchFamily="34" charset="0"/>
              </a:rPr>
              <a:t>oz</a:t>
            </a:r>
            <a:r>
              <a:rPr lang="sl-SI" dirty="0">
                <a:solidFill>
                  <a:schemeClr val="tx2"/>
                </a:solidFill>
                <a:latin typeface="Calibri" pitchFamily="34" charset="0"/>
              </a:rPr>
              <a:t>. </a:t>
            </a:r>
            <a:r>
              <a:rPr lang="sl-SI" dirty="0" smtClean="0">
                <a:solidFill>
                  <a:schemeClr val="tx2"/>
                </a:solidFill>
                <a:latin typeface="Calibri" pitchFamily="34" charset="0"/>
              </a:rPr>
              <a:t>dinje</a:t>
            </a:r>
          </a:p>
          <a:p>
            <a:pPr marL="0" indent="0">
              <a:buNone/>
            </a:pPr>
            <a:r>
              <a:rPr lang="sl-SI" strike="sngStrike" dirty="0">
                <a:solidFill>
                  <a:schemeClr val="tx2"/>
                </a:solidFill>
                <a:latin typeface="Calibri" pitchFamily="34" charset="0"/>
              </a:rPr>
              <a:t>042</a:t>
            </a:r>
            <a:r>
              <a:rPr lang="sl-SI" dirty="0">
                <a:solidFill>
                  <a:schemeClr val="tx2"/>
                </a:solidFill>
                <a:latin typeface="Calibri" pitchFamily="34" charset="0"/>
              </a:rPr>
              <a:t>-navadna </a:t>
            </a:r>
            <a:r>
              <a:rPr lang="sl-SI" dirty="0" smtClean="0">
                <a:solidFill>
                  <a:schemeClr val="tx2"/>
                </a:solidFill>
                <a:latin typeface="Calibri" pitchFamily="34" charset="0"/>
              </a:rPr>
              <a:t>buča(</a:t>
            </a:r>
            <a:r>
              <a:rPr lang="sl-SI" dirty="0" smtClean="0">
                <a:solidFill>
                  <a:srgbClr val="FF0000"/>
                </a:solidFill>
                <a:latin typeface="Calibri" pitchFamily="34" charset="0"/>
              </a:rPr>
              <a:t>jedilna</a:t>
            </a:r>
            <a:r>
              <a:rPr lang="sl-SI" dirty="0" smtClean="0">
                <a:solidFill>
                  <a:schemeClr val="tx2"/>
                </a:solidFill>
                <a:latin typeface="Calibri" pitchFamily="34" charset="0"/>
              </a:rPr>
              <a:t>)</a:t>
            </a:r>
          </a:p>
          <a:p>
            <a:pPr marL="0" indent="0">
              <a:buNone/>
            </a:pPr>
            <a:r>
              <a:rPr lang="sl-SI" strike="sngStrike" dirty="0">
                <a:solidFill>
                  <a:schemeClr val="tx2"/>
                </a:solidFill>
                <a:latin typeface="Calibri" pitchFamily="34" charset="0"/>
              </a:rPr>
              <a:t>043</a:t>
            </a:r>
            <a:r>
              <a:rPr lang="sl-SI" dirty="0">
                <a:solidFill>
                  <a:schemeClr val="tx2"/>
                </a:solidFill>
                <a:latin typeface="Calibri" pitchFamily="34" charset="0"/>
              </a:rPr>
              <a:t>-črni </a:t>
            </a:r>
            <a:r>
              <a:rPr lang="sl-SI" dirty="0" smtClean="0">
                <a:solidFill>
                  <a:schemeClr val="tx2"/>
                </a:solidFill>
                <a:latin typeface="Calibri" pitchFamily="34" charset="0"/>
              </a:rPr>
              <a:t>koren</a:t>
            </a:r>
          </a:p>
          <a:p>
            <a:pPr marL="0" indent="0">
              <a:buNone/>
            </a:pPr>
            <a:r>
              <a:rPr lang="sl-SI" strike="sngStrike" dirty="0" smtClean="0">
                <a:solidFill>
                  <a:schemeClr val="tx2"/>
                </a:solidFill>
                <a:effectLst>
                  <a:outerShdw blurRad="38100" dist="38100" dir="2700000" algn="tl">
                    <a:srgbClr val="000000">
                      <a:alpha val="43137"/>
                    </a:srgbClr>
                  </a:outerShdw>
                </a:effectLst>
                <a:latin typeface="Calibri" pitchFamily="34" charset="0"/>
              </a:rPr>
              <a:t>044</a:t>
            </a:r>
            <a:r>
              <a:rPr lang="sl-SI" dirty="0" smtClean="0">
                <a:solidFill>
                  <a:schemeClr val="tx2"/>
                </a:solidFill>
                <a:effectLst>
                  <a:outerShdw blurRad="38100" dist="38100" dir="2700000" algn="tl">
                    <a:srgbClr val="000000">
                      <a:alpha val="43137"/>
                    </a:srgbClr>
                  </a:outerShdw>
                </a:effectLst>
                <a:latin typeface="Calibri" pitchFamily="34" charset="0"/>
              </a:rPr>
              <a:t>-grah</a:t>
            </a:r>
          </a:p>
          <a:p>
            <a:pPr marL="0" indent="0">
              <a:buNone/>
            </a:pPr>
            <a:r>
              <a:rPr lang="sl-SI" strike="sngStrike" dirty="0" smtClean="0">
                <a:solidFill>
                  <a:schemeClr val="tx2"/>
                </a:solidFill>
                <a:effectLst>
                  <a:outerShdw blurRad="38100" dist="38100" dir="2700000" algn="tl">
                    <a:srgbClr val="000000">
                      <a:alpha val="43137"/>
                    </a:srgbClr>
                  </a:outerShdw>
                </a:effectLst>
                <a:latin typeface="Calibri" pitchFamily="34" charset="0"/>
              </a:rPr>
              <a:t>045</a:t>
            </a:r>
            <a:r>
              <a:rPr lang="sl-SI" dirty="0" smtClean="0">
                <a:solidFill>
                  <a:schemeClr val="tx2"/>
                </a:solidFill>
                <a:effectLst>
                  <a:outerShdw blurRad="38100" dist="38100" dir="2700000" algn="tl">
                    <a:srgbClr val="000000">
                      <a:alpha val="43137"/>
                    </a:srgbClr>
                  </a:outerShdw>
                </a:effectLst>
                <a:latin typeface="Calibri" pitchFamily="34" charset="0"/>
              </a:rPr>
              <a:t>-bob</a:t>
            </a:r>
          </a:p>
          <a:p>
            <a:pPr marL="0" indent="0">
              <a:buNone/>
            </a:pPr>
            <a:r>
              <a:rPr lang="sl-SI" strike="sngStrike" dirty="0" smtClean="0">
                <a:solidFill>
                  <a:schemeClr val="tx2"/>
                </a:solidFill>
                <a:effectLst>
                  <a:outerShdw blurRad="38100" dist="38100" dir="2700000" algn="tl">
                    <a:srgbClr val="000000">
                      <a:alpha val="43137"/>
                    </a:srgbClr>
                  </a:outerShdw>
                </a:effectLst>
                <a:latin typeface="Calibri" pitchFamily="34" charset="0"/>
              </a:rPr>
              <a:t>046</a:t>
            </a:r>
            <a:r>
              <a:rPr lang="sl-SI" dirty="0" smtClean="0">
                <a:solidFill>
                  <a:schemeClr val="tx2"/>
                </a:solidFill>
                <a:effectLst>
                  <a:outerShdw blurRad="38100" dist="38100" dir="2700000" algn="tl">
                    <a:srgbClr val="000000">
                      <a:alpha val="43137"/>
                    </a:srgbClr>
                  </a:outerShdw>
                </a:effectLst>
                <a:latin typeface="Calibri" pitchFamily="34" charset="0"/>
              </a:rPr>
              <a:t>-motovilec</a:t>
            </a:r>
          </a:p>
          <a:p>
            <a:pPr marL="0" indent="0">
              <a:buNone/>
            </a:pPr>
            <a:r>
              <a:rPr lang="sl-SI" strike="sngStrike" dirty="0" smtClean="0">
                <a:solidFill>
                  <a:schemeClr val="tx2"/>
                </a:solidFill>
                <a:effectLst>
                  <a:outerShdw blurRad="38100" dist="38100" dir="2700000" algn="tl">
                    <a:srgbClr val="000000">
                      <a:alpha val="43137"/>
                    </a:srgbClr>
                  </a:outerShdw>
                </a:effectLst>
                <a:latin typeface="Calibri" pitchFamily="34" charset="0"/>
              </a:rPr>
              <a:t>047</a:t>
            </a:r>
            <a:r>
              <a:rPr lang="sl-SI" dirty="0" smtClean="0">
                <a:solidFill>
                  <a:schemeClr val="tx2"/>
                </a:solidFill>
                <a:effectLst>
                  <a:outerShdw blurRad="38100" dist="38100" dir="2700000" algn="tl">
                    <a:srgbClr val="000000">
                      <a:alpha val="43137"/>
                    </a:srgbClr>
                  </a:outerShdw>
                </a:effectLst>
                <a:latin typeface="Calibri" pitchFamily="34" charset="0"/>
              </a:rPr>
              <a:t>-radič</a:t>
            </a:r>
          </a:p>
          <a:p>
            <a:pPr marL="0" indent="0">
              <a:buNone/>
            </a:pPr>
            <a:r>
              <a:rPr lang="sl-SI" strike="sngStrike" dirty="0" smtClean="0">
                <a:solidFill>
                  <a:schemeClr val="tx2"/>
                </a:solidFill>
                <a:effectLst>
                  <a:outerShdw blurRad="38100" dist="38100" dir="2700000" algn="tl">
                    <a:srgbClr val="000000">
                      <a:alpha val="43137"/>
                    </a:srgbClr>
                  </a:outerShdw>
                </a:effectLst>
                <a:latin typeface="Calibri" pitchFamily="34" charset="0"/>
              </a:rPr>
              <a:t>048</a:t>
            </a:r>
            <a:r>
              <a:rPr lang="sl-SI" dirty="0" smtClean="0">
                <a:solidFill>
                  <a:schemeClr val="tx2"/>
                </a:solidFill>
                <a:effectLst>
                  <a:outerShdw blurRad="38100" dist="38100" dir="2700000" algn="tl">
                    <a:srgbClr val="000000">
                      <a:alpha val="43137"/>
                    </a:srgbClr>
                  </a:outerShdw>
                </a:effectLst>
                <a:latin typeface="Calibri" pitchFamily="34" charset="0"/>
              </a:rPr>
              <a:t>-rukola</a:t>
            </a:r>
            <a:endParaRPr lang="sl-SI" dirty="0">
              <a:solidFill>
                <a:schemeClr val="tx2"/>
              </a:solidFill>
              <a:effectLst>
                <a:outerShdw blurRad="38100" dist="38100" dir="2700000" algn="tl">
                  <a:srgbClr val="000000">
                    <a:alpha val="43137"/>
                  </a:srgbClr>
                </a:outerShdw>
              </a:effectLst>
            </a:endParaRPr>
          </a:p>
        </p:txBody>
      </p:sp>
      <p:sp>
        <p:nvSpPr>
          <p:cNvPr id="4" name="Ograda vsebine 3"/>
          <p:cNvSpPr>
            <a:spLocks noGrp="1"/>
          </p:cNvSpPr>
          <p:nvPr>
            <p:ph sz="half" idx="2"/>
          </p:nvPr>
        </p:nvSpPr>
        <p:spPr>
          <a:xfrm>
            <a:off x="4644008" y="1412777"/>
            <a:ext cx="4038600" cy="4392488"/>
          </a:xfrm>
          <a:ln>
            <a:solidFill>
              <a:schemeClr val="accent1"/>
            </a:solidFill>
          </a:ln>
        </p:spPr>
        <p:txBody>
          <a:bodyPr>
            <a:normAutofit fontScale="92500" lnSpcReduction="10000"/>
          </a:bodyPr>
          <a:lstStyle/>
          <a:p>
            <a:pPr marL="0" indent="0">
              <a:buNone/>
            </a:pPr>
            <a:r>
              <a:rPr lang="sl-SI" b="1" dirty="0" smtClean="0">
                <a:solidFill>
                  <a:schemeClr val="tx2"/>
                </a:solidFill>
                <a:latin typeface="Calibri" pitchFamily="34" charset="0"/>
              </a:rPr>
              <a:t>NAKNADNI </a:t>
            </a:r>
            <a:r>
              <a:rPr lang="sl-SI" b="1" dirty="0">
                <a:solidFill>
                  <a:schemeClr val="tx2"/>
                </a:solidFill>
                <a:latin typeface="Calibri" pitchFamily="34" charset="0"/>
              </a:rPr>
              <a:t>POSEVEK</a:t>
            </a:r>
          </a:p>
          <a:p>
            <a:pPr marL="0" indent="0">
              <a:buNone/>
            </a:pPr>
            <a:r>
              <a:rPr lang="sl-SI" dirty="0">
                <a:solidFill>
                  <a:schemeClr val="tx2"/>
                </a:solidFill>
                <a:effectLst>
                  <a:outerShdw blurRad="38100" dist="38100" dir="2700000" algn="tl">
                    <a:srgbClr val="000000">
                      <a:alpha val="43137"/>
                    </a:srgbClr>
                  </a:outerShdw>
                </a:effectLst>
                <a:latin typeface="Calibri" pitchFamily="34" charset="0"/>
              </a:rPr>
              <a:t>044-grah</a:t>
            </a:r>
          </a:p>
          <a:p>
            <a:pPr marL="0" indent="0">
              <a:buNone/>
            </a:pPr>
            <a:r>
              <a:rPr lang="sl-SI" dirty="0">
                <a:solidFill>
                  <a:schemeClr val="tx2"/>
                </a:solidFill>
                <a:effectLst>
                  <a:outerShdw blurRad="38100" dist="38100" dir="2700000" algn="tl">
                    <a:srgbClr val="000000">
                      <a:alpha val="43137"/>
                    </a:srgbClr>
                  </a:outerShdw>
                </a:effectLst>
                <a:latin typeface="Calibri" pitchFamily="34" charset="0"/>
              </a:rPr>
              <a:t>045-bob</a:t>
            </a:r>
          </a:p>
          <a:p>
            <a:pPr marL="0" indent="0">
              <a:buNone/>
            </a:pPr>
            <a:r>
              <a:rPr lang="sl-SI" dirty="0">
                <a:solidFill>
                  <a:schemeClr val="tx2"/>
                </a:solidFill>
                <a:effectLst>
                  <a:outerShdw blurRad="38100" dist="38100" dir="2700000" algn="tl">
                    <a:srgbClr val="000000">
                      <a:alpha val="43137"/>
                    </a:srgbClr>
                  </a:outerShdw>
                </a:effectLst>
                <a:latin typeface="Calibri" pitchFamily="34" charset="0"/>
              </a:rPr>
              <a:t>046-motovilec</a:t>
            </a:r>
          </a:p>
          <a:p>
            <a:pPr marL="0" indent="0">
              <a:buNone/>
            </a:pPr>
            <a:r>
              <a:rPr lang="sl-SI" dirty="0">
                <a:solidFill>
                  <a:schemeClr val="tx2"/>
                </a:solidFill>
                <a:effectLst>
                  <a:outerShdw blurRad="38100" dist="38100" dir="2700000" algn="tl">
                    <a:srgbClr val="000000">
                      <a:alpha val="43137"/>
                    </a:srgbClr>
                  </a:outerShdw>
                </a:effectLst>
                <a:latin typeface="Calibri" pitchFamily="34" charset="0"/>
              </a:rPr>
              <a:t>047-radič</a:t>
            </a:r>
          </a:p>
          <a:p>
            <a:pPr marL="0" indent="0">
              <a:buNone/>
            </a:pPr>
            <a:r>
              <a:rPr lang="sl-SI" dirty="0">
                <a:solidFill>
                  <a:schemeClr val="tx2"/>
                </a:solidFill>
                <a:effectLst>
                  <a:outerShdw blurRad="38100" dist="38100" dir="2700000" algn="tl">
                    <a:srgbClr val="000000">
                      <a:alpha val="43137"/>
                    </a:srgbClr>
                  </a:outerShdw>
                </a:effectLst>
                <a:latin typeface="Calibri" pitchFamily="34" charset="0"/>
              </a:rPr>
              <a:t>048-rukola</a:t>
            </a:r>
            <a:endParaRPr lang="sl-SI" dirty="0">
              <a:solidFill>
                <a:schemeClr val="tx2"/>
              </a:solidFill>
              <a:effectLst>
                <a:outerShdw blurRad="38100" dist="38100" dir="2700000" algn="tl">
                  <a:srgbClr val="000000">
                    <a:alpha val="43137"/>
                  </a:srgbClr>
                </a:outerShdw>
              </a:effectLst>
            </a:endParaRPr>
          </a:p>
          <a:p>
            <a:pPr marL="0" indent="0">
              <a:buNone/>
            </a:pPr>
            <a:endParaRPr lang="sl-SI" dirty="0"/>
          </a:p>
        </p:txBody>
      </p:sp>
      <p:sp>
        <p:nvSpPr>
          <p:cNvPr id="7" name="Puščica dol 6"/>
          <p:cNvSpPr/>
          <p:nvPr/>
        </p:nvSpPr>
        <p:spPr>
          <a:xfrm>
            <a:off x="0" y="5692452"/>
            <a:ext cx="1728192" cy="39604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Pravokotnik 7"/>
          <p:cNvSpPr/>
          <p:nvPr/>
        </p:nvSpPr>
        <p:spPr>
          <a:xfrm>
            <a:off x="0" y="6088496"/>
            <a:ext cx="2768327" cy="50405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800" b="1" dirty="0" smtClean="0">
                <a:solidFill>
                  <a:schemeClr val="tx2"/>
                </a:solidFill>
              </a:rPr>
              <a:t>402-zelenjadnice</a:t>
            </a:r>
            <a:endParaRPr lang="sl-SI" sz="2800" b="1" dirty="0">
              <a:solidFill>
                <a:schemeClr val="tx2"/>
              </a:solidFill>
            </a:endParaRPr>
          </a:p>
        </p:txBody>
      </p:sp>
    </p:spTree>
    <p:extLst>
      <p:ext uri="{BB962C8B-B14F-4D97-AF65-F5344CB8AC3E}">
        <p14:creationId xmlns:p14="http://schemas.microsoft.com/office/powerpoint/2010/main" val="911744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79712" y="0"/>
            <a:ext cx="6707088" cy="1143000"/>
          </a:xfrm>
        </p:spPr>
        <p:txBody>
          <a:bodyPr>
            <a:normAutofit/>
          </a:bodyPr>
          <a:lstStyle/>
          <a:p>
            <a:r>
              <a:rPr lang="sl-SI" sz="4000" b="1" dirty="0">
                <a:solidFill>
                  <a:schemeClr val="tx2"/>
                </a:solidFill>
              </a:rPr>
              <a:t>Spremembe šifranta za 2019 </a:t>
            </a:r>
            <a:r>
              <a:rPr lang="sl-SI" sz="4000" b="1" dirty="0" smtClean="0">
                <a:solidFill>
                  <a:schemeClr val="tx2"/>
                </a:solidFill>
              </a:rPr>
              <a:t>-3</a:t>
            </a:r>
            <a:endParaRPr lang="sl-SI" sz="4000" b="1" dirty="0">
              <a:solidFill>
                <a:schemeClr val="tx2"/>
              </a:solidFill>
              <a:latin typeface="+mn-lt"/>
            </a:endParaRPr>
          </a:p>
        </p:txBody>
      </p:sp>
      <p:sp>
        <p:nvSpPr>
          <p:cNvPr id="3" name="Ograda besedila 2"/>
          <p:cNvSpPr>
            <a:spLocks noGrp="1"/>
          </p:cNvSpPr>
          <p:nvPr>
            <p:ph type="body" sz="quarter" idx="13"/>
          </p:nvPr>
        </p:nvSpPr>
        <p:spPr>
          <a:xfrm>
            <a:off x="367755" y="980727"/>
            <a:ext cx="8236693" cy="2016225"/>
          </a:xfrm>
        </p:spPr>
        <p:txBody>
          <a:bodyPr>
            <a:normAutofit/>
          </a:bodyPr>
          <a:lstStyle/>
          <a:p>
            <a:endParaRPr lang="sl-SI" sz="2800" dirty="0">
              <a:solidFill>
                <a:schemeClr val="tx2"/>
              </a:solidFill>
              <a:latin typeface="Calibri" pitchFamily="34" charset="0"/>
            </a:endParaRPr>
          </a:p>
        </p:txBody>
      </p:sp>
      <p:sp>
        <p:nvSpPr>
          <p:cNvPr id="4" name="Ograda številke diapozitiva 3"/>
          <p:cNvSpPr>
            <a:spLocks noGrp="1"/>
          </p:cNvSpPr>
          <p:nvPr>
            <p:ph type="sldNum" sz="quarter" idx="16"/>
          </p:nvPr>
        </p:nvSpPr>
        <p:spPr/>
        <p:txBody>
          <a:bodyPr/>
          <a:lstStyle/>
          <a:p>
            <a:pPr>
              <a:defRPr/>
            </a:pPr>
            <a:fld id="{1635A10B-2F41-4DD7-A08D-51B68D0769A2}" type="slidenum">
              <a:rPr lang="sl-SI" smtClean="0"/>
              <a:pPr>
                <a:defRPr/>
              </a:pPr>
              <a:t>15</a:t>
            </a:fld>
            <a:endParaRPr lang="sl-SI" dirty="0"/>
          </a:p>
        </p:txBody>
      </p:sp>
      <p:pic>
        <p:nvPicPr>
          <p:cNvPr id="5" name="Slika 4"/>
          <p:cNvPicPr/>
          <p:nvPr/>
        </p:nvPicPr>
        <p:blipFill rotWithShape="1">
          <a:blip r:embed="rId2" cstate="print"/>
          <a:srcRect l="6611" t="47732" r="56422" b="47688"/>
          <a:stretch/>
        </p:blipFill>
        <p:spPr bwMode="auto">
          <a:xfrm>
            <a:off x="372716" y="1124744"/>
            <a:ext cx="7560840" cy="374873"/>
          </a:xfrm>
          <a:prstGeom prst="rect">
            <a:avLst/>
          </a:prstGeom>
          <a:ln>
            <a:noFill/>
          </a:ln>
          <a:extLst>
            <a:ext uri="{53640926-AAD7-44D8-BBD7-CCE9431645EC}">
              <a14:shadowObscured xmlns:a14="http://schemas.microsoft.com/office/drawing/2010/main"/>
            </a:ext>
          </a:extLst>
        </p:spPr>
      </p:pic>
      <p:sp>
        <p:nvSpPr>
          <p:cNvPr id="7" name="Pravokotnik 6"/>
          <p:cNvSpPr/>
          <p:nvPr/>
        </p:nvSpPr>
        <p:spPr>
          <a:xfrm>
            <a:off x="396727" y="1499617"/>
            <a:ext cx="7781428" cy="1384995"/>
          </a:xfrm>
          <a:prstGeom prst="rect">
            <a:avLst/>
          </a:prstGeom>
        </p:spPr>
        <p:txBody>
          <a:bodyPr wrap="square">
            <a:spAutoFit/>
          </a:bodyPr>
          <a:lstStyle/>
          <a:p>
            <a:r>
              <a:rPr lang="sl-SI" sz="2800" dirty="0">
                <a:solidFill>
                  <a:schemeClr val="tx2"/>
                </a:solidFill>
                <a:latin typeface="Calibri" pitchFamily="34" charset="0"/>
              </a:rPr>
              <a:t>Ni upravičena površina za noben ukrep na površino.</a:t>
            </a:r>
          </a:p>
          <a:p>
            <a:r>
              <a:rPr lang="sl-SI" sz="2800" dirty="0" smtClean="0">
                <a:solidFill>
                  <a:schemeClr val="tx2"/>
                </a:solidFill>
                <a:latin typeface="Calibri" pitchFamily="34" charset="0"/>
              </a:rPr>
              <a:t>Pod </a:t>
            </a:r>
            <a:r>
              <a:rPr lang="sl-SI" sz="2800" dirty="0">
                <a:solidFill>
                  <a:schemeClr val="tx2"/>
                </a:solidFill>
                <a:latin typeface="Calibri" pitchFamily="34" charset="0"/>
              </a:rPr>
              <a:t>šifro 444 je </a:t>
            </a:r>
            <a:r>
              <a:rPr lang="sl-SI" sz="2800" dirty="0" smtClean="0">
                <a:solidFill>
                  <a:schemeClr val="tx2"/>
                </a:solidFill>
                <a:latin typeface="Calibri" pitchFamily="34" charset="0"/>
              </a:rPr>
              <a:t>na zbirni vlogi možno </a:t>
            </a:r>
            <a:r>
              <a:rPr lang="sl-SI" sz="2800" dirty="0">
                <a:solidFill>
                  <a:schemeClr val="tx2"/>
                </a:solidFill>
                <a:latin typeface="Calibri" pitchFamily="34" charset="0"/>
              </a:rPr>
              <a:t>izbrati vse rastline v šifrantu in dodatno </a:t>
            </a:r>
            <a:r>
              <a:rPr lang="sl-SI" sz="2800" dirty="0">
                <a:solidFill>
                  <a:srgbClr val="FF0000"/>
                </a:solidFill>
                <a:latin typeface="Calibri" pitchFamily="34" charset="0"/>
              </a:rPr>
              <a:t>„</a:t>
            </a:r>
            <a:r>
              <a:rPr lang="sl-SI" sz="2800" u="sng" dirty="0">
                <a:solidFill>
                  <a:srgbClr val="FF0000"/>
                </a:solidFill>
                <a:latin typeface="Calibri" pitchFamily="34" charset="0"/>
              </a:rPr>
              <a:t>rastlina za saditev</a:t>
            </a:r>
            <a:r>
              <a:rPr lang="sl-SI" sz="2800" dirty="0" smtClean="0">
                <a:solidFill>
                  <a:srgbClr val="FF0000"/>
                </a:solidFill>
                <a:latin typeface="Calibri" pitchFamily="34" charset="0"/>
              </a:rPr>
              <a:t>“</a:t>
            </a:r>
          </a:p>
        </p:txBody>
      </p:sp>
      <p:pic>
        <p:nvPicPr>
          <p:cNvPr id="3074" name="Picture 2" descr="D:\Osebno\Moji dokumenti\IACS\2019\izobrazevanje_smelt\hidroponik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9" y="3068961"/>
            <a:ext cx="4128458" cy="309634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Osebno\Moji dokumenti\IACS\2019\izobrazevanje_smelt\vzgoja-sadik-kultipa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1852" y="2996953"/>
            <a:ext cx="4128774" cy="3312367"/>
          </a:xfrm>
          <a:prstGeom prst="rect">
            <a:avLst/>
          </a:prstGeom>
          <a:noFill/>
          <a:extLst>
            <a:ext uri="{909E8E84-426E-40DD-AFC4-6F175D3DCCD1}">
              <a14:hiddenFill xmlns:a14="http://schemas.microsoft.com/office/drawing/2010/main">
                <a:solidFill>
                  <a:srgbClr val="FFFFFF"/>
                </a:solidFill>
              </a14:hiddenFill>
            </a:ext>
          </a:extLst>
        </p:spPr>
      </p:pic>
      <p:sp>
        <p:nvSpPr>
          <p:cNvPr id="8" name="Puščica dol 7"/>
          <p:cNvSpPr/>
          <p:nvPr/>
        </p:nvSpPr>
        <p:spPr>
          <a:xfrm>
            <a:off x="5724128" y="2780928"/>
            <a:ext cx="1728192" cy="7920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714372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9"/>
          <p:cNvSpPr>
            <a:spLocks noGrp="1"/>
          </p:cNvSpPr>
          <p:nvPr>
            <p:ph type="title"/>
          </p:nvPr>
        </p:nvSpPr>
        <p:spPr>
          <a:xfrm>
            <a:off x="2339752" y="188640"/>
            <a:ext cx="4359275" cy="676275"/>
          </a:xfrm>
        </p:spPr>
        <p:txBody>
          <a:bodyPr>
            <a:normAutofit fontScale="90000"/>
          </a:bodyPr>
          <a:lstStyle/>
          <a:p>
            <a:pPr eaLnBrk="1" hangingPunct="1"/>
            <a:r>
              <a:rPr lang="sl-SI" altLang="sl-SI" b="1" dirty="0" smtClean="0">
                <a:solidFill>
                  <a:schemeClr val="tx2"/>
                </a:solidFill>
                <a:latin typeface="+mn-lt"/>
              </a:rPr>
              <a:t>Zbirna vloga (ZV</a:t>
            </a:r>
            <a:r>
              <a:rPr lang="sl-SI" altLang="sl-SI" dirty="0" smtClean="0">
                <a:solidFill>
                  <a:schemeClr val="tx2"/>
                </a:solidFill>
                <a:latin typeface="+mn-lt"/>
              </a:rPr>
              <a:t>)</a:t>
            </a:r>
          </a:p>
        </p:txBody>
      </p:sp>
      <p:sp>
        <p:nvSpPr>
          <p:cNvPr id="9219" name="Content Placeholder 20"/>
          <p:cNvSpPr>
            <a:spLocks noGrp="1"/>
          </p:cNvSpPr>
          <p:nvPr>
            <p:ph idx="4294967295"/>
          </p:nvPr>
        </p:nvSpPr>
        <p:spPr>
          <a:xfrm>
            <a:off x="179512" y="1124744"/>
            <a:ext cx="8856984" cy="5616624"/>
          </a:xfrm>
        </p:spPr>
        <p:txBody>
          <a:bodyPr>
            <a:noAutofit/>
          </a:bodyPr>
          <a:lstStyle/>
          <a:p>
            <a:pPr algn="just" eaLnBrk="1" hangingPunct="1">
              <a:lnSpc>
                <a:spcPct val="90000"/>
              </a:lnSpc>
              <a:defRPr/>
            </a:pPr>
            <a:r>
              <a:rPr lang="sl-SI" altLang="sl-SI" sz="2800" b="1" dirty="0" smtClean="0">
                <a:solidFill>
                  <a:schemeClr val="tx2"/>
                </a:solidFill>
              </a:rPr>
              <a:t>Redni rok za oddajo: </a:t>
            </a:r>
            <a:r>
              <a:rPr lang="sl-SI" altLang="sl-SI" sz="2800" b="1" dirty="0" smtClean="0">
                <a:solidFill>
                  <a:srgbClr val="FF0000"/>
                </a:solidFill>
              </a:rPr>
              <a:t>25. februar – 6. maj 2019 </a:t>
            </a:r>
          </a:p>
          <a:p>
            <a:pPr algn="just" eaLnBrk="1" hangingPunct="1">
              <a:lnSpc>
                <a:spcPct val="90000"/>
              </a:lnSpc>
              <a:defRPr/>
            </a:pPr>
            <a:r>
              <a:rPr lang="sl-SI" altLang="sl-SI" sz="2800" u="sng" dirty="0" smtClean="0">
                <a:solidFill>
                  <a:schemeClr val="tx2"/>
                </a:solidFill>
              </a:rPr>
              <a:t>Pozna predložitev (25 dni)</a:t>
            </a:r>
            <a:r>
              <a:rPr lang="sl-SI" altLang="sl-SI" sz="2800" dirty="0" smtClean="0">
                <a:solidFill>
                  <a:schemeClr val="tx2"/>
                </a:solidFill>
              </a:rPr>
              <a:t>: </a:t>
            </a:r>
            <a:r>
              <a:rPr lang="sl-SI" altLang="sl-SI" sz="2800" dirty="0" smtClean="0">
                <a:solidFill>
                  <a:srgbClr val="FF0000"/>
                </a:solidFill>
              </a:rPr>
              <a:t>7. – 31. maja („zamudni rok“)</a:t>
            </a:r>
          </a:p>
          <a:p>
            <a:pPr marL="400050" lvl="1" indent="0" algn="just">
              <a:lnSpc>
                <a:spcPct val="90000"/>
              </a:lnSpc>
              <a:buFont typeface="Arial" charset="0"/>
              <a:buNone/>
              <a:defRPr/>
            </a:pPr>
            <a:r>
              <a:rPr lang="sl-SI" altLang="sl-SI" dirty="0" smtClean="0">
                <a:solidFill>
                  <a:schemeClr val="tx2"/>
                </a:solidFill>
              </a:rPr>
              <a:t>znižanje plačil za vsak delovni dan (1% ali 3% za plačilne pravice iz nacionalne rezerve) </a:t>
            </a:r>
            <a:endParaRPr lang="sl-SI" altLang="sl-SI" dirty="0">
              <a:solidFill>
                <a:schemeClr val="tx2"/>
              </a:solidFill>
            </a:endParaRPr>
          </a:p>
          <a:p>
            <a:pPr lvl="1" indent="-342900">
              <a:lnSpc>
                <a:spcPct val="90000"/>
              </a:lnSpc>
              <a:buFont typeface="Arial" panose="020B0604020202020204" pitchFamily="34" charset="0"/>
              <a:buChar char="•"/>
              <a:defRPr/>
            </a:pPr>
            <a:r>
              <a:rPr lang="sl-SI" altLang="sl-SI" dirty="0" smtClean="0">
                <a:solidFill>
                  <a:srgbClr val="FF0000"/>
                </a:solidFill>
              </a:rPr>
              <a:t>ZV z zahtevkom za DŽ-drobnico se odda do 3. maja 2019! /</a:t>
            </a:r>
            <a:r>
              <a:rPr lang="sl-SI" altLang="sl-SI" b="1" dirty="0" smtClean="0">
                <a:solidFill>
                  <a:srgbClr val="FF0000"/>
                </a:solidFill>
              </a:rPr>
              <a:t>Ni zamudnega roka!</a:t>
            </a:r>
            <a:r>
              <a:rPr lang="sl-SI" altLang="sl-SI" dirty="0" smtClean="0">
                <a:solidFill>
                  <a:srgbClr val="FF0000"/>
                </a:solidFill>
              </a:rPr>
              <a:t>/</a:t>
            </a:r>
          </a:p>
          <a:p>
            <a:pPr lvl="1" indent="-342900">
              <a:lnSpc>
                <a:spcPct val="90000"/>
              </a:lnSpc>
              <a:buFont typeface="Arial" panose="020B0604020202020204" pitchFamily="34" charset="0"/>
              <a:buChar char="•"/>
              <a:defRPr/>
            </a:pPr>
            <a:r>
              <a:rPr lang="sl-SI" altLang="sl-SI" dirty="0" smtClean="0">
                <a:solidFill>
                  <a:srgbClr val="FF0000"/>
                </a:solidFill>
              </a:rPr>
              <a:t>Vloga za izstop iz sheme za male kmete se odda le  v rednem roku. </a:t>
            </a:r>
            <a:r>
              <a:rPr lang="sl-SI" altLang="sl-SI" dirty="0">
                <a:solidFill>
                  <a:srgbClr val="FF0000"/>
                </a:solidFill>
              </a:rPr>
              <a:t>/</a:t>
            </a:r>
            <a:r>
              <a:rPr lang="sl-SI" altLang="sl-SI" b="1" dirty="0">
                <a:solidFill>
                  <a:srgbClr val="FF0000"/>
                </a:solidFill>
              </a:rPr>
              <a:t>Ni zamudnega roka</a:t>
            </a:r>
            <a:r>
              <a:rPr lang="sl-SI" altLang="sl-SI" b="1" dirty="0" smtClean="0">
                <a:solidFill>
                  <a:srgbClr val="FF0000"/>
                </a:solidFill>
              </a:rPr>
              <a:t>!</a:t>
            </a:r>
            <a:r>
              <a:rPr lang="sl-SI" altLang="sl-SI" dirty="0" smtClean="0">
                <a:solidFill>
                  <a:srgbClr val="FF0000"/>
                </a:solidFill>
              </a:rPr>
              <a:t>/</a:t>
            </a:r>
            <a:endParaRPr lang="sl-SI" altLang="sl-SI" b="1" dirty="0">
              <a:solidFill>
                <a:srgbClr val="FF0000"/>
              </a:solidFill>
            </a:endParaRPr>
          </a:p>
          <a:p>
            <a:pPr lvl="1" indent="-342900">
              <a:lnSpc>
                <a:spcPct val="90000"/>
              </a:lnSpc>
              <a:buFont typeface="Arial" panose="020B0604020202020204" pitchFamily="34" charset="0"/>
              <a:buChar char="•"/>
              <a:defRPr/>
            </a:pPr>
            <a:r>
              <a:rPr lang="sl-SI" altLang="sl-SI" dirty="0" smtClean="0">
                <a:solidFill>
                  <a:schemeClr val="tx2"/>
                </a:solidFill>
              </a:rPr>
              <a:t>ZV se </a:t>
            </a:r>
            <a:r>
              <a:rPr lang="sl-SI" altLang="sl-SI" dirty="0">
                <a:solidFill>
                  <a:schemeClr val="tx2"/>
                </a:solidFill>
              </a:rPr>
              <a:t>izpolni</a:t>
            </a:r>
            <a:r>
              <a:rPr lang="sl-SI" altLang="sl-SI" dirty="0" smtClean="0">
                <a:solidFill>
                  <a:schemeClr val="tx2"/>
                </a:solidFill>
              </a:rPr>
              <a:t> in pošlje elektronsko – nosilec sam ali pooblaščenec.</a:t>
            </a:r>
          </a:p>
          <a:p>
            <a:pPr marL="400050" lvl="1" indent="0" algn="just">
              <a:lnSpc>
                <a:spcPct val="90000"/>
              </a:lnSpc>
              <a:buNone/>
              <a:defRPr/>
            </a:pPr>
            <a:endParaRPr lang="sl-SI" altLang="sl-SI" dirty="0" smtClean="0">
              <a:solidFill>
                <a:schemeClr val="tx2"/>
              </a:solidFill>
            </a:endParaRPr>
          </a:p>
          <a:p>
            <a:pPr marL="400050" lvl="1" indent="0" algn="just">
              <a:lnSpc>
                <a:spcPct val="90000"/>
              </a:lnSpc>
              <a:buNone/>
              <a:defRPr/>
            </a:pPr>
            <a:endParaRPr lang="sl-SI" altLang="sl-SI" dirty="0" smtClean="0">
              <a:solidFill>
                <a:schemeClr val="tx2"/>
              </a:solidFill>
            </a:endParaRPr>
          </a:p>
        </p:txBody>
      </p:sp>
      <p:sp>
        <p:nvSpPr>
          <p:cNvPr id="3" name="Ograda številke diapozitiva 2"/>
          <p:cNvSpPr>
            <a:spLocks noGrp="1"/>
          </p:cNvSpPr>
          <p:nvPr>
            <p:ph type="sldNum" sz="quarter" idx="16"/>
          </p:nvPr>
        </p:nvSpPr>
        <p:spPr/>
        <p:txBody>
          <a:bodyPr/>
          <a:lstStyle/>
          <a:p>
            <a:pPr>
              <a:defRPr/>
            </a:pPr>
            <a:fld id="{1635A10B-2F41-4DD7-A08D-51B68D0769A2}" type="slidenum">
              <a:rPr lang="sl-SI" smtClean="0"/>
              <a:pPr>
                <a:defRPr/>
              </a:pPr>
              <a:t>16</a:t>
            </a:fld>
            <a:endParaRPr lang="sl-SI" dirty="0"/>
          </a:p>
        </p:txBody>
      </p:sp>
    </p:spTree>
    <p:extLst>
      <p:ext uri="{BB962C8B-B14F-4D97-AF65-F5344CB8AC3E}">
        <p14:creationId xmlns:p14="http://schemas.microsoft.com/office/powerpoint/2010/main" val="3803558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9"/>
          <p:cNvSpPr>
            <a:spLocks noGrp="1"/>
          </p:cNvSpPr>
          <p:nvPr>
            <p:ph type="title"/>
          </p:nvPr>
        </p:nvSpPr>
        <p:spPr>
          <a:xfrm>
            <a:off x="2339752" y="188640"/>
            <a:ext cx="5616624" cy="676275"/>
          </a:xfrm>
        </p:spPr>
        <p:txBody>
          <a:bodyPr>
            <a:normAutofit fontScale="90000"/>
          </a:bodyPr>
          <a:lstStyle/>
          <a:p>
            <a:pPr eaLnBrk="1" hangingPunct="1"/>
            <a:r>
              <a:rPr lang="sl-SI" altLang="sl-SI" b="1" dirty="0" smtClean="0">
                <a:solidFill>
                  <a:schemeClr val="tx2"/>
                </a:solidFill>
                <a:latin typeface="+mn-lt"/>
              </a:rPr>
              <a:t>Zbirna vloga (ZV</a:t>
            </a:r>
            <a:r>
              <a:rPr lang="sl-SI" altLang="sl-SI" dirty="0" smtClean="0">
                <a:solidFill>
                  <a:schemeClr val="tx2"/>
                </a:solidFill>
                <a:latin typeface="+mn-lt"/>
              </a:rPr>
              <a:t>) - </a:t>
            </a:r>
            <a:r>
              <a:rPr lang="sl-SI" altLang="sl-SI" b="1" dirty="0" smtClean="0">
                <a:solidFill>
                  <a:schemeClr val="tx2"/>
                </a:solidFill>
                <a:latin typeface="+mn-lt"/>
              </a:rPr>
              <a:t>2</a:t>
            </a:r>
          </a:p>
        </p:txBody>
      </p:sp>
      <p:sp>
        <p:nvSpPr>
          <p:cNvPr id="9219" name="Content Placeholder 20"/>
          <p:cNvSpPr>
            <a:spLocks noGrp="1"/>
          </p:cNvSpPr>
          <p:nvPr>
            <p:ph idx="4294967295"/>
          </p:nvPr>
        </p:nvSpPr>
        <p:spPr>
          <a:xfrm>
            <a:off x="323528" y="1124744"/>
            <a:ext cx="8712968" cy="5616624"/>
          </a:xfrm>
        </p:spPr>
        <p:txBody>
          <a:bodyPr>
            <a:noAutofit/>
          </a:bodyPr>
          <a:lstStyle/>
          <a:p>
            <a:pPr algn="just">
              <a:lnSpc>
                <a:spcPct val="90000"/>
              </a:lnSpc>
              <a:defRPr/>
            </a:pPr>
            <a:r>
              <a:rPr lang="sl-SI" altLang="sl-SI" sz="2800" dirty="0" smtClean="0">
                <a:solidFill>
                  <a:schemeClr val="tx2"/>
                </a:solidFill>
              </a:rPr>
              <a:t>ZV morajo vložiti </a:t>
            </a:r>
            <a:r>
              <a:rPr lang="sl-SI" altLang="sl-SI" sz="2800" dirty="0">
                <a:solidFill>
                  <a:schemeClr val="tx2"/>
                </a:solidFill>
              </a:rPr>
              <a:t>nosilci KMG, ki </a:t>
            </a:r>
            <a:r>
              <a:rPr lang="sl-SI" altLang="sl-SI" sz="2800" dirty="0" smtClean="0">
                <a:solidFill>
                  <a:schemeClr val="tx2"/>
                </a:solidFill>
              </a:rPr>
              <a:t>:</a:t>
            </a:r>
          </a:p>
          <a:p>
            <a:pPr lvl="1" algn="just">
              <a:lnSpc>
                <a:spcPct val="90000"/>
              </a:lnSpc>
              <a:buFontTx/>
              <a:buChar char="-"/>
              <a:defRPr/>
            </a:pPr>
            <a:r>
              <a:rPr lang="sl-SI" altLang="sl-SI" dirty="0" smtClean="0">
                <a:solidFill>
                  <a:schemeClr val="tx2"/>
                </a:solidFill>
              </a:rPr>
              <a:t>uveljavljajo </a:t>
            </a:r>
            <a:r>
              <a:rPr lang="sl-SI" altLang="sl-SI" dirty="0">
                <a:solidFill>
                  <a:schemeClr val="tx2"/>
                </a:solidFill>
              </a:rPr>
              <a:t>katerikoli ukrep kmetijske </a:t>
            </a:r>
            <a:r>
              <a:rPr lang="sl-SI" altLang="sl-SI" dirty="0" smtClean="0">
                <a:solidFill>
                  <a:schemeClr val="tx2"/>
                </a:solidFill>
              </a:rPr>
              <a:t>politike</a:t>
            </a:r>
          </a:p>
          <a:p>
            <a:pPr lvl="1" algn="just">
              <a:lnSpc>
                <a:spcPct val="90000"/>
              </a:lnSpc>
              <a:buFontTx/>
              <a:buChar char="-"/>
              <a:defRPr/>
            </a:pPr>
            <a:r>
              <a:rPr lang="sl-SI" altLang="sl-SI" dirty="0" smtClean="0">
                <a:solidFill>
                  <a:schemeClr val="tx2"/>
                </a:solidFill>
              </a:rPr>
              <a:t>so zavezanci za navzkrižno skladnost</a:t>
            </a:r>
          </a:p>
          <a:p>
            <a:pPr lvl="1" algn="just">
              <a:lnSpc>
                <a:spcPct val="90000"/>
              </a:lnSpc>
              <a:buFontTx/>
              <a:buChar char="-"/>
              <a:defRPr/>
            </a:pPr>
            <a:r>
              <a:rPr lang="sl-SI" altLang="sl-SI" dirty="0" smtClean="0">
                <a:solidFill>
                  <a:schemeClr val="tx2"/>
                </a:solidFill>
              </a:rPr>
              <a:t>dajejo v promet živinska gnojila</a:t>
            </a:r>
          </a:p>
          <a:p>
            <a:pPr lvl="1" algn="just">
              <a:lnSpc>
                <a:spcPct val="90000"/>
              </a:lnSpc>
              <a:buFontTx/>
              <a:buChar char="-"/>
              <a:defRPr/>
            </a:pPr>
            <a:r>
              <a:rPr lang="sl-SI" dirty="0">
                <a:solidFill>
                  <a:schemeClr val="tx2"/>
                </a:solidFill>
              </a:rPr>
              <a:t>so zavezanci za prijavo površin posebnih </a:t>
            </a:r>
            <a:r>
              <a:rPr lang="sl-SI" dirty="0" smtClean="0">
                <a:solidFill>
                  <a:schemeClr val="tx2"/>
                </a:solidFill>
              </a:rPr>
              <a:t>kultur</a:t>
            </a:r>
          </a:p>
          <a:p>
            <a:pPr lvl="1" algn="just">
              <a:lnSpc>
                <a:spcPct val="90000"/>
              </a:lnSpc>
              <a:buFontTx/>
              <a:buChar char="-"/>
              <a:defRPr/>
            </a:pPr>
            <a:r>
              <a:rPr lang="sl-SI" dirty="0">
                <a:solidFill>
                  <a:srgbClr val="FF0000"/>
                </a:solidFill>
              </a:rPr>
              <a:t>bodo postali člani organizacije proizvajalcev v sektorjih zelenjava, oljčno olje in namizne oljke ter </a:t>
            </a:r>
            <a:r>
              <a:rPr lang="sl-SI" dirty="0" smtClean="0">
                <a:solidFill>
                  <a:srgbClr val="FF0000"/>
                </a:solidFill>
              </a:rPr>
              <a:t>hmelj</a:t>
            </a:r>
            <a:endParaRPr lang="sl-SI" dirty="0">
              <a:solidFill>
                <a:srgbClr val="FF0000"/>
              </a:solidFill>
            </a:endParaRPr>
          </a:p>
          <a:p>
            <a:pPr lvl="1" algn="just">
              <a:lnSpc>
                <a:spcPct val="90000"/>
              </a:lnSpc>
              <a:buFontTx/>
              <a:buChar char="-"/>
              <a:defRPr/>
            </a:pPr>
            <a:r>
              <a:rPr lang="sl-SI" dirty="0">
                <a:solidFill>
                  <a:srgbClr val="FF0000"/>
                </a:solidFill>
              </a:rPr>
              <a:t>bodo postali člani skupin proizvajalcev za skupno </a:t>
            </a:r>
            <a:r>
              <a:rPr lang="sl-SI" dirty="0" smtClean="0">
                <a:solidFill>
                  <a:srgbClr val="FF0000"/>
                </a:solidFill>
              </a:rPr>
              <a:t>trženje</a:t>
            </a:r>
            <a:endParaRPr lang="sl-SI" dirty="0">
              <a:solidFill>
                <a:srgbClr val="FF0000"/>
              </a:solidFill>
            </a:endParaRPr>
          </a:p>
          <a:p>
            <a:pPr lvl="1" algn="just">
              <a:lnSpc>
                <a:spcPct val="90000"/>
              </a:lnSpc>
              <a:buFontTx/>
              <a:buChar char="-"/>
              <a:defRPr/>
            </a:pPr>
            <a:r>
              <a:rPr lang="sl-SI" dirty="0">
                <a:solidFill>
                  <a:schemeClr val="tx2"/>
                </a:solidFill>
              </a:rPr>
              <a:t>so zavezanci za oddajo ZV v skladu s predpisom, ki ureja dopolnilne dejavnosti na </a:t>
            </a:r>
            <a:r>
              <a:rPr lang="sl-SI" dirty="0" smtClean="0">
                <a:solidFill>
                  <a:schemeClr val="tx2"/>
                </a:solidFill>
              </a:rPr>
              <a:t>kmetiji</a:t>
            </a:r>
            <a:endParaRPr lang="sl-SI" dirty="0">
              <a:solidFill>
                <a:schemeClr val="tx2"/>
              </a:solidFill>
            </a:endParaRPr>
          </a:p>
          <a:p>
            <a:pPr lvl="1" algn="just">
              <a:lnSpc>
                <a:spcPct val="90000"/>
              </a:lnSpc>
              <a:buFontTx/>
              <a:buChar char="-"/>
              <a:defRPr/>
            </a:pPr>
            <a:endParaRPr lang="sl-SI" altLang="sl-SI" dirty="0">
              <a:solidFill>
                <a:schemeClr val="tx2"/>
              </a:solidFill>
            </a:endParaRPr>
          </a:p>
        </p:txBody>
      </p:sp>
      <p:sp>
        <p:nvSpPr>
          <p:cNvPr id="3" name="Ograda številke diapozitiva 2"/>
          <p:cNvSpPr>
            <a:spLocks noGrp="1"/>
          </p:cNvSpPr>
          <p:nvPr>
            <p:ph type="sldNum" sz="quarter" idx="16"/>
          </p:nvPr>
        </p:nvSpPr>
        <p:spPr/>
        <p:txBody>
          <a:bodyPr/>
          <a:lstStyle/>
          <a:p>
            <a:pPr>
              <a:defRPr/>
            </a:pPr>
            <a:fld id="{1635A10B-2F41-4DD7-A08D-51B68D0769A2}" type="slidenum">
              <a:rPr lang="sl-SI" smtClean="0"/>
              <a:pPr>
                <a:defRPr/>
              </a:pPr>
              <a:t>17</a:t>
            </a:fld>
            <a:endParaRPr lang="sl-SI" dirty="0"/>
          </a:p>
        </p:txBody>
      </p:sp>
    </p:spTree>
    <p:extLst>
      <p:ext uri="{BB962C8B-B14F-4D97-AF65-F5344CB8AC3E}">
        <p14:creationId xmlns:p14="http://schemas.microsoft.com/office/powerpoint/2010/main" val="3289111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9"/>
          <p:cNvSpPr>
            <a:spLocks noGrp="1"/>
          </p:cNvSpPr>
          <p:nvPr>
            <p:ph type="title"/>
          </p:nvPr>
        </p:nvSpPr>
        <p:spPr>
          <a:xfrm>
            <a:off x="2339752" y="188640"/>
            <a:ext cx="5616624" cy="676275"/>
          </a:xfrm>
        </p:spPr>
        <p:txBody>
          <a:bodyPr>
            <a:normAutofit fontScale="90000"/>
          </a:bodyPr>
          <a:lstStyle/>
          <a:p>
            <a:pPr eaLnBrk="1" hangingPunct="1"/>
            <a:r>
              <a:rPr lang="sl-SI" altLang="sl-SI" b="1" dirty="0" smtClean="0">
                <a:solidFill>
                  <a:schemeClr val="tx2"/>
                </a:solidFill>
                <a:latin typeface="+mn-lt"/>
              </a:rPr>
              <a:t>Zbirna vloga (ZV</a:t>
            </a:r>
            <a:r>
              <a:rPr lang="sl-SI" altLang="sl-SI" dirty="0" smtClean="0">
                <a:solidFill>
                  <a:schemeClr val="tx2"/>
                </a:solidFill>
                <a:latin typeface="+mn-lt"/>
              </a:rPr>
              <a:t>) - </a:t>
            </a:r>
            <a:r>
              <a:rPr lang="sl-SI" altLang="sl-SI" b="1" dirty="0" smtClean="0">
                <a:solidFill>
                  <a:schemeClr val="tx2"/>
                </a:solidFill>
                <a:latin typeface="+mn-lt"/>
              </a:rPr>
              <a:t>2</a:t>
            </a:r>
          </a:p>
        </p:txBody>
      </p:sp>
      <p:sp>
        <p:nvSpPr>
          <p:cNvPr id="9219" name="Content Placeholder 20"/>
          <p:cNvSpPr>
            <a:spLocks noGrp="1"/>
          </p:cNvSpPr>
          <p:nvPr>
            <p:ph idx="4294967295"/>
          </p:nvPr>
        </p:nvSpPr>
        <p:spPr>
          <a:xfrm>
            <a:off x="0" y="1124744"/>
            <a:ext cx="9036496" cy="5616624"/>
          </a:xfrm>
        </p:spPr>
        <p:txBody>
          <a:bodyPr>
            <a:noAutofit/>
          </a:bodyPr>
          <a:lstStyle/>
          <a:p>
            <a:pPr marL="457200" lvl="1" indent="0" algn="just">
              <a:lnSpc>
                <a:spcPct val="90000"/>
              </a:lnSpc>
              <a:buNone/>
              <a:defRPr/>
            </a:pPr>
            <a:r>
              <a:rPr lang="sl-SI" altLang="sl-SI" dirty="0" smtClean="0">
                <a:solidFill>
                  <a:srgbClr val="FF0000"/>
                </a:solidFill>
              </a:rPr>
              <a:t>NOVOSTI:</a:t>
            </a:r>
          </a:p>
          <a:p>
            <a:pPr lvl="1" algn="just">
              <a:lnSpc>
                <a:spcPct val="90000"/>
              </a:lnSpc>
              <a:buFont typeface="Arial" panose="020B0604020202020204" pitchFamily="34" charset="0"/>
              <a:buChar char="•"/>
              <a:defRPr/>
            </a:pPr>
            <a:r>
              <a:rPr lang="sl-SI" sz="2400" dirty="0" smtClean="0">
                <a:solidFill>
                  <a:schemeClr val="tx2"/>
                </a:solidFill>
              </a:rPr>
              <a:t>Pri Vlogi za dodelitev plačilnih pravic iz nacionalne rezerve in Vlogi za izplačilo plačila za mlade kmete se priloži dokazila, določena v Uredbi o shemah neposrednih plačil.</a:t>
            </a:r>
          </a:p>
          <a:p>
            <a:pPr lvl="1" algn="just">
              <a:lnSpc>
                <a:spcPct val="90000"/>
              </a:lnSpc>
              <a:buFont typeface="Arial" panose="020B0604020202020204" pitchFamily="34" charset="0"/>
              <a:buChar char="•"/>
              <a:defRPr/>
            </a:pPr>
            <a:r>
              <a:rPr lang="sl-SI" sz="2400" dirty="0">
                <a:solidFill>
                  <a:schemeClr val="tx2"/>
                </a:solidFill>
              </a:rPr>
              <a:t>Za zelenjadnice, za katere upravičenec uveljavlja podporo za zelenjadnice (ZL</a:t>
            </a:r>
            <a:r>
              <a:rPr lang="sl-SI" sz="2400" dirty="0" smtClean="0">
                <a:solidFill>
                  <a:schemeClr val="tx2"/>
                </a:solidFill>
              </a:rPr>
              <a:t>), </a:t>
            </a:r>
            <a:r>
              <a:rPr lang="sl-SI" sz="2400" dirty="0">
                <a:solidFill>
                  <a:schemeClr val="tx2"/>
                </a:solidFill>
              </a:rPr>
              <a:t>izpolni tudi obrazec </a:t>
            </a:r>
            <a:r>
              <a:rPr lang="sl-SI" sz="2400" dirty="0">
                <a:solidFill>
                  <a:srgbClr val="FF0000"/>
                </a:solidFill>
              </a:rPr>
              <a:t>»Prijava </a:t>
            </a:r>
            <a:r>
              <a:rPr lang="sl-SI" sz="2400" dirty="0" smtClean="0">
                <a:solidFill>
                  <a:srgbClr val="FF0000"/>
                </a:solidFill>
              </a:rPr>
              <a:t>zelenjadnic in obdobij prisotnosti“</a:t>
            </a:r>
          </a:p>
          <a:p>
            <a:pPr lvl="1" algn="just">
              <a:lnSpc>
                <a:spcPct val="90000"/>
              </a:lnSpc>
              <a:buFont typeface="Arial" panose="020B0604020202020204" pitchFamily="34" charset="0"/>
              <a:buChar char="•"/>
              <a:defRPr/>
            </a:pPr>
            <a:r>
              <a:rPr lang="sl-SI" sz="2400" dirty="0">
                <a:solidFill>
                  <a:schemeClr val="tx2"/>
                </a:solidFill>
              </a:rPr>
              <a:t>Na »</a:t>
            </a:r>
            <a:r>
              <a:rPr lang="sl-SI" sz="2400" dirty="0" err="1">
                <a:solidFill>
                  <a:schemeClr val="tx2"/>
                </a:solidFill>
              </a:rPr>
              <a:t>Geoprostorski</a:t>
            </a:r>
            <a:r>
              <a:rPr lang="sl-SI" sz="2400" dirty="0">
                <a:solidFill>
                  <a:schemeClr val="tx2"/>
                </a:solidFill>
              </a:rPr>
              <a:t> obrazec« se iz RKG prenesejo tudi podatki o GERK-ih z vrsto rabe: </a:t>
            </a:r>
            <a:r>
              <a:rPr lang="sl-SI" sz="2400" b="1" dirty="0">
                <a:solidFill>
                  <a:schemeClr val="tx2"/>
                </a:solidFill>
              </a:rPr>
              <a:t>1191 – rastlinjak, kjer pridelava ni v tleh, in 1181 – trajne rastline na njivskih površinah, kjer pridelava ni v tleh. </a:t>
            </a:r>
            <a:r>
              <a:rPr lang="sl-SI" sz="2400" dirty="0">
                <a:solidFill>
                  <a:schemeClr val="tx2"/>
                </a:solidFill>
              </a:rPr>
              <a:t>Prijavo kmetijskih rastlin na teh površinah upravičenec navede numerično</a:t>
            </a:r>
            <a:r>
              <a:rPr lang="sl-SI" sz="2400" dirty="0" smtClean="0">
                <a:solidFill>
                  <a:schemeClr val="tx2"/>
                </a:solidFill>
              </a:rPr>
              <a:t>.</a:t>
            </a:r>
          </a:p>
          <a:p>
            <a:pPr lvl="1" algn="just">
              <a:lnSpc>
                <a:spcPct val="90000"/>
              </a:lnSpc>
              <a:buFont typeface="Arial" panose="020B0604020202020204" pitchFamily="34" charset="0"/>
              <a:buChar char="•"/>
              <a:defRPr/>
            </a:pPr>
            <a:r>
              <a:rPr lang="sl-SI" sz="2400" dirty="0">
                <a:solidFill>
                  <a:schemeClr val="tx2"/>
                </a:solidFill>
              </a:rPr>
              <a:t>»Vloga za izstop iz sheme za male kmete za leto 2019 se vloži istočasno z ZV</a:t>
            </a:r>
            <a:r>
              <a:rPr lang="sl-SI" sz="2400" dirty="0" smtClean="0">
                <a:solidFill>
                  <a:schemeClr val="tx2"/>
                </a:solidFill>
              </a:rPr>
              <a:t>«.</a:t>
            </a:r>
            <a:endParaRPr lang="sl-SI" sz="2400" dirty="0">
              <a:solidFill>
                <a:schemeClr val="tx2"/>
              </a:solidFill>
            </a:endParaRPr>
          </a:p>
        </p:txBody>
      </p:sp>
      <p:sp>
        <p:nvSpPr>
          <p:cNvPr id="3" name="Ograda številke diapozitiva 2"/>
          <p:cNvSpPr>
            <a:spLocks noGrp="1"/>
          </p:cNvSpPr>
          <p:nvPr>
            <p:ph type="sldNum" sz="quarter" idx="16"/>
          </p:nvPr>
        </p:nvSpPr>
        <p:spPr/>
        <p:txBody>
          <a:bodyPr/>
          <a:lstStyle/>
          <a:p>
            <a:pPr>
              <a:defRPr/>
            </a:pPr>
            <a:fld id="{1635A10B-2F41-4DD7-A08D-51B68D0769A2}" type="slidenum">
              <a:rPr lang="sl-SI" smtClean="0"/>
              <a:pPr>
                <a:defRPr/>
              </a:pPr>
              <a:t>18</a:t>
            </a:fld>
            <a:endParaRPr lang="sl-SI" dirty="0"/>
          </a:p>
        </p:txBody>
      </p:sp>
    </p:spTree>
    <p:extLst>
      <p:ext uri="{BB962C8B-B14F-4D97-AF65-F5344CB8AC3E}">
        <p14:creationId xmlns:p14="http://schemas.microsoft.com/office/powerpoint/2010/main" val="859475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slov 1"/>
          <p:cNvSpPr>
            <a:spLocks noGrp="1"/>
          </p:cNvSpPr>
          <p:nvPr>
            <p:ph type="title"/>
          </p:nvPr>
        </p:nvSpPr>
        <p:spPr>
          <a:xfrm>
            <a:off x="1763688" y="260648"/>
            <a:ext cx="6840760" cy="677863"/>
          </a:xfrm>
        </p:spPr>
        <p:txBody>
          <a:bodyPr>
            <a:normAutofit fontScale="90000"/>
          </a:bodyPr>
          <a:lstStyle/>
          <a:p>
            <a:r>
              <a:rPr lang="sl-SI" altLang="sl-SI" b="1" dirty="0" smtClean="0">
                <a:solidFill>
                  <a:schemeClr val="tx2"/>
                </a:solidFill>
                <a:latin typeface="Calibri" pitchFamily="34" charset="0"/>
              </a:rPr>
              <a:t>Priloge ZV – datumi in novosti</a:t>
            </a:r>
          </a:p>
        </p:txBody>
      </p:sp>
      <p:sp>
        <p:nvSpPr>
          <p:cNvPr id="22531" name="Ograda besedila 2"/>
          <p:cNvSpPr>
            <a:spLocks noGrp="1"/>
          </p:cNvSpPr>
          <p:nvPr>
            <p:ph type="body" sz="quarter" idx="13"/>
          </p:nvPr>
        </p:nvSpPr>
        <p:spPr>
          <a:xfrm>
            <a:off x="323528" y="1052736"/>
            <a:ext cx="8424936" cy="5328591"/>
          </a:xfrm>
        </p:spPr>
        <p:txBody>
          <a:bodyPr>
            <a:noAutofit/>
          </a:bodyPr>
          <a:lstStyle/>
          <a:p>
            <a:pPr lvl="0"/>
            <a:r>
              <a:rPr lang="sl-SI" sz="2000" dirty="0">
                <a:solidFill>
                  <a:schemeClr val="tx2"/>
                </a:solidFill>
              </a:rPr>
              <a:t>do 15. decembra 2019 - </a:t>
            </a:r>
            <a:r>
              <a:rPr lang="sl-SI" sz="2000" dirty="0" smtClean="0"/>
              <a:t>»</a:t>
            </a:r>
            <a:r>
              <a:rPr lang="sl-SI" sz="2000" dirty="0" smtClean="0">
                <a:solidFill>
                  <a:schemeClr val="tx2"/>
                </a:solidFill>
              </a:rPr>
              <a:t>Obrazec </a:t>
            </a:r>
            <a:r>
              <a:rPr lang="sl-SI" sz="2000" dirty="0">
                <a:solidFill>
                  <a:schemeClr val="tx2"/>
                </a:solidFill>
              </a:rPr>
              <a:t>za oddajo in prejem živinskih gnojil, </a:t>
            </a:r>
            <a:r>
              <a:rPr lang="sl-SI" sz="2000" dirty="0" err="1">
                <a:solidFill>
                  <a:schemeClr val="tx2"/>
                </a:solidFill>
              </a:rPr>
              <a:t>digestata</a:t>
            </a:r>
            <a:r>
              <a:rPr lang="sl-SI" sz="2000" dirty="0">
                <a:solidFill>
                  <a:schemeClr val="tx2"/>
                </a:solidFill>
              </a:rPr>
              <a:t> ali komposta« </a:t>
            </a:r>
          </a:p>
          <a:p>
            <a:pPr lvl="0"/>
            <a:r>
              <a:rPr lang="sl-SI" sz="2000" dirty="0">
                <a:solidFill>
                  <a:schemeClr val="tx2"/>
                </a:solidFill>
              </a:rPr>
              <a:t>»Zapisnik o </a:t>
            </a:r>
            <a:r>
              <a:rPr lang="sl-SI" sz="2000" dirty="0" err="1">
                <a:solidFill>
                  <a:schemeClr val="tx2"/>
                </a:solidFill>
              </a:rPr>
              <a:t>prigonu</a:t>
            </a:r>
            <a:r>
              <a:rPr lang="sl-SI" sz="2000" dirty="0">
                <a:solidFill>
                  <a:schemeClr val="tx2"/>
                </a:solidFill>
              </a:rPr>
              <a:t> živali na pašo na planino ali skupni </a:t>
            </a:r>
            <a:r>
              <a:rPr lang="sl-SI" sz="2000" dirty="0" smtClean="0">
                <a:solidFill>
                  <a:schemeClr val="tx2"/>
                </a:solidFill>
              </a:rPr>
              <a:t>pašnik«do </a:t>
            </a:r>
            <a:r>
              <a:rPr lang="sl-SI" sz="2000" dirty="0">
                <a:solidFill>
                  <a:schemeClr val="tx2"/>
                </a:solidFill>
              </a:rPr>
              <a:t>30. junija </a:t>
            </a:r>
            <a:r>
              <a:rPr lang="sl-SI" sz="2000" dirty="0" smtClean="0">
                <a:solidFill>
                  <a:schemeClr val="tx2"/>
                </a:solidFill>
              </a:rPr>
              <a:t>2019</a:t>
            </a:r>
            <a:endParaRPr lang="sl-SI" sz="2000" dirty="0">
              <a:solidFill>
                <a:srgbClr val="FF0000"/>
              </a:solidFill>
            </a:endParaRPr>
          </a:p>
          <a:p>
            <a:pPr lvl="0"/>
            <a:r>
              <a:rPr lang="sl-SI" sz="2000" dirty="0" smtClean="0">
                <a:solidFill>
                  <a:schemeClr val="tx2"/>
                </a:solidFill>
              </a:rPr>
              <a:t>Sporočanje višje </a:t>
            </a:r>
            <a:r>
              <a:rPr lang="sl-SI" sz="2000" dirty="0">
                <a:solidFill>
                  <a:schemeClr val="tx2"/>
                </a:solidFill>
              </a:rPr>
              <a:t>sile ali izjemnih okoliščin </a:t>
            </a:r>
            <a:r>
              <a:rPr lang="sl-SI" sz="2000" dirty="0" smtClean="0">
                <a:solidFill>
                  <a:schemeClr val="tx2"/>
                </a:solidFill>
              </a:rPr>
              <a:t>na </a:t>
            </a:r>
            <a:r>
              <a:rPr lang="sl-SI" sz="2000" dirty="0">
                <a:solidFill>
                  <a:schemeClr val="tx2"/>
                </a:solidFill>
              </a:rPr>
              <a:t>predpisanem obrazcu v roku 15 delovnih dni od dneva, ko to lahko stori, in priložiti ustrezna dokazila.</a:t>
            </a:r>
          </a:p>
          <a:p>
            <a:pPr algn="just">
              <a:lnSpc>
                <a:spcPct val="90000"/>
              </a:lnSpc>
            </a:pPr>
            <a:r>
              <a:rPr lang="sl-SI" sz="2000" dirty="0">
                <a:solidFill>
                  <a:schemeClr val="tx2"/>
                </a:solidFill>
              </a:rPr>
              <a:t>do 30. junija 2019</a:t>
            </a:r>
            <a:r>
              <a:rPr lang="sl-SI" altLang="sl-SI" sz="2000" dirty="0">
                <a:solidFill>
                  <a:schemeClr val="tx2"/>
                </a:solidFill>
              </a:rPr>
              <a:t>  izjavo o številu </a:t>
            </a:r>
            <a:r>
              <a:rPr lang="sl-SI" altLang="sl-SI" sz="2000" dirty="0" smtClean="0">
                <a:solidFill>
                  <a:schemeClr val="tx2"/>
                </a:solidFill>
              </a:rPr>
              <a:t>pastirjev</a:t>
            </a:r>
            <a:endParaRPr lang="sl-SI" altLang="sl-SI" sz="2000" dirty="0">
              <a:solidFill>
                <a:schemeClr val="tx2"/>
              </a:solidFill>
            </a:endParaRPr>
          </a:p>
          <a:p>
            <a:pPr algn="just">
              <a:lnSpc>
                <a:spcPct val="90000"/>
              </a:lnSpc>
            </a:pPr>
            <a:r>
              <a:rPr lang="sl-SI" altLang="sl-SI" sz="2000" dirty="0">
                <a:solidFill>
                  <a:schemeClr val="tx2"/>
                </a:solidFill>
              </a:rPr>
              <a:t>do 31. avgusta </a:t>
            </a:r>
            <a:r>
              <a:rPr lang="sl-SI" altLang="sl-SI" sz="2000" dirty="0" smtClean="0">
                <a:solidFill>
                  <a:schemeClr val="tx2"/>
                </a:solidFill>
              </a:rPr>
              <a:t>2019 </a:t>
            </a:r>
            <a:r>
              <a:rPr lang="sl-SI" altLang="sl-SI" sz="2000" dirty="0">
                <a:solidFill>
                  <a:schemeClr val="tx2"/>
                </a:solidFill>
              </a:rPr>
              <a:t>– Zapisnik o strokovni kontroli </a:t>
            </a:r>
            <a:r>
              <a:rPr lang="sl-SI" altLang="sl-SI" sz="2000" dirty="0" smtClean="0">
                <a:solidFill>
                  <a:schemeClr val="tx2"/>
                </a:solidFill>
              </a:rPr>
              <a:t>pridelovanja kmetijskega semenskega, </a:t>
            </a:r>
            <a:r>
              <a:rPr lang="sl-SI" altLang="sl-SI" sz="2000" dirty="0">
                <a:solidFill>
                  <a:schemeClr val="tx2"/>
                </a:solidFill>
              </a:rPr>
              <a:t>če prijavi  »200 – trave za pridelavo semena“</a:t>
            </a:r>
          </a:p>
          <a:p>
            <a:pPr algn="just">
              <a:lnSpc>
                <a:spcPct val="90000"/>
              </a:lnSpc>
            </a:pPr>
            <a:r>
              <a:rPr lang="sl-SI" altLang="sl-SI" sz="2000" dirty="0">
                <a:solidFill>
                  <a:schemeClr val="tx2"/>
                </a:solidFill>
              </a:rPr>
              <a:t>do 31. maja </a:t>
            </a:r>
            <a:r>
              <a:rPr lang="sl-SI" altLang="sl-SI" sz="2000" dirty="0" smtClean="0">
                <a:solidFill>
                  <a:schemeClr val="tx2"/>
                </a:solidFill>
              </a:rPr>
              <a:t>2019 </a:t>
            </a:r>
            <a:r>
              <a:rPr lang="sl-SI" altLang="sl-SI" sz="2000" dirty="0">
                <a:solidFill>
                  <a:schemeClr val="tx2"/>
                </a:solidFill>
              </a:rPr>
              <a:t>– </a:t>
            </a:r>
            <a:r>
              <a:rPr lang="sl-SI" altLang="sl-SI" sz="2000" dirty="0" smtClean="0">
                <a:solidFill>
                  <a:schemeClr val="tx2"/>
                </a:solidFill>
              </a:rPr>
              <a:t> seznam zaposlenih z davčnimi številkami, če </a:t>
            </a:r>
            <a:r>
              <a:rPr lang="sl-SI" altLang="sl-SI" sz="2000" dirty="0">
                <a:solidFill>
                  <a:schemeClr val="tx2"/>
                </a:solidFill>
              </a:rPr>
              <a:t>uveljavlja izpolnjevanje pogojev za </a:t>
            </a:r>
            <a:r>
              <a:rPr lang="sl-SI" altLang="sl-SI" sz="2000" dirty="0" smtClean="0">
                <a:solidFill>
                  <a:schemeClr val="tx2"/>
                </a:solidFill>
              </a:rPr>
              <a:t>uporabo </a:t>
            </a:r>
            <a:r>
              <a:rPr lang="sl-SI" altLang="sl-SI" sz="2000" dirty="0">
                <a:solidFill>
                  <a:schemeClr val="tx2"/>
                </a:solidFill>
              </a:rPr>
              <a:t>podatkov o plačah, povezanih s kmetijsko </a:t>
            </a:r>
            <a:r>
              <a:rPr lang="sl-SI" altLang="sl-SI" sz="2000" dirty="0" smtClean="0">
                <a:solidFill>
                  <a:schemeClr val="tx2"/>
                </a:solidFill>
              </a:rPr>
              <a:t>dejavnostjo</a:t>
            </a:r>
          </a:p>
          <a:p>
            <a:pPr algn="just">
              <a:lnSpc>
                <a:spcPct val="90000"/>
              </a:lnSpc>
            </a:pPr>
            <a:r>
              <a:rPr lang="sl-SI" sz="2000" dirty="0"/>
              <a:t>»</a:t>
            </a:r>
            <a:r>
              <a:rPr lang="sl-SI" sz="2000" dirty="0">
                <a:solidFill>
                  <a:schemeClr val="tx2"/>
                </a:solidFill>
              </a:rPr>
              <a:t>Zmanjšanje ali prenos površin, </a:t>
            </a:r>
            <a:r>
              <a:rPr lang="sl-SI" sz="2000" dirty="0">
                <a:solidFill>
                  <a:srgbClr val="FF0000"/>
                </a:solidFill>
              </a:rPr>
              <a:t>živali oziroma obveznosti</a:t>
            </a:r>
            <a:r>
              <a:rPr lang="sl-SI" sz="2000" dirty="0">
                <a:solidFill>
                  <a:schemeClr val="tx2"/>
                </a:solidFill>
              </a:rPr>
              <a:t>, vključenih v ukrep KOPOP oziroma EK v predhodnem letu, za leto 2019«. </a:t>
            </a:r>
            <a:r>
              <a:rPr lang="sl-SI" sz="2000" dirty="0" smtClean="0">
                <a:solidFill>
                  <a:schemeClr val="tx2"/>
                </a:solidFill>
              </a:rPr>
              <a:t>/</a:t>
            </a:r>
            <a:r>
              <a:rPr lang="sl-SI" sz="2000" dirty="0" smtClean="0">
                <a:solidFill>
                  <a:srgbClr val="FF0000"/>
                </a:solidFill>
              </a:rPr>
              <a:t>tudi za operacijo KOPOP: Reja lokalnih pasem, ki jim grozi prenehanje reje</a:t>
            </a:r>
            <a:r>
              <a:rPr lang="sl-SI" sz="2000" dirty="0" smtClean="0">
                <a:solidFill>
                  <a:schemeClr val="tx2"/>
                </a:solidFill>
              </a:rPr>
              <a:t>/ </a:t>
            </a:r>
            <a:endParaRPr lang="sl-SI" altLang="sl-SI" sz="2000" dirty="0">
              <a:solidFill>
                <a:schemeClr val="tx2"/>
              </a:solidFill>
            </a:endParaRPr>
          </a:p>
          <a:p>
            <a:pPr marL="0" indent="0">
              <a:lnSpc>
                <a:spcPct val="90000"/>
              </a:lnSpc>
              <a:buNone/>
            </a:pPr>
            <a:endParaRPr lang="sl-SI" sz="2000" dirty="0" smtClean="0">
              <a:solidFill>
                <a:schemeClr val="tx2"/>
              </a:solidFill>
            </a:endParaRPr>
          </a:p>
          <a:p>
            <a:pPr marL="0" indent="0">
              <a:lnSpc>
                <a:spcPct val="90000"/>
              </a:lnSpc>
              <a:buNone/>
            </a:pPr>
            <a:r>
              <a:rPr lang="sl-SI" sz="2000" dirty="0" smtClean="0">
                <a:solidFill>
                  <a:schemeClr val="tx2"/>
                </a:solidFill>
              </a:rPr>
              <a:t>Nekatere priloge se pošlje </a:t>
            </a:r>
            <a:r>
              <a:rPr lang="sl-SI" sz="2000" dirty="0">
                <a:solidFill>
                  <a:schemeClr val="tx2"/>
                </a:solidFill>
              </a:rPr>
              <a:t>kot </a:t>
            </a:r>
            <a:r>
              <a:rPr lang="sl-SI" sz="2000" dirty="0" err="1">
                <a:solidFill>
                  <a:schemeClr val="tx2"/>
                </a:solidFill>
              </a:rPr>
              <a:t>skenogram</a:t>
            </a:r>
            <a:r>
              <a:rPr lang="sl-SI" sz="2000" dirty="0">
                <a:solidFill>
                  <a:schemeClr val="tx2"/>
                </a:solidFill>
              </a:rPr>
              <a:t> ali </a:t>
            </a:r>
            <a:r>
              <a:rPr lang="sl-SI" sz="2000" dirty="0" smtClean="0">
                <a:solidFill>
                  <a:schemeClr val="tx2"/>
                </a:solidFill>
              </a:rPr>
              <a:t>po ponudniku </a:t>
            </a:r>
            <a:r>
              <a:rPr lang="sl-SI" sz="2000" dirty="0">
                <a:solidFill>
                  <a:schemeClr val="tx2"/>
                </a:solidFill>
              </a:rPr>
              <a:t>poštnih storitev</a:t>
            </a:r>
            <a:r>
              <a:rPr lang="x-none" sz="2000">
                <a:solidFill>
                  <a:schemeClr val="tx2"/>
                </a:solidFill>
              </a:rPr>
              <a:t>.</a:t>
            </a:r>
            <a:endParaRPr lang="sl-SI" sz="2000" dirty="0">
              <a:solidFill>
                <a:schemeClr val="tx2"/>
              </a:solidFill>
            </a:endParaRPr>
          </a:p>
          <a:p>
            <a:pPr>
              <a:lnSpc>
                <a:spcPct val="90000"/>
              </a:lnSpc>
              <a:buFontTx/>
              <a:buChar char="-"/>
            </a:pPr>
            <a:endParaRPr lang="sl-SI" altLang="sl-SI" sz="2000" dirty="0">
              <a:solidFill>
                <a:schemeClr val="tx2"/>
              </a:solidFill>
              <a:latin typeface="Calibri" pitchFamily="34" charset="0"/>
            </a:endParaRPr>
          </a:p>
        </p:txBody>
      </p:sp>
      <p:sp>
        <p:nvSpPr>
          <p:cNvPr id="3" name="Ograda številke diapozitiva 2"/>
          <p:cNvSpPr>
            <a:spLocks noGrp="1"/>
          </p:cNvSpPr>
          <p:nvPr>
            <p:ph type="sldNum" sz="quarter" idx="16"/>
          </p:nvPr>
        </p:nvSpPr>
        <p:spPr/>
        <p:txBody>
          <a:bodyPr/>
          <a:lstStyle/>
          <a:p>
            <a:pPr>
              <a:defRPr/>
            </a:pPr>
            <a:fld id="{1635A10B-2F41-4DD7-A08D-51B68D0769A2}" type="slidenum">
              <a:rPr lang="sl-SI" smtClean="0"/>
              <a:pPr>
                <a:defRPr/>
              </a:pPr>
              <a:t>19</a:t>
            </a:fld>
            <a:endParaRPr lang="sl-SI" dirty="0"/>
          </a:p>
        </p:txBody>
      </p:sp>
    </p:spTree>
    <p:extLst>
      <p:ext uri="{BB962C8B-B14F-4D97-AF65-F5344CB8AC3E}">
        <p14:creationId xmlns:p14="http://schemas.microsoft.com/office/powerpoint/2010/main" val="1550980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altLang="sl-SI" b="1" dirty="0" smtClean="0">
                <a:solidFill>
                  <a:schemeClr val="tx2"/>
                </a:solidFill>
                <a:latin typeface="Calibri" pitchFamily="34" charset="0"/>
              </a:rPr>
              <a:t>Vsebina predstavitve</a:t>
            </a:r>
            <a:endParaRPr lang="sl-SI" dirty="0"/>
          </a:p>
        </p:txBody>
      </p:sp>
      <p:sp>
        <p:nvSpPr>
          <p:cNvPr id="8" name="Ograda številke diapozitiva 7"/>
          <p:cNvSpPr>
            <a:spLocks noGrp="1"/>
          </p:cNvSpPr>
          <p:nvPr>
            <p:ph type="sldNum" sz="quarter" idx="12"/>
          </p:nvPr>
        </p:nvSpPr>
        <p:spPr/>
        <p:txBody>
          <a:bodyPr/>
          <a:lstStyle/>
          <a:p>
            <a:fld id="{08D74F49-02F9-4911-9584-AA094981C113}" type="slidenum">
              <a:rPr lang="sl-SI" smtClean="0"/>
              <a:pPr/>
              <a:t>2</a:t>
            </a:fld>
            <a:endParaRPr lang="sl-SI"/>
          </a:p>
        </p:txBody>
      </p:sp>
      <p:sp>
        <p:nvSpPr>
          <p:cNvPr id="9" name="Pravokotnik 8"/>
          <p:cNvSpPr/>
          <p:nvPr/>
        </p:nvSpPr>
        <p:spPr>
          <a:xfrm>
            <a:off x="276672" y="1556792"/>
            <a:ext cx="8111752" cy="3908762"/>
          </a:xfrm>
          <a:prstGeom prst="rect">
            <a:avLst/>
          </a:prstGeom>
        </p:spPr>
        <p:txBody>
          <a:bodyPr wrap="square">
            <a:spAutoFit/>
          </a:bodyPr>
          <a:lstStyle/>
          <a:p>
            <a:pPr marL="514350" indent="-514350">
              <a:spcBef>
                <a:spcPct val="0"/>
              </a:spcBef>
              <a:buAutoNum type="arabicPeriod"/>
            </a:pPr>
            <a:r>
              <a:rPr lang="sl-SI" altLang="sl-SI" sz="2800" b="1" dirty="0" smtClean="0">
                <a:solidFill>
                  <a:schemeClr val="tx2"/>
                </a:solidFill>
                <a:latin typeface="Calibri" pitchFamily="34" charset="0"/>
                <a:ea typeface="+mj-ea"/>
                <a:cs typeface="+mj-cs"/>
              </a:rPr>
              <a:t>Predstavitev Uredbe IAKS za leto 2019</a:t>
            </a:r>
          </a:p>
          <a:p>
            <a:pPr marL="514350" indent="-514350">
              <a:spcBef>
                <a:spcPct val="0"/>
              </a:spcBef>
              <a:buAutoNum type="arabicPeriod"/>
            </a:pPr>
            <a:r>
              <a:rPr lang="sl-SI" altLang="sl-SI" sz="2800" b="1" dirty="0" smtClean="0">
                <a:solidFill>
                  <a:schemeClr val="tx2"/>
                </a:solidFill>
                <a:latin typeface="Calibri" pitchFamily="34" charset="0"/>
                <a:ea typeface="+mj-ea"/>
                <a:cs typeface="+mj-cs"/>
              </a:rPr>
              <a:t>Pripravljalni ukrepi za </a:t>
            </a:r>
            <a:r>
              <a:rPr lang="sl-SI" altLang="sl-SI" sz="2800" b="1" dirty="0" err="1" smtClean="0">
                <a:solidFill>
                  <a:schemeClr val="tx2"/>
                </a:solidFill>
                <a:latin typeface="Calibri" pitchFamily="34" charset="0"/>
                <a:ea typeface="+mj-ea"/>
                <a:cs typeface="+mj-cs"/>
              </a:rPr>
              <a:t>subvencijsko</a:t>
            </a:r>
            <a:r>
              <a:rPr lang="sl-SI" altLang="sl-SI" sz="2800" b="1" dirty="0" smtClean="0">
                <a:solidFill>
                  <a:schemeClr val="tx2"/>
                </a:solidFill>
                <a:latin typeface="Calibri" pitchFamily="34" charset="0"/>
                <a:ea typeface="+mj-ea"/>
                <a:cs typeface="+mj-cs"/>
              </a:rPr>
              <a:t> kampanjo</a:t>
            </a:r>
          </a:p>
          <a:p>
            <a:pPr marL="514350" indent="-514350">
              <a:spcBef>
                <a:spcPct val="0"/>
              </a:spcBef>
              <a:buAutoNum type="arabicPeriod"/>
            </a:pPr>
            <a:r>
              <a:rPr lang="sl-SI" altLang="sl-SI" sz="2800" b="1" dirty="0" smtClean="0">
                <a:solidFill>
                  <a:schemeClr val="tx2"/>
                </a:solidFill>
                <a:latin typeface="Calibri" pitchFamily="34" charset="0"/>
                <a:ea typeface="+mj-ea"/>
                <a:cs typeface="+mj-cs"/>
              </a:rPr>
              <a:t>Spremembe:</a:t>
            </a:r>
          </a:p>
          <a:p>
            <a:pPr marL="914400" lvl="1" indent="-457200">
              <a:spcBef>
                <a:spcPct val="0"/>
              </a:spcBef>
              <a:buFontTx/>
              <a:buChar char="-"/>
            </a:pPr>
            <a:r>
              <a:rPr lang="sl-SI" altLang="sl-SI" sz="2800" b="1" dirty="0" smtClean="0">
                <a:solidFill>
                  <a:schemeClr val="tx2"/>
                </a:solidFill>
                <a:latin typeface="Calibri" pitchFamily="34" charset="0"/>
                <a:ea typeface="+mj-ea"/>
                <a:cs typeface="+mj-cs"/>
              </a:rPr>
              <a:t>IAKS Šifranta </a:t>
            </a:r>
          </a:p>
          <a:p>
            <a:pPr marL="914400" lvl="1" indent="-457200">
              <a:spcBef>
                <a:spcPct val="0"/>
              </a:spcBef>
              <a:buFontTx/>
              <a:buChar char="-"/>
            </a:pPr>
            <a:r>
              <a:rPr lang="sl-SI" altLang="sl-SI" sz="2800" b="1" dirty="0" smtClean="0">
                <a:solidFill>
                  <a:schemeClr val="tx2"/>
                </a:solidFill>
                <a:latin typeface="Calibri" pitchFamily="34" charset="0"/>
                <a:ea typeface="+mj-ea"/>
                <a:cs typeface="+mj-cs"/>
              </a:rPr>
              <a:t>zbirne vloge </a:t>
            </a:r>
          </a:p>
          <a:p>
            <a:pPr marL="914400" lvl="1" indent="-457200">
              <a:spcBef>
                <a:spcPct val="0"/>
              </a:spcBef>
              <a:buFontTx/>
              <a:buChar char="-"/>
            </a:pPr>
            <a:r>
              <a:rPr lang="sl-SI" altLang="sl-SI" sz="2800" b="1" dirty="0" smtClean="0">
                <a:solidFill>
                  <a:schemeClr val="tx2"/>
                </a:solidFill>
                <a:latin typeface="Calibri" pitchFamily="34" charset="0"/>
                <a:ea typeface="+mj-ea"/>
                <a:cs typeface="+mj-cs"/>
              </a:rPr>
              <a:t>postopkov  </a:t>
            </a:r>
          </a:p>
          <a:p>
            <a:pPr marL="914400" lvl="1" indent="-457200">
              <a:spcBef>
                <a:spcPct val="0"/>
              </a:spcBef>
              <a:buFontTx/>
              <a:buChar char="-"/>
            </a:pPr>
            <a:r>
              <a:rPr lang="sl-SI" altLang="sl-SI" sz="2800" b="1" dirty="0" smtClean="0">
                <a:solidFill>
                  <a:schemeClr val="tx2"/>
                </a:solidFill>
                <a:latin typeface="Calibri" pitchFamily="34" charset="0"/>
                <a:ea typeface="+mj-ea"/>
                <a:cs typeface="+mj-cs"/>
              </a:rPr>
              <a:t>pregledov</a:t>
            </a:r>
          </a:p>
          <a:p>
            <a:pPr marL="457200" indent="-457200">
              <a:spcBef>
                <a:spcPct val="0"/>
              </a:spcBef>
              <a:buFontTx/>
              <a:buChar char="-"/>
            </a:pPr>
            <a:endParaRPr lang="sl-SI" altLang="sl-SI" sz="2800" b="1" dirty="0" smtClean="0">
              <a:solidFill>
                <a:schemeClr val="tx2"/>
              </a:solidFill>
              <a:latin typeface="Calibri" pitchFamily="34" charset="0"/>
              <a:ea typeface="+mj-ea"/>
              <a:cs typeface="+mj-cs"/>
            </a:endParaRPr>
          </a:p>
          <a:p>
            <a:pPr>
              <a:spcBef>
                <a:spcPct val="0"/>
              </a:spcBef>
            </a:pPr>
            <a:endParaRPr lang="sl-SI" altLang="sl-SI" sz="2400" b="1" dirty="0">
              <a:solidFill>
                <a:schemeClr val="tx2"/>
              </a:solidFill>
              <a:latin typeface="Calibri" pitchFamily="34" charset="0"/>
              <a:ea typeface="+mj-ea"/>
              <a:cs typeface="+mj-cs"/>
            </a:endParaRPr>
          </a:p>
        </p:txBody>
      </p:sp>
    </p:spTree>
    <p:extLst>
      <p:ext uri="{BB962C8B-B14F-4D97-AF65-F5344CB8AC3E}">
        <p14:creationId xmlns:p14="http://schemas.microsoft.com/office/powerpoint/2010/main" val="2314509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99592" y="0"/>
            <a:ext cx="6707088" cy="1143000"/>
          </a:xfrm>
        </p:spPr>
        <p:txBody>
          <a:bodyPr>
            <a:normAutofit/>
          </a:bodyPr>
          <a:lstStyle/>
          <a:p>
            <a:r>
              <a:rPr lang="sl-SI" altLang="sl-SI" sz="4000" b="1" dirty="0" smtClean="0">
                <a:solidFill>
                  <a:schemeClr val="tx2"/>
                </a:solidFill>
                <a:latin typeface="Calibri" pitchFamily="34" charset="0"/>
              </a:rPr>
              <a:t>Spremembe ZV</a:t>
            </a:r>
            <a:endParaRPr lang="sl-SI" sz="4000" b="1" dirty="0"/>
          </a:p>
        </p:txBody>
      </p:sp>
      <p:sp>
        <p:nvSpPr>
          <p:cNvPr id="3" name="Ograda besedila 2"/>
          <p:cNvSpPr>
            <a:spLocks noGrp="1"/>
          </p:cNvSpPr>
          <p:nvPr>
            <p:ph type="body" sz="quarter" idx="13"/>
          </p:nvPr>
        </p:nvSpPr>
        <p:spPr>
          <a:xfrm>
            <a:off x="107504" y="980728"/>
            <a:ext cx="8856983" cy="5328592"/>
          </a:xfrm>
        </p:spPr>
        <p:txBody>
          <a:bodyPr>
            <a:noAutofit/>
          </a:bodyPr>
          <a:lstStyle/>
          <a:p>
            <a:r>
              <a:rPr lang="sl-SI" sz="2000" dirty="0" smtClean="0">
                <a:solidFill>
                  <a:schemeClr val="tx2"/>
                </a:solidFill>
                <a:latin typeface="Calibri" pitchFamily="34" charset="0"/>
                <a:ea typeface="+mj-ea"/>
                <a:cs typeface="+mj-cs"/>
              </a:rPr>
              <a:t>Vse spremembe se sporoči najpozneje </a:t>
            </a:r>
            <a:r>
              <a:rPr lang="sl-SI" sz="2000" dirty="0">
                <a:solidFill>
                  <a:schemeClr val="tx2"/>
                </a:solidFill>
                <a:latin typeface="Calibri" pitchFamily="34" charset="0"/>
                <a:ea typeface="+mj-ea"/>
                <a:cs typeface="+mj-cs"/>
              </a:rPr>
              <a:t>do </a:t>
            </a:r>
            <a:r>
              <a:rPr lang="sl-SI" sz="2000" b="1" dirty="0">
                <a:solidFill>
                  <a:schemeClr val="tx2"/>
                </a:solidFill>
                <a:latin typeface="Calibri" pitchFamily="34" charset="0"/>
                <a:ea typeface="+mj-ea"/>
                <a:cs typeface="+mj-cs"/>
              </a:rPr>
              <a:t>31.5. </a:t>
            </a:r>
            <a:r>
              <a:rPr lang="sl-SI" sz="2000" b="1" dirty="0" smtClean="0">
                <a:solidFill>
                  <a:schemeClr val="tx2"/>
                </a:solidFill>
                <a:latin typeface="Calibri" pitchFamily="34" charset="0"/>
                <a:ea typeface="+mj-ea"/>
                <a:cs typeface="+mj-cs"/>
              </a:rPr>
              <a:t>2019. </a:t>
            </a:r>
          </a:p>
          <a:p>
            <a:pPr marL="0" indent="0">
              <a:buNone/>
            </a:pPr>
            <a:r>
              <a:rPr lang="sl-SI" sz="2000" b="1" dirty="0" smtClean="0">
                <a:solidFill>
                  <a:schemeClr val="tx2"/>
                </a:solidFill>
                <a:latin typeface="Calibri" pitchFamily="34" charset="0"/>
                <a:ea typeface="+mj-ea"/>
                <a:cs typeface="+mj-cs"/>
              </a:rPr>
              <a:t>Spremembe je </a:t>
            </a:r>
            <a:r>
              <a:rPr lang="sl-SI" sz="2000" b="1" dirty="0">
                <a:solidFill>
                  <a:schemeClr val="tx2"/>
                </a:solidFill>
                <a:latin typeface="Calibri" pitchFamily="34" charset="0"/>
                <a:ea typeface="+mj-ea"/>
                <a:cs typeface="+mj-cs"/>
              </a:rPr>
              <a:t>treba javiti tudi po 31. maju </a:t>
            </a:r>
            <a:r>
              <a:rPr lang="sl-SI" sz="2000" b="1" dirty="0" smtClean="0">
                <a:solidFill>
                  <a:schemeClr val="tx2"/>
                </a:solidFill>
                <a:latin typeface="Calibri" pitchFamily="34" charset="0"/>
                <a:ea typeface="+mj-ea"/>
                <a:cs typeface="+mj-cs"/>
              </a:rPr>
              <a:t>2019 :</a:t>
            </a:r>
            <a:endParaRPr lang="sl-SI" sz="2000" dirty="0">
              <a:solidFill>
                <a:schemeClr val="tx2"/>
              </a:solidFill>
              <a:latin typeface="Calibri" pitchFamily="34" charset="0"/>
              <a:ea typeface="+mj-ea"/>
              <a:cs typeface="+mj-cs"/>
            </a:endParaRPr>
          </a:p>
          <a:p>
            <a:pPr lvl="0"/>
            <a:r>
              <a:rPr lang="sl-SI" sz="2000" dirty="0" smtClean="0">
                <a:solidFill>
                  <a:schemeClr val="tx2"/>
                </a:solidFill>
                <a:latin typeface="Calibri" pitchFamily="34" charset="0"/>
                <a:ea typeface="+mj-ea"/>
                <a:cs typeface="+mj-cs"/>
              </a:rPr>
              <a:t>spremenjena </a:t>
            </a:r>
            <a:r>
              <a:rPr lang="sl-SI" sz="2000" dirty="0">
                <a:solidFill>
                  <a:schemeClr val="tx2"/>
                </a:solidFill>
                <a:latin typeface="Calibri" pitchFamily="34" charset="0"/>
                <a:ea typeface="+mj-ea"/>
                <a:cs typeface="+mj-cs"/>
              </a:rPr>
              <a:t>kmetijska rastlina vpliva na višino plačila za ukrep </a:t>
            </a:r>
            <a:r>
              <a:rPr lang="sl-SI" sz="2000" dirty="0" smtClean="0">
                <a:solidFill>
                  <a:schemeClr val="tx2"/>
                </a:solidFill>
                <a:latin typeface="Calibri" pitchFamily="34" charset="0"/>
                <a:ea typeface="+mj-ea"/>
                <a:cs typeface="+mj-cs"/>
              </a:rPr>
              <a:t>EK</a:t>
            </a:r>
            <a:endParaRPr lang="sl-SI" sz="2000" dirty="0">
              <a:solidFill>
                <a:schemeClr val="tx2"/>
              </a:solidFill>
              <a:latin typeface="Calibri" pitchFamily="34" charset="0"/>
              <a:ea typeface="+mj-ea"/>
              <a:cs typeface="+mj-cs"/>
            </a:endParaRPr>
          </a:p>
          <a:p>
            <a:pPr lvl="0"/>
            <a:r>
              <a:rPr lang="sl-SI" sz="2000" dirty="0" smtClean="0">
                <a:solidFill>
                  <a:schemeClr val="tx2"/>
                </a:solidFill>
                <a:latin typeface="Calibri" pitchFamily="34" charset="0"/>
                <a:ea typeface="+mj-ea"/>
                <a:cs typeface="+mj-cs"/>
              </a:rPr>
              <a:t>se </a:t>
            </a:r>
            <a:r>
              <a:rPr lang="sl-SI" sz="2000" dirty="0">
                <a:solidFill>
                  <a:schemeClr val="tx2"/>
                </a:solidFill>
                <a:latin typeface="Calibri" pitchFamily="34" charset="0"/>
                <a:ea typeface="+mj-ea"/>
                <a:cs typeface="+mj-cs"/>
              </a:rPr>
              <a:t>pri </a:t>
            </a:r>
            <a:r>
              <a:rPr lang="sl-SI" sz="2000" dirty="0" smtClean="0">
                <a:solidFill>
                  <a:schemeClr val="tx2"/>
                </a:solidFill>
                <a:latin typeface="Calibri" pitchFamily="34" charset="0"/>
                <a:ea typeface="+mj-ea"/>
                <a:cs typeface="+mj-cs"/>
              </a:rPr>
              <a:t>POZ_KOL, POZ_ZEL</a:t>
            </a:r>
            <a:r>
              <a:rPr lang="sl-SI" sz="2000" dirty="0">
                <a:solidFill>
                  <a:schemeClr val="tx2"/>
                </a:solidFill>
                <a:latin typeface="Calibri" pitchFamily="34" charset="0"/>
                <a:ea typeface="+mj-ea"/>
                <a:cs typeface="+mj-cs"/>
              </a:rPr>
              <a:t>, </a:t>
            </a:r>
            <a:r>
              <a:rPr lang="sl-SI" sz="2000" dirty="0" smtClean="0">
                <a:solidFill>
                  <a:schemeClr val="tx2"/>
                </a:solidFill>
                <a:latin typeface="Calibri" pitchFamily="34" charset="0"/>
                <a:ea typeface="+mj-ea"/>
                <a:cs typeface="+mj-cs"/>
              </a:rPr>
              <a:t>VOD_ZEL </a:t>
            </a:r>
            <a:r>
              <a:rPr lang="sl-SI" sz="2000" dirty="0">
                <a:solidFill>
                  <a:schemeClr val="tx2"/>
                </a:solidFill>
                <a:latin typeface="Calibri" pitchFamily="34" charset="0"/>
                <a:ea typeface="+mj-ea"/>
                <a:cs typeface="+mj-cs"/>
              </a:rPr>
              <a:t>poseje druga kmetijska rastlina, kot je </a:t>
            </a:r>
            <a:r>
              <a:rPr lang="sl-SI" sz="2000" dirty="0" smtClean="0">
                <a:solidFill>
                  <a:schemeClr val="tx2"/>
                </a:solidFill>
                <a:latin typeface="Calibri" pitchFamily="34" charset="0"/>
                <a:ea typeface="+mj-ea"/>
                <a:cs typeface="+mj-cs"/>
              </a:rPr>
              <a:t>na ZV</a:t>
            </a:r>
            <a:endParaRPr lang="sl-SI" sz="2000" dirty="0">
              <a:solidFill>
                <a:schemeClr val="tx2"/>
              </a:solidFill>
              <a:latin typeface="Calibri" pitchFamily="34" charset="0"/>
              <a:ea typeface="+mj-ea"/>
              <a:cs typeface="+mj-cs"/>
            </a:endParaRPr>
          </a:p>
          <a:p>
            <a:pPr lvl="0"/>
            <a:r>
              <a:rPr lang="sl-SI" sz="2000" dirty="0" smtClean="0">
                <a:solidFill>
                  <a:schemeClr val="tx2"/>
                </a:solidFill>
                <a:latin typeface="Calibri" pitchFamily="34" charset="0"/>
                <a:ea typeface="+mj-ea"/>
                <a:cs typeface="+mj-cs"/>
              </a:rPr>
              <a:t>se </a:t>
            </a:r>
            <a:r>
              <a:rPr lang="sl-SI" sz="2000" dirty="0">
                <a:solidFill>
                  <a:schemeClr val="tx2"/>
                </a:solidFill>
                <a:latin typeface="Calibri" pitchFamily="34" charset="0"/>
                <a:ea typeface="+mj-ea"/>
                <a:cs typeface="+mj-cs"/>
              </a:rPr>
              <a:t>pri </a:t>
            </a:r>
            <a:r>
              <a:rPr lang="sl-SI" sz="2000" dirty="0" smtClean="0">
                <a:solidFill>
                  <a:schemeClr val="tx2"/>
                </a:solidFill>
                <a:latin typeface="Calibri" pitchFamily="34" charset="0"/>
                <a:ea typeface="+mj-ea"/>
                <a:cs typeface="+mj-cs"/>
              </a:rPr>
              <a:t>GEN_SOR  </a:t>
            </a:r>
            <a:r>
              <a:rPr lang="sl-SI" sz="2000" dirty="0">
                <a:solidFill>
                  <a:schemeClr val="tx2"/>
                </a:solidFill>
                <a:latin typeface="Calibri" pitchFamily="34" charset="0"/>
                <a:ea typeface="+mj-ea"/>
                <a:cs typeface="+mj-cs"/>
              </a:rPr>
              <a:t>in </a:t>
            </a:r>
            <a:r>
              <a:rPr lang="sl-SI" sz="2000" dirty="0" smtClean="0">
                <a:solidFill>
                  <a:schemeClr val="tx2"/>
                </a:solidFill>
                <a:latin typeface="Calibri" pitchFamily="34" charset="0"/>
                <a:ea typeface="+mj-ea"/>
                <a:cs typeface="+mj-cs"/>
              </a:rPr>
              <a:t>GEN_SEME </a:t>
            </a:r>
            <a:r>
              <a:rPr lang="sl-SI" sz="2000" dirty="0">
                <a:solidFill>
                  <a:schemeClr val="tx2"/>
                </a:solidFill>
                <a:latin typeface="Calibri" pitchFamily="34" charset="0"/>
                <a:ea typeface="+mj-ea"/>
                <a:cs typeface="+mj-cs"/>
              </a:rPr>
              <a:t>poseje druga kmetijska rastlina, kot je </a:t>
            </a:r>
            <a:r>
              <a:rPr lang="sl-SI" sz="2000" dirty="0" smtClean="0">
                <a:solidFill>
                  <a:schemeClr val="tx2"/>
                </a:solidFill>
                <a:latin typeface="Calibri" pitchFamily="34" charset="0"/>
                <a:ea typeface="+mj-ea"/>
                <a:cs typeface="+mj-cs"/>
              </a:rPr>
              <a:t>na ZV</a:t>
            </a:r>
            <a:endParaRPr lang="sl-SI" sz="2000" dirty="0">
              <a:solidFill>
                <a:schemeClr val="tx2"/>
              </a:solidFill>
              <a:latin typeface="Calibri" pitchFamily="34" charset="0"/>
              <a:ea typeface="+mj-ea"/>
              <a:cs typeface="+mj-cs"/>
            </a:endParaRPr>
          </a:p>
          <a:p>
            <a:pPr lvl="0"/>
            <a:r>
              <a:rPr lang="sl-SI" sz="2000" dirty="0" smtClean="0">
                <a:solidFill>
                  <a:schemeClr val="tx2"/>
                </a:solidFill>
                <a:latin typeface="Calibri" pitchFamily="34" charset="0"/>
                <a:ea typeface="+mj-ea"/>
                <a:cs typeface="+mj-cs"/>
              </a:rPr>
              <a:t>spremenjena </a:t>
            </a:r>
            <a:r>
              <a:rPr lang="sl-SI" sz="2000" dirty="0">
                <a:solidFill>
                  <a:schemeClr val="tx2"/>
                </a:solidFill>
                <a:latin typeface="Calibri" pitchFamily="34" charset="0"/>
                <a:ea typeface="+mj-ea"/>
                <a:cs typeface="+mj-cs"/>
              </a:rPr>
              <a:t>kmetijska rastlina vpliva na izpolnjevanje pogojev za zeleno </a:t>
            </a:r>
            <a:r>
              <a:rPr lang="sl-SI" sz="2000" dirty="0" smtClean="0">
                <a:solidFill>
                  <a:schemeClr val="tx2"/>
                </a:solidFill>
                <a:latin typeface="Calibri" pitchFamily="34" charset="0"/>
                <a:ea typeface="+mj-ea"/>
                <a:cs typeface="+mj-cs"/>
              </a:rPr>
              <a:t>komponento</a:t>
            </a:r>
            <a:endParaRPr lang="sl-SI" sz="2000" dirty="0">
              <a:solidFill>
                <a:schemeClr val="tx2"/>
              </a:solidFill>
              <a:latin typeface="Calibri" pitchFamily="34" charset="0"/>
              <a:ea typeface="+mj-ea"/>
              <a:cs typeface="+mj-cs"/>
            </a:endParaRPr>
          </a:p>
          <a:p>
            <a:pPr lvl="0"/>
            <a:r>
              <a:rPr lang="sl-SI" sz="2000" dirty="0" smtClean="0">
                <a:solidFill>
                  <a:schemeClr val="tx2"/>
                </a:solidFill>
                <a:latin typeface="Calibri" pitchFamily="34" charset="0"/>
                <a:ea typeface="+mj-ea"/>
                <a:cs typeface="+mj-cs"/>
              </a:rPr>
              <a:t>gre </a:t>
            </a:r>
            <a:r>
              <a:rPr lang="sl-SI" sz="2000" dirty="0">
                <a:solidFill>
                  <a:schemeClr val="tx2"/>
                </a:solidFill>
                <a:latin typeface="Calibri" pitchFamily="34" charset="0"/>
                <a:ea typeface="+mj-ea"/>
                <a:cs typeface="+mj-cs"/>
              </a:rPr>
              <a:t>za konopljo ali vrtni </a:t>
            </a:r>
            <a:r>
              <a:rPr lang="sl-SI" sz="2000" dirty="0" smtClean="0">
                <a:solidFill>
                  <a:schemeClr val="tx2"/>
                </a:solidFill>
                <a:latin typeface="Calibri" pitchFamily="34" charset="0"/>
                <a:ea typeface="+mj-ea"/>
                <a:cs typeface="+mj-cs"/>
              </a:rPr>
              <a:t>mak</a:t>
            </a:r>
            <a:endParaRPr lang="sl-SI" sz="2000" dirty="0">
              <a:solidFill>
                <a:schemeClr val="tx2"/>
              </a:solidFill>
              <a:latin typeface="Calibri" pitchFamily="34" charset="0"/>
              <a:ea typeface="+mj-ea"/>
              <a:cs typeface="+mj-cs"/>
            </a:endParaRPr>
          </a:p>
          <a:p>
            <a:pPr lvl="0"/>
            <a:r>
              <a:rPr lang="sl-SI" sz="2000" dirty="0">
                <a:solidFill>
                  <a:schemeClr val="tx2"/>
                </a:solidFill>
                <a:latin typeface="Calibri" pitchFamily="34" charset="0"/>
                <a:ea typeface="+mj-ea"/>
                <a:cs typeface="+mj-cs"/>
              </a:rPr>
              <a:t>se spremeni lokacijo naknadnih posevkov, podsevkov trave ali podsevkov stročnic za zagotavljanje površin z ekološkim pomenom - najpozneje do 15. avgusta </a:t>
            </a:r>
            <a:r>
              <a:rPr lang="sl-SI" sz="2000" dirty="0" smtClean="0">
                <a:solidFill>
                  <a:schemeClr val="tx2"/>
                </a:solidFill>
                <a:latin typeface="Calibri" pitchFamily="34" charset="0"/>
                <a:ea typeface="+mj-ea"/>
                <a:cs typeface="+mj-cs"/>
              </a:rPr>
              <a:t>2019</a:t>
            </a:r>
            <a:endParaRPr lang="sl-SI" sz="2000" dirty="0">
              <a:solidFill>
                <a:schemeClr val="tx2"/>
              </a:solidFill>
              <a:latin typeface="Calibri" pitchFamily="34" charset="0"/>
              <a:ea typeface="+mj-ea"/>
              <a:cs typeface="+mj-cs"/>
            </a:endParaRPr>
          </a:p>
          <a:p>
            <a:pPr marL="0" indent="0" algn="just">
              <a:buNone/>
            </a:pPr>
            <a:r>
              <a:rPr lang="sl-SI" sz="2000" dirty="0" smtClean="0">
                <a:solidFill>
                  <a:srgbClr val="FF0000"/>
                </a:solidFill>
                <a:latin typeface="Calibri" pitchFamily="34" charset="0"/>
                <a:ea typeface="+mj-ea"/>
                <a:cs typeface="+mj-cs"/>
              </a:rPr>
              <a:t>Če </a:t>
            </a:r>
            <a:r>
              <a:rPr lang="sl-SI" sz="2000" dirty="0">
                <a:solidFill>
                  <a:srgbClr val="FF0000"/>
                </a:solidFill>
                <a:latin typeface="Calibri" pitchFamily="34" charset="0"/>
                <a:ea typeface="+mj-ea"/>
                <a:cs typeface="+mj-cs"/>
              </a:rPr>
              <a:t>upravičenec po oddaji </a:t>
            </a:r>
            <a:r>
              <a:rPr lang="sl-SI" sz="2000" dirty="0" smtClean="0">
                <a:solidFill>
                  <a:srgbClr val="FF0000"/>
                </a:solidFill>
                <a:latin typeface="Calibri" pitchFamily="34" charset="0"/>
                <a:ea typeface="+mj-ea"/>
                <a:cs typeface="+mj-cs"/>
              </a:rPr>
              <a:t>ZV </a:t>
            </a:r>
            <a:r>
              <a:rPr lang="sl-SI" sz="2000" dirty="0">
                <a:solidFill>
                  <a:srgbClr val="FF0000"/>
                </a:solidFill>
                <a:latin typeface="Calibri" pitchFamily="34" charset="0"/>
                <a:ea typeface="+mj-ea"/>
                <a:cs typeface="+mj-cs"/>
              </a:rPr>
              <a:t>spremeni ali načrtuje spremeniti vrsto zelenjadnice oziroma datume setve ali sajenja ali predvidenega spravila, ki jih je navedel na obrazcu »Prijava zelenjadnic in obdobij prisotnosti«, mora spremembe sporočiti agenciji vsaj tri dni pred iztekom datumov setve ali sajenja ali predvidenega spravila.</a:t>
            </a:r>
          </a:p>
          <a:p>
            <a:pPr marL="0" indent="0">
              <a:buNone/>
            </a:pPr>
            <a:endParaRPr lang="sl-SI" sz="2000" b="1" dirty="0" smtClean="0">
              <a:solidFill>
                <a:schemeClr val="tx2"/>
              </a:solidFill>
              <a:latin typeface="Calibri" pitchFamily="34" charset="0"/>
              <a:ea typeface="+mj-ea"/>
              <a:cs typeface="+mj-cs"/>
            </a:endParaRPr>
          </a:p>
          <a:p>
            <a:pPr marL="0" indent="0">
              <a:buNone/>
            </a:pPr>
            <a:endParaRPr lang="sl-SI" sz="2000" b="1" dirty="0" smtClean="0">
              <a:solidFill>
                <a:schemeClr val="tx2"/>
              </a:solidFill>
              <a:latin typeface="Calibri" pitchFamily="34" charset="0"/>
              <a:ea typeface="+mj-ea"/>
              <a:cs typeface="+mj-cs"/>
            </a:endParaRPr>
          </a:p>
        </p:txBody>
      </p:sp>
      <p:sp>
        <p:nvSpPr>
          <p:cNvPr id="5" name="Ograda številke diapozitiva 4"/>
          <p:cNvSpPr>
            <a:spLocks noGrp="1"/>
          </p:cNvSpPr>
          <p:nvPr>
            <p:ph type="sldNum" sz="quarter" idx="16"/>
          </p:nvPr>
        </p:nvSpPr>
        <p:spPr/>
        <p:txBody>
          <a:bodyPr/>
          <a:lstStyle/>
          <a:p>
            <a:pPr>
              <a:defRPr/>
            </a:pPr>
            <a:fld id="{1635A10B-2F41-4DD7-A08D-51B68D0769A2}" type="slidenum">
              <a:rPr lang="sl-SI" smtClean="0"/>
              <a:pPr>
                <a:defRPr/>
              </a:pPr>
              <a:t>20</a:t>
            </a:fld>
            <a:endParaRPr lang="sl-SI" dirty="0"/>
          </a:p>
        </p:txBody>
      </p:sp>
    </p:spTree>
    <p:extLst>
      <p:ext uri="{BB962C8B-B14F-4D97-AF65-F5344CB8AC3E}">
        <p14:creationId xmlns:p14="http://schemas.microsoft.com/office/powerpoint/2010/main" val="4243957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99592" y="0"/>
            <a:ext cx="6707088" cy="1143000"/>
          </a:xfrm>
        </p:spPr>
        <p:txBody>
          <a:bodyPr>
            <a:normAutofit/>
          </a:bodyPr>
          <a:lstStyle/>
          <a:p>
            <a:r>
              <a:rPr lang="sl-SI" altLang="sl-SI" sz="4000" b="1" dirty="0" smtClean="0">
                <a:solidFill>
                  <a:schemeClr val="tx2"/>
                </a:solidFill>
                <a:latin typeface="Calibri" pitchFamily="34" charset="0"/>
              </a:rPr>
              <a:t>Umik za DŽ-drobnica</a:t>
            </a:r>
            <a:endParaRPr lang="sl-SI" sz="4000" b="1" dirty="0"/>
          </a:p>
        </p:txBody>
      </p:sp>
      <p:sp>
        <p:nvSpPr>
          <p:cNvPr id="3" name="Ograda besedila 2"/>
          <p:cNvSpPr>
            <a:spLocks noGrp="1"/>
          </p:cNvSpPr>
          <p:nvPr>
            <p:ph type="body" sz="quarter" idx="13"/>
          </p:nvPr>
        </p:nvSpPr>
        <p:spPr>
          <a:xfrm>
            <a:off x="107504" y="980728"/>
            <a:ext cx="8856983" cy="5328592"/>
          </a:xfrm>
        </p:spPr>
        <p:txBody>
          <a:bodyPr>
            <a:noAutofit/>
          </a:bodyPr>
          <a:lstStyle/>
          <a:p>
            <a:r>
              <a:rPr lang="sl-SI" sz="2800" dirty="0" smtClean="0">
                <a:solidFill>
                  <a:schemeClr val="tx2"/>
                </a:solidFill>
                <a:latin typeface="Calibri" pitchFamily="34" charset="0"/>
                <a:ea typeface="+mj-ea"/>
                <a:cs typeface="+mj-cs"/>
              </a:rPr>
              <a:t>Upravičenec, ki uveljavlja »</a:t>
            </a:r>
            <a:r>
              <a:rPr lang="sl-SI" sz="2800" dirty="0">
                <a:solidFill>
                  <a:schemeClr val="tx2"/>
                </a:solidFill>
                <a:latin typeface="Calibri" pitchFamily="34" charset="0"/>
                <a:ea typeface="+mj-ea"/>
                <a:cs typeface="+mj-cs"/>
              </a:rPr>
              <a:t>Zahtevek za operacijo dobrobit živali – drobnica</a:t>
            </a:r>
            <a:r>
              <a:rPr lang="sl-SI" sz="2800" dirty="0" smtClean="0">
                <a:solidFill>
                  <a:schemeClr val="tx2"/>
                </a:solidFill>
                <a:latin typeface="Calibri" pitchFamily="34" charset="0"/>
                <a:ea typeface="+mj-ea"/>
                <a:cs typeface="+mj-cs"/>
              </a:rPr>
              <a:t>« mora izvesti umik zahtevka za tisto število prijavljenih živali za katere:</a:t>
            </a:r>
          </a:p>
          <a:p>
            <a:r>
              <a:rPr lang="sl-SI" sz="2800" dirty="0" smtClean="0">
                <a:solidFill>
                  <a:schemeClr val="tx2"/>
                </a:solidFill>
                <a:latin typeface="Calibri" pitchFamily="34" charset="0"/>
                <a:ea typeface="+mj-ea"/>
                <a:cs typeface="+mj-cs"/>
              </a:rPr>
              <a:t>za </a:t>
            </a:r>
            <a:r>
              <a:rPr lang="sl-SI" sz="2800" dirty="0">
                <a:solidFill>
                  <a:schemeClr val="tx2"/>
                </a:solidFill>
                <a:latin typeface="Calibri" pitchFamily="34" charset="0"/>
                <a:ea typeface="+mj-ea"/>
                <a:cs typeface="+mj-cs"/>
              </a:rPr>
              <a:t>več kot deset dni prekine obdobje </a:t>
            </a:r>
            <a:r>
              <a:rPr lang="sl-SI" sz="2800" dirty="0" smtClean="0">
                <a:solidFill>
                  <a:schemeClr val="tx2"/>
                </a:solidFill>
                <a:latin typeface="Calibri" pitchFamily="34" charset="0"/>
                <a:ea typeface="+mj-ea"/>
                <a:cs typeface="+mj-cs"/>
              </a:rPr>
              <a:t>paše </a:t>
            </a:r>
          </a:p>
          <a:p>
            <a:r>
              <a:rPr lang="sl-SI" sz="2800" dirty="0" smtClean="0">
                <a:solidFill>
                  <a:schemeClr val="tx2"/>
                </a:solidFill>
                <a:latin typeface="Calibri" pitchFamily="34" charset="0"/>
                <a:ea typeface="+mj-ea"/>
                <a:cs typeface="+mj-cs"/>
              </a:rPr>
              <a:t>ali jih </a:t>
            </a:r>
            <a:r>
              <a:rPr lang="sl-SI" sz="2800" dirty="0" smtClean="0">
                <a:solidFill>
                  <a:schemeClr val="tx2"/>
                </a:solidFill>
                <a:latin typeface="Calibri" pitchFamily="34" charset="0"/>
              </a:rPr>
              <a:t>proda </a:t>
            </a:r>
            <a:r>
              <a:rPr lang="sl-SI" sz="2800" dirty="0">
                <a:solidFill>
                  <a:schemeClr val="tx2"/>
                </a:solidFill>
                <a:latin typeface="Calibri" pitchFamily="34" charset="0"/>
              </a:rPr>
              <a:t>ali </a:t>
            </a:r>
            <a:r>
              <a:rPr lang="sl-SI" sz="2800" dirty="0" smtClean="0">
                <a:solidFill>
                  <a:schemeClr val="tx2"/>
                </a:solidFill>
                <a:latin typeface="Calibri" pitchFamily="34" charset="0"/>
              </a:rPr>
              <a:t>odda v </a:t>
            </a:r>
            <a:r>
              <a:rPr lang="sl-SI" sz="2800" dirty="0">
                <a:solidFill>
                  <a:schemeClr val="tx2"/>
                </a:solidFill>
                <a:latin typeface="Calibri" pitchFamily="34" charset="0"/>
              </a:rPr>
              <a:t>zakol </a:t>
            </a:r>
            <a:r>
              <a:rPr lang="sl-SI" sz="2800" dirty="0" smtClean="0">
                <a:solidFill>
                  <a:schemeClr val="tx2"/>
                </a:solidFill>
                <a:latin typeface="Calibri" pitchFamily="34" charset="0"/>
                <a:ea typeface="+mj-ea"/>
                <a:cs typeface="+mj-cs"/>
              </a:rPr>
              <a:t>pred </a:t>
            </a:r>
            <a:r>
              <a:rPr lang="sl-SI" sz="2800" dirty="0">
                <a:solidFill>
                  <a:schemeClr val="tx2"/>
                </a:solidFill>
                <a:latin typeface="Calibri" pitchFamily="34" charset="0"/>
                <a:ea typeface="+mj-ea"/>
                <a:cs typeface="+mj-cs"/>
              </a:rPr>
              <a:t>izpolnitvijo obdobja </a:t>
            </a:r>
            <a:r>
              <a:rPr lang="sl-SI" sz="2800" dirty="0" smtClean="0">
                <a:solidFill>
                  <a:schemeClr val="tx2"/>
                </a:solidFill>
                <a:latin typeface="Calibri" pitchFamily="34" charset="0"/>
                <a:ea typeface="+mj-ea"/>
                <a:cs typeface="+mj-cs"/>
              </a:rPr>
              <a:t>paše</a:t>
            </a:r>
          </a:p>
          <a:p>
            <a:r>
              <a:rPr lang="sl-SI" sz="2800" dirty="0" smtClean="0">
                <a:solidFill>
                  <a:schemeClr val="tx2"/>
                </a:solidFill>
                <a:latin typeface="Calibri" pitchFamily="34" charset="0"/>
                <a:ea typeface="+mj-ea"/>
                <a:cs typeface="+mj-cs"/>
              </a:rPr>
              <a:t>Umik izvede na </a:t>
            </a:r>
            <a:r>
              <a:rPr lang="sl-SI" sz="2800" dirty="0">
                <a:solidFill>
                  <a:schemeClr val="tx2"/>
                </a:solidFill>
                <a:latin typeface="Calibri" pitchFamily="34" charset="0"/>
                <a:ea typeface="+mj-ea"/>
                <a:cs typeface="+mj-cs"/>
              </a:rPr>
              <a:t>elektronski način v sedmih dneh po preteku desetdnevne prekinitve paše ali v sedmih dneh po prodaji ali oddaji živali v zakol. </a:t>
            </a:r>
          </a:p>
        </p:txBody>
      </p:sp>
      <p:sp>
        <p:nvSpPr>
          <p:cNvPr id="5" name="Ograda številke diapozitiva 4"/>
          <p:cNvSpPr>
            <a:spLocks noGrp="1"/>
          </p:cNvSpPr>
          <p:nvPr>
            <p:ph type="sldNum" sz="quarter" idx="16"/>
          </p:nvPr>
        </p:nvSpPr>
        <p:spPr/>
        <p:txBody>
          <a:bodyPr/>
          <a:lstStyle/>
          <a:p>
            <a:pPr>
              <a:defRPr/>
            </a:pPr>
            <a:fld id="{1635A10B-2F41-4DD7-A08D-51B68D0769A2}" type="slidenum">
              <a:rPr lang="sl-SI" smtClean="0"/>
              <a:pPr>
                <a:defRPr/>
              </a:pPr>
              <a:t>21</a:t>
            </a:fld>
            <a:endParaRPr lang="sl-SI" dirty="0"/>
          </a:p>
        </p:txBody>
      </p:sp>
      <p:pic>
        <p:nvPicPr>
          <p:cNvPr id="11266" name="Picture 2" descr="D:\Osebno\Moji dokumenti\IACS\2019\izobrazevanje_smelt\ovc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4941168"/>
            <a:ext cx="27813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28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b="1" dirty="0" smtClean="0">
                <a:solidFill>
                  <a:schemeClr val="tx2"/>
                </a:solidFill>
                <a:latin typeface="Calibri" pitchFamily="34" charset="0"/>
              </a:rPr>
              <a:t>Kaj se odda istočasno z ZV?</a:t>
            </a:r>
            <a:r>
              <a:rPr lang="sl-SI" dirty="0" smtClean="0"/>
              <a:t> </a:t>
            </a:r>
            <a:endParaRPr lang="sl-SI" dirty="0"/>
          </a:p>
        </p:txBody>
      </p:sp>
      <p:sp>
        <p:nvSpPr>
          <p:cNvPr id="3" name="Ograda besedila 2"/>
          <p:cNvSpPr>
            <a:spLocks noGrp="1"/>
          </p:cNvSpPr>
          <p:nvPr>
            <p:ph type="body" sz="quarter" idx="13"/>
          </p:nvPr>
        </p:nvSpPr>
        <p:spPr>
          <a:xfrm>
            <a:off x="251520" y="1484784"/>
            <a:ext cx="8352927" cy="4382616"/>
          </a:xfrm>
        </p:spPr>
        <p:txBody>
          <a:bodyPr>
            <a:normAutofit fontScale="25000" lnSpcReduction="20000"/>
          </a:bodyPr>
          <a:lstStyle/>
          <a:p>
            <a:r>
              <a:rPr lang="sl-SI" sz="9600" dirty="0">
                <a:solidFill>
                  <a:schemeClr val="tx2"/>
                </a:solidFill>
                <a:cs typeface="Arial" charset="0"/>
              </a:rPr>
              <a:t>V Evidenco </a:t>
            </a:r>
            <a:r>
              <a:rPr lang="sl-SI" sz="9600" dirty="0" err="1">
                <a:solidFill>
                  <a:schemeClr val="tx2"/>
                </a:solidFill>
                <a:cs typeface="Arial" charset="0"/>
              </a:rPr>
              <a:t>rejnih</a:t>
            </a:r>
            <a:r>
              <a:rPr lang="sl-SI" sz="9600" dirty="0">
                <a:solidFill>
                  <a:schemeClr val="tx2"/>
                </a:solidFill>
                <a:cs typeface="Arial" charset="0"/>
              </a:rPr>
              <a:t> živali nosilec KMG  sporoči </a:t>
            </a:r>
            <a:r>
              <a:rPr lang="sl-SI" sz="9600" b="1" dirty="0">
                <a:solidFill>
                  <a:schemeClr val="tx2"/>
                </a:solidFill>
                <a:cs typeface="Arial" charset="0"/>
              </a:rPr>
              <a:t>podatke o </a:t>
            </a:r>
            <a:r>
              <a:rPr lang="sl-SI" sz="9600" b="1" dirty="0" err="1">
                <a:solidFill>
                  <a:schemeClr val="tx2"/>
                </a:solidFill>
                <a:cs typeface="Arial" charset="0"/>
              </a:rPr>
              <a:t>staležu</a:t>
            </a:r>
            <a:r>
              <a:rPr lang="sl-SI" sz="9600" b="1" dirty="0">
                <a:solidFill>
                  <a:schemeClr val="tx2"/>
                </a:solidFill>
                <a:cs typeface="Arial" charset="0"/>
              </a:rPr>
              <a:t> </a:t>
            </a:r>
            <a:r>
              <a:rPr lang="sl-SI" sz="9600" b="1" dirty="0" err="1">
                <a:solidFill>
                  <a:schemeClr val="tx2"/>
                </a:solidFill>
                <a:cs typeface="Arial" charset="0"/>
              </a:rPr>
              <a:t>rejnih</a:t>
            </a:r>
            <a:r>
              <a:rPr lang="sl-SI" sz="9600" b="1" dirty="0">
                <a:solidFill>
                  <a:schemeClr val="tx2"/>
                </a:solidFill>
                <a:cs typeface="Arial" charset="0"/>
              </a:rPr>
              <a:t> </a:t>
            </a:r>
            <a:r>
              <a:rPr lang="sl-SI" sz="9600" b="1" dirty="0" smtClean="0">
                <a:solidFill>
                  <a:schemeClr val="tx2"/>
                </a:solidFill>
                <a:cs typeface="Arial" charset="0"/>
              </a:rPr>
              <a:t>živali </a:t>
            </a:r>
            <a:r>
              <a:rPr lang="sl-SI" sz="9600" b="1" dirty="0" smtClean="0">
                <a:solidFill>
                  <a:srgbClr val="FF0000"/>
                </a:solidFill>
                <a:cs typeface="Arial" charset="0"/>
              </a:rPr>
              <a:t>(letos brez kopitarjev)</a:t>
            </a:r>
            <a:r>
              <a:rPr lang="sl-SI" sz="9600" b="1" dirty="0" smtClean="0">
                <a:solidFill>
                  <a:schemeClr val="tx2"/>
                </a:solidFill>
                <a:cs typeface="Arial" charset="0"/>
              </a:rPr>
              <a:t> </a:t>
            </a:r>
            <a:r>
              <a:rPr lang="sl-SI" sz="9600" b="1" dirty="0">
                <a:solidFill>
                  <a:schemeClr val="tx2"/>
                </a:solidFill>
                <a:cs typeface="Arial" charset="0"/>
              </a:rPr>
              <a:t>po vrstah in kategorijah na dan 1. februar </a:t>
            </a:r>
            <a:r>
              <a:rPr lang="sl-SI" sz="9600" b="1" dirty="0" smtClean="0">
                <a:solidFill>
                  <a:schemeClr val="tx2"/>
                </a:solidFill>
                <a:cs typeface="Arial" charset="0"/>
              </a:rPr>
              <a:t>2019</a:t>
            </a:r>
            <a:endParaRPr lang="sl-SI" sz="9600" dirty="0">
              <a:solidFill>
                <a:schemeClr val="tx2"/>
              </a:solidFill>
              <a:cs typeface="Arial" charset="0"/>
            </a:endParaRPr>
          </a:p>
          <a:p>
            <a:r>
              <a:rPr lang="sl-SI" sz="9600" b="1" dirty="0">
                <a:solidFill>
                  <a:schemeClr val="tx2"/>
                </a:solidFill>
                <a:cs typeface="Arial" charset="0"/>
              </a:rPr>
              <a:t>podatke o neposredni prodaji kravjega </a:t>
            </a:r>
            <a:r>
              <a:rPr lang="sl-SI" sz="9600" b="1" dirty="0" smtClean="0">
                <a:solidFill>
                  <a:schemeClr val="tx2"/>
                </a:solidFill>
                <a:cs typeface="Arial" charset="0"/>
              </a:rPr>
              <a:t>mleka, </a:t>
            </a:r>
            <a:r>
              <a:rPr lang="sl-SI" sz="9600" dirty="0">
                <a:solidFill>
                  <a:schemeClr val="tx2"/>
                </a:solidFill>
                <a:cs typeface="Arial" charset="0"/>
              </a:rPr>
              <a:t>vključno z mlekom, uporabljenim za mlečne izdelke, namenjene neposredni </a:t>
            </a:r>
            <a:r>
              <a:rPr lang="sl-SI" sz="9600" dirty="0" smtClean="0">
                <a:solidFill>
                  <a:schemeClr val="tx2"/>
                </a:solidFill>
                <a:cs typeface="Arial" charset="0"/>
              </a:rPr>
              <a:t>prodaji</a:t>
            </a:r>
            <a:endParaRPr lang="sl-SI" sz="9600" dirty="0">
              <a:solidFill>
                <a:schemeClr val="tx2"/>
              </a:solidFill>
              <a:cs typeface="Arial" charset="0"/>
            </a:endParaRPr>
          </a:p>
          <a:p>
            <a:r>
              <a:rPr lang="sl-SI" sz="9600" b="1" dirty="0" smtClean="0">
                <a:solidFill>
                  <a:schemeClr val="tx2"/>
                </a:solidFill>
                <a:cs typeface="Arial" charset="0"/>
              </a:rPr>
              <a:t>Za Register obratov </a:t>
            </a:r>
            <a:r>
              <a:rPr lang="sl-SI" sz="9600" dirty="0" smtClean="0">
                <a:solidFill>
                  <a:schemeClr val="tx2"/>
                </a:solidFill>
                <a:cs typeface="Arial" charset="0"/>
              </a:rPr>
              <a:t>nosilec KMG ob oddaji ZV:</a:t>
            </a:r>
          </a:p>
          <a:p>
            <a:pPr lvl="1"/>
            <a:r>
              <a:rPr lang="sl-SI" sz="9600" dirty="0" smtClean="0">
                <a:solidFill>
                  <a:schemeClr val="tx2"/>
                </a:solidFill>
                <a:cs typeface="Arial" charset="0"/>
              </a:rPr>
              <a:t>izpolni </a:t>
            </a:r>
            <a:r>
              <a:rPr lang="sl-SI" sz="9600" dirty="0">
                <a:solidFill>
                  <a:schemeClr val="tx2"/>
                </a:solidFill>
                <a:cs typeface="Arial" charset="0"/>
              </a:rPr>
              <a:t>vlogo </a:t>
            </a:r>
            <a:r>
              <a:rPr lang="fr-BE" sz="9600" dirty="0">
                <a:solidFill>
                  <a:schemeClr val="tx2"/>
                </a:solidFill>
                <a:cs typeface="Arial" charset="0"/>
              </a:rPr>
              <a:t>za registracijo obrata na področju primarne pridelave živil rastlinskega izvora in registracijo obrata na področju primarne pridelave krme ter spremembo podatkov o dejavnosti(h) </a:t>
            </a:r>
            <a:r>
              <a:rPr lang="fr-BE" sz="9600" dirty="0" smtClean="0">
                <a:solidFill>
                  <a:schemeClr val="tx2"/>
                </a:solidFill>
                <a:cs typeface="Arial" charset="0"/>
              </a:rPr>
              <a:t>obrata</a:t>
            </a:r>
            <a:r>
              <a:rPr lang="sl-SI" sz="9600" dirty="0" smtClean="0">
                <a:solidFill>
                  <a:schemeClr val="tx2"/>
                </a:solidFill>
                <a:cs typeface="Arial" charset="0"/>
              </a:rPr>
              <a:t> in </a:t>
            </a:r>
          </a:p>
          <a:p>
            <a:pPr lvl="1"/>
            <a:r>
              <a:rPr lang="fr-BE" sz="9600" dirty="0">
                <a:solidFill>
                  <a:schemeClr val="tx2"/>
                </a:solidFill>
                <a:cs typeface="Arial" charset="0"/>
              </a:rPr>
              <a:t>sporoči podatke o oddaji živali in živalskih proizvodov v promet</a:t>
            </a:r>
            <a:endParaRPr lang="sl-SI" sz="9600" dirty="0">
              <a:solidFill>
                <a:schemeClr val="tx2"/>
              </a:solidFill>
              <a:cs typeface="Arial" charset="0"/>
            </a:endParaRPr>
          </a:p>
          <a:p>
            <a:r>
              <a:rPr lang="sl-SI" sz="9600" dirty="0">
                <a:solidFill>
                  <a:schemeClr val="tx2"/>
                </a:solidFill>
                <a:cs typeface="Arial" charset="0"/>
              </a:rPr>
              <a:t> </a:t>
            </a:r>
            <a:r>
              <a:rPr lang="sl-SI" sz="9600" b="1" dirty="0" smtClean="0">
                <a:solidFill>
                  <a:schemeClr val="tx2"/>
                </a:solidFill>
                <a:cs typeface="Arial" charset="0"/>
              </a:rPr>
              <a:t>Vlogo </a:t>
            </a:r>
            <a:r>
              <a:rPr lang="sl-SI" sz="9600" b="1" dirty="0">
                <a:solidFill>
                  <a:schemeClr val="tx2"/>
                </a:solidFill>
                <a:cs typeface="Arial" charset="0"/>
              </a:rPr>
              <a:t>za prijavo površin posebnih kultur  </a:t>
            </a:r>
          </a:p>
          <a:p>
            <a:endParaRPr lang="sl-SI" sz="5900" dirty="0">
              <a:solidFill>
                <a:schemeClr val="tx2"/>
              </a:solidFill>
              <a:cs typeface="Arial" charset="0"/>
            </a:endParaRPr>
          </a:p>
          <a:p>
            <a:endParaRPr lang="sl-SI" dirty="0"/>
          </a:p>
        </p:txBody>
      </p:sp>
      <p:sp>
        <p:nvSpPr>
          <p:cNvPr id="5" name="PoljeZBesedilom 4"/>
          <p:cNvSpPr txBox="1"/>
          <p:nvPr/>
        </p:nvSpPr>
        <p:spPr>
          <a:xfrm>
            <a:off x="323528" y="5949280"/>
            <a:ext cx="6984776" cy="461665"/>
          </a:xfrm>
          <a:prstGeom prst="rect">
            <a:avLst/>
          </a:prstGeom>
          <a:noFill/>
        </p:spPr>
        <p:txBody>
          <a:bodyPr wrap="square" rtlCol="0">
            <a:spAutoFit/>
          </a:bodyPr>
          <a:lstStyle/>
          <a:p>
            <a:r>
              <a:rPr lang="sl-SI" sz="2400" b="1" dirty="0">
                <a:solidFill>
                  <a:schemeClr val="tx2"/>
                </a:solidFill>
                <a:cs typeface="Arial" charset="0"/>
              </a:rPr>
              <a:t>Nosilec za vse vnesene vloge prejme IZPIS</a:t>
            </a:r>
            <a:r>
              <a:rPr lang="sl-SI" b="1" dirty="0" smtClean="0"/>
              <a:t>.</a:t>
            </a:r>
            <a:endParaRPr lang="sl-SI" b="1" dirty="0"/>
          </a:p>
        </p:txBody>
      </p:sp>
    </p:spTree>
    <p:extLst>
      <p:ext uri="{BB962C8B-B14F-4D97-AF65-F5344CB8AC3E}">
        <p14:creationId xmlns:p14="http://schemas.microsoft.com/office/powerpoint/2010/main" val="159502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63688" y="274638"/>
            <a:ext cx="7200800" cy="850106"/>
          </a:xfrm>
        </p:spPr>
        <p:txBody>
          <a:bodyPr>
            <a:normAutofit/>
          </a:bodyPr>
          <a:lstStyle/>
          <a:p>
            <a:r>
              <a:rPr lang="sl-SI" sz="3100" b="1" dirty="0">
                <a:solidFill>
                  <a:schemeClr val="tx2"/>
                </a:solidFill>
                <a:latin typeface="+mn-lt"/>
                <a:ea typeface="+mn-ea"/>
                <a:cs typeface="Arial" charset="0"/>
              </a:rPr>
              <a:t>Prijava </a:t>
            </a:r>
            <a:r>
              <a:rPr lang="sl-SI" sz="3100" b="1" dirty="0" smtClean="0">
                <a:solidFill>
                  <a:schemeClr val="tx2"/>
                </a:solidFill>
                <a:latin typeface="+mn-lt"/>
                <a:ea typeface="+mn-ea"/>
                <a:cs typeface="Arial" charset="0"/>
              </a:rPr>
              <a:t>podpore </a:t>
            </a:r>
            <a:r>
              <a:rPr lang="sl-SI" sz="3100" b="1" dirty="0">
                <a:solidFill>
                  <a:schemeClr val="tx2"/>
                </a:solidFill>
                <a:latin typeface="+mn-lt"/>
                <a:ea typeface="+mn-ea"/>
                <a:cs typeface="Arial" charset="0"/>
              </a:rPr>
              <a:t>za </a:t>
            </a:r>
            <a:r>
              <a:rPr lang="sl-SI" sz="3100" b="1" dirty="0" smtClean="0">
                <a:solidFill>
                  <a:schemeClr val="tx2"/>
                </a:solidFill>
                <a:latin typeface="+mn-lt"/>
                <a:ea typeface="+mn-ea"/>
                <a:cs typeface="Arial" charset="0"/>
              </a:rPr>
              <a:t>zelenjadnice -ZL</a:t>
            </a:r>
            <a:endParaRPr lang="sl-SI" dirty="0"/>
          </a:p>
        </p:txBody>
      </p:sp>
      <p:sp>
        <p:nvSpPr>
          <p:cNvPr id="3" name="Ograda besedila 2"/>
          <p:cNvSpPr>
            <a:spLocks noGrp="1"/>
          </p:cNvSpPr>
          <p:nvPr>
            <p:ph type="body" sz="quarter" idx="13"/>
          </p:nvPr>
        </p:nvSpPr>
        <p:spPr>
          <a:xfrm>
            <a:off x="395536" y="1196752"/>
            <a:ext cx="8568951" cy="5256584"/>
          </a:xfrm>
        </p:spPr>
        <p:txBody>
          <a:bodyPr>
            <a:normAutofit fontScale="92500" lnSpcReduction="20000"/>
          </a:bodyPr>
          <a:lstStyle/>
          <a:p>
            <a:pPr marL="0" indent="0">
              <a:buNone/>
            </a:pPr>
            <a:r>
              <a:rPr lang="sl-SI" sz="3100" b="1" dirty="0" smtClean="0">
                <a:solidFill>
                  <a:schemeClr val="tx2"/>
                </a:solidFill>
                <a:cs typeface="Arial" charset="0"/>
              </a:rPr>
              <a:t>Spremembe:</a:t>
            </a:r>
          </a:p>
          <a:p>
            <a:pPr algn="just"/>
            <a:r>
              <a:rPr lang="sl-SI" sz="3100" b="1" dirty="0" smtClean="0">
                <a:solidFill>
                  <a:schemeClr val="tx2"/>
                </a:solidFill>
                <a:cs typeface="Arial" charset="0"/>
              </a:rPr>
              <a:t>Minimalno obdobje prisotnosti je vsaj </a:t>
            </a:r>
            <a:r>
              <a:rPr lang="sl-SI" sz="3100" b="1" dirty="0">
                <a:solidFill>
                  <a:schemeClr val="tx2"/>
                </a:solidFill>
                <a:cs typeface="Arial" charset="0"/>
              </a:rPr>
              <a:t>60 dni, </a:t>
            </a:r>
            <a:r>
              <a:rPr lang="sl-SI" sz="3100" b="1" dirty="0" smtClean="0">
                <a:solidFill>
                  <a:schemeClr val="tx2"/>
                </a:solidFill>
                <a:cs typeface="Arial" charset="0"/>
              </a:rPr>
              <a:t>lahko je v enem delu, z eno ali v </a:t>
            </a:r>
            <a:r>
              <a:rPr lang="sl-SI" sz="3100" b="1" dirty="0">
                <a:solidFill>
                  <a:schemeClr val="tx2"/>
                </a:solidFill>
                <a:cs typeface="Arial" charset="0"/>
              </a:rPr>
              <a:t>dveh </a:t>
            </a:r>
            <a:r>
              <a:rPr lang="sl-SI" sz="3100" b="1" dirty="0" smtClean="0">
                <a:solidFill>
                  <a:schemeClr val="tx2"/>
                </a:solidFill>
                <a:cs typeface="Arial" charset="0"/>
              </a:rPr>
              <a:t>delih z dvema zelenjadnicama.</a:t>
            </a:r>
          </a:p>
          <a:p>
            <a:pPr algn="just"/>
            <a:r>
              <a:rPr lang="sl-SI" sz="3100" b="1" dirty="0" smtClean="0">
                <a:solidFill>
                  <a:schemeClr val="tx2"/>
                </a:solidFill>
                <a:cs typeface="Arial" charset="0"/>
              </a:rPr>
              <a:t>Prvi dan prisotnosti je datum oddaje ZV, če rastlina že raste/posejana, sicer pa datum setve/saditve.</a:t>
            </a:r>
          </a:p>
          <a:p>
            <a:pPr algn="just"/>
            <a:r>
              <a:rPr lang="sl-SI" sz="3100" b="1" dirty="0" smtClean="0">
                <a:solidFill>
                  <a:schemeClr val="tx2"/>
                </a:solidFill>
                <a:cs typeface="Arial" charset="0"/>
              </a:rPr>
              <a:t>Zadnji dan prisotnosti je začetek spravila, pri plodovkah pa konec obiranja plodov.</a:t>
            </a:r>
          </a:p>
          <a:p>
            <a:pPr algn="just"/>
            <a:r>
              <a:rPr lang="sl-SI" sz="3100" b="1" dirty="0" smtClean="0">
                <a:solidFill>
                  <a:schemeClr val="tx2"/>
                </a:solidFill>
                <a:cs typeface="Arial" charset="0"/>
              </a:rPr>
              <a:t>Če je spravilo po 15.  oktobru, se prisotnost zaključi 15. oktobra.</a:t>
            </a:r>
            <a:endParaRPr lang="sl-SI" sz="3100" b="1" dirty="0">
              <a:solidFill>
                <a:schemeClr val="tx2"/>
              </a:solidFill>
              <a:cs typeface="Arial" charset="0"/>
            </a:endParaRPr>
          </a:p>
          <a:p>
            <a:pPr algn="just"/>
            <a:r>
              <a:rPr lang="sl-SI" sz="3100" b="1" dirty="0" smtClean="0">
                <a:solidFill>
                  <a:schemeClr val="tx2"/>
                </a:solidFill>
                <a:cs typeface="Arial" charset="0"/>
              </a:rPr>
              <a:t>Zelenjadnice z zahtevkom ZL se </a:t>
            </a:r>
            <a:r>
              <a:rPr lang="sl-SI" sz="3100" b="1" dirty="0">
                <a:solidFill>
                  <a:schemeClr val="tx2"/>
                </a:solidFill>
                <a:cs typeface="Arial" charset="0"/>
              </a:rPr>
              <a:t>prijavijo </a:t>
            </a:r>
            <a:r>
              <a:rPr lang="sl-SI" sz="3100" b="1" dirty="0" smtClean="0">
                <a:solidFill>
                  <a:schemeClr val="tx2"/>
                </a:solidFill>
                <a:cs typeface="Arial" charset="0"/>
              </a:rPr>
              <a:t>na „</a:t>
            </a:r>
            <a:r>
              <a:rPr lang="sl-SI" sz="3100" b="1" dirty="0" err="1" smtClean="0">
                <a:solidFill>
                  <a:schemeClr val="tx2"/>
                </a:solidFill>
                <a:cs typeface="Arial" charset="0"/>
              </a:rPr>
              <a:t>Geoprostorski</a:t>
            </a:r>
            <a:r>
              <a:rPr lang="sl-SI" sz="3100" b="1" dirty="0" smtClean="0">
                <a:solidFill>
                  <a:schemeClr val="tx2"/>
                </a:solidFill>
                <a:cs typeface="Arial" charset="0"/>
              </a:rPr>
              <a:t> obrazec“ kot </a:t>
            </a:r>
            <a:r>
              <a:rPr lang="sl-SI" sz="3100" b="1" dirty="0">
                <a:solidFill>
                  <a:schemeClr val="tx2"/>
                </a:solidFill>
                <a:cs typeface="Arial" charset="0"/>
              </a:rPr>
              <a:t>glavni </a:t>
            </a:r>
            <a:r>
              <a:rPr lang="sl-SI" sz="3100" b="1" dirty="0" smtClean="0">
                <a:solidFill>
                  <a:schemeClr val="tx2"/>
                </a:solidFill>
                <a:cs typeface="Arial" charset="0"/>
              </a:rPr>
              <a:t>posevek.</a:t>
            </a:r>
          </a:p>
          <a:p>
            <a:pPr algn="just"/>
            <a:r>
              <a:rPr lang="sl-SI" sz="3100" b="1" dirty="0" smtClean="0">
                <a:solidFill>
                  <a:schemeClr val="tx2"/>
                </a:solidFill>
                <a:cs typeface="Arial" charset="0"/>
              </a:rPr>
              <a:t>Spremenjen je načina </a:t>
            </a:r>
            <a:r>
              <a:rPr lang="sl-SI" sz="3100" b="1" dirty="0">
                <a:solidFill>
                  <a:schemeClr val="tx2"/>
                </a:solidFill>
                <a:cs typeface="Arial" charset="0"/>
              </a:rPr>
              <a:t>prijave na </a:t>
            </a:r>
            <a:r>
              <a:rPr lang="sl-SI" sz="3100" b="1" dirty="0" smtClean="0">
                <a:solidFill>
                  <a:schemeClr val="tx2"/>
                </a:solidFill>
                <a:cs typeface="Arial" charset="0"/>
              </a:rPr>
              <a:t>ZV.</a:t>
            </a:r>
            <a:endParaRPr lang="sl-SI" sz="3100" b="1" dirty="0">
              <a:solidFill>
                <a:schemeClr val="tx2"/>
              </a:solidFill>
              <a:cs typeface="Arial" charset="0"/>
            </a:endParaRPr>
          </a:p>
          <a:p>
            <a:endParaRPr lang="sl-SI" sz="3100" b="1" dirty="0">
              <a:solidFill>
                <a:schemeClr val="tx2"/>
              </a:solidFill>
              <a:cs typeface="Arial" charset="0"/>
            </a:endParaRPr>
          </a:p>
        </p:txBody>
      </p:sp>
      <p:sp>
        <p:nvSpPr>
          <p:cNvPr id="4" name="Ograda številke diapozitiva 3"/>
          <p:cNvSpPr>
            <a:spLocks noGrp="1"/>
          </p:cNvSpPr>
          <p:nvPr>
            <p:ph type="sldNum" sz="quarter" idx="16"/>
          </p:nvPr>
        </p:nvSpPr>
        <p:spPr/>
        <p:txBody>
          <a:bodyPr/>
          <a:lstStyle/>
          <a:p>
            <a:pPr>
              <a:defRPr/>
            </a:pPr>
            <a:fld id="{1635A10B-2F41-4DD7-A08D-51B68D0769A2}" type="slidenum">
              <a:rPr lang="sl-SI" smtClean="0"/>
              <a:pPr>
                <a:defRPr/>
              </a:pPr>
              <a:t>23</a:t>
            </a:fld>
            <a:endParaRPr lang="sl-SI" dirty="0"/>
          </a:p>
        </p:txBody>
      </p:sp>
    </p:spTree>
    <p:extLst>
      <p:ext uri="{BB962C8B-B14F-4D97-AF65-F5344CB8AC3E}">
        <p14:creationId xmlns:p14="http://schemas.microsoft.com/office/powerpoint/2010/main" val="1533948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79712" y="274638"/>
            <a:ext cx="6912768" cy="1143000"/>
          </a:xfrm>
        </p:spPr>
        <p:txBody>
          <a:bodyPr>
            <a:noAutofit/>
          </a:bodyPr>
          <a:lstStyle/>
          <a:p>
            <a:r>
              <a:rPr lang="sl-SI" sz="3100" b="1" dirty="0">
                <a:solidFill>
                  <a:schemeClr val="tx2"/>
                </a:solidFill>
                <a:latin typeface="+mn-lt"/>
                <a:ea typeface="+mn-ea"/>
                <a:cs typeface="Arial" charset="0"/>
              </a:rPr>
              <a:t>Prijava </a:t>
            </a:r>
            <a:r>
              <a:rPr lang="sl-SI" sz="3100" b="1" dirty="0" smtClean="0">
                <a:solidFill>
                  <a:schemeClr val="tx2"/>
                </a:solidFill>
                <a:latin typeface="+mn-lt"/>
                <a:ea typeface="+mn-ea"/>
                <a:cs typeface="Arial" charset="0"/>
              </a:rPr>
              <a:t>podpore </a:t>
            </a:r>
            <a:r>
              <a:rPr lang="sl-SI" sz="3100" b="1" dirty="0">
                <a:solidFill>
                  <a:schemeClr val="tx2"/>
                </a:solidFill>
                <a:latin typeface="+mn-lt"/>
                <a:ea typeface="+mn-ea"/>
                <a:cs typeface="Arial" charset="0"/>
              </a:rPr>
              <a:t>za zelenjadnice (ZL</a:t>
            </a:r>
            <a:r>
              <a:rPr lang="sl-SI" sz="3100" b="1" dirty="0" smtClean="0">
                <a:solidFill>
                  <a:schemeClr val="tx2"/>
                </a:solidFill>
                <a:latin typeface="+mn-lt"/>
                <a:ea typeface="+mn-ea"/>
                <a:cs typeface="Arial" charset="0"/>
              </a:rPr>
              <a:t>)-“</a:t>
            </a:r>
            <a:r>
              <a:rPr lang="sl-SI" sz="3100" b="1" dirty="0" err="1" smtClean="0">
                <a:solidFill>
                  <a:schemeClr val="tx2"/>
                </a:solidFill>
                <a:latin typeface="+mn-lt"/>
                <a:ea typeface="+mn-ea"/>
                <a:cs typeface="Arial" charset="0"/>
              </a:rPr>
              <a:t>Geoprostorski</a:t>
            </a:r>
            <a:r>
              <a:rPr lang="sl-SI" sz="3100" b="1" dirty="0" smtClean="0">
                <a:solidFill>
                  <a:schemeClr val="tx2"/>
                </a:solidFill>
                <a:latin typeface="+mn-lt"/>
                <a:ea typeface="+mn-ea"/>
                <a:cs typeface="Arial" charset="0"/>
              </a:rPr>
              <a:t> obrazec“-</a:t>
            </a:r>
            <a:r>
              <a:rPr lang="sl-SI" sz="3100" b="1" dirty="0">
                <a:solidFill>
                  <a:schemeClr val="tx2"/>
                </a:solidFill>
                <a:latin typeface="+mn-lt"/>
                <a:ea typeface="+mn-ea"/>
                <a:cs typeface="Arial" charset="0"/>
              </a:rPr>
              <a:t>nespremenjeno</a:t>
            </a:r>
          </a:p>
        </p:txBody>
      </p:sp>
      <p:sp>
        <p:nvSpPr>
          <p:cNvPr id="3" name="Ograda besedila 2"/>
          <p:cNvSpPr>
            <a:spLocks noGrp="1"/>
          </p:cNvSpPr>
          <p:nvPr>
            <p:ph type="body" sz="quarter" idx="13"/>
          </p:nvPr>
        </p:nvSpPr>
        <p:spPr>
          <a:xfrm>
            <a:off x="971425" y="1628800"/>
            <a:ext cx="7777039" cy="4680520"/>
          </a:xfrm>
        </p:spPr>
        <p:txBody>
          <a:bodyPr/>
          <a:lstStyle/>
          <a:p>
            <a:endParaRPr lang="sl-SI" dirty="0" smtClean="0"/>
          </a:p>
          <a:p>
            <a:endParaRPr lang="sl-SI" dirty="0"/>
          </a:p>
          <a:p>
            <a:endParaRPr lang="sl-SI" dirty="0" smtClean="0"/>
          </a:p>
          <a:p>
            <a:endParaRPr lang="sl-SI" dirty="0"/>
          </a:p>
          <a:p>
            <a:pPr marL="0" indent="0" algn="ctr">
              <a:spcBef>
                <a:spcPct val="0"/>
              </a:spcBef>
              <a:buNone/>
            </a:pPr>
            <a:r>
              <a:rPr lang="sl-SI" sz="2800" b="1" dirty="0" smtClean="0">
                <a:solidFill>
                  <a:schemeClr val="tx2"/>
                </a:solidFill>
                <a:cs typeface="Arial" charset="0"/>
              </a:rPr>
              <a:t>Skica </a:t>
            </a:r>
            <a:r>
              <a:rPr lang="sl-SI" sz="2800" b="1" dirty="0">
                <a:solidFill>
                  <a:schemeClr val="tx2"/>
                </a:solidFill>
                <a:cs typeface="Arial" charset="0"/>
              </a:rPr>
              <a:t>v naravi</a:t>
            </a:r>
          </a:p>
        </p:txBody>
      </p:sp>
      <p:sp>
        <p:nvSpPr>
          <p:cNvPr id="4" name="Ograda številke diapozitiva 3"/>
          <p:cNvSpPr>
            <a:spLocks noGrp="1"/>
          </p:cNvSpPr>
          <p:nvPr>
            <p:ph type="sldNum" sz="quarter" idx="16"/>
          </p:nvPr>
        </p:nvSpPr>
        <p:spPr/>
        <p:txBody>
          <a:bodyPr/>
          <a:lstStyle/>
          <a:p>
            <a:pPr>
              <a:defRPr/>
            </a:pPr>
            <a:fld id="{1635A10B-2F41-4DD7-A08D-51B68D0769A2}" type="slidenum">
              <a:rPr lang="sl-SI" smtClean="0"/>
              <a:pPr>
                <a:defRPr/>
              </a:pPr>
              <a:t>24</a:t>
            </a:fld>
            <a:endParaRPr lang="sl-SI" dirty="0"/>
          </a:p>
        </p:txBody>
      </p:sp>
      <p:graphicFrame>
        <p:nvGraphicFramePr>
          <p:cNvPr id="5" name="Tabela 4"/>
          <p:cNvGraphicFramePr>
            <a:graphicFrameLocks noGrp="1"/>
          </p:cNvGraphicFramePr>
          <p:nvPr>
            <p:extLst>
              <p:ext uri="{D42A27DB-BD31-4B8C-83A1-F6EECF244321}">
                <p14:modId xmlns:p14="http://schemas.microsoft.com/office/powerpoint/2010/main" val="1095784157"/>
              </p:ext>
            </p:extLst>
          </p:nvPr>
        </p:nvGraphicFramePr>
        <p:xfrm>
          <a:off x="467544" y="1628800"/>
          <a:ext cx="8229598" cy="2150677"/>
        </p:xfrm>
        <a:graphic>
          <a:graphicData uri="http://schemas.openxmlformats.org/drawingml/2006/table">
            <a:tbl>
              <a:tblPr firstRow="1" firstCol="1" bandRow="1">
                <a:tableStyleId>{5C22544A-7EE6-4342-B048-85BDC9FD1C3A}</a:tableStyleId>
              </a:tblPr>
              <a:tblGrid>
                <a:gridCol w="696224"/>
                <a:gridCol w="760415"/>
                <a:gridCol w="758769"/>
                <a:gridCol w="633679"/>
                <a:gridCol w="633679"/>
                <a:gridCol w="506943"/>
                <a:gridCol w="758769"/>
                <a:gridCol w="508106"/>
                <a:gridCol w="759252"/>
                <a:gridCol w="505297"/>
                <a:gridCol w="1140623"/>
                <a:gridCol w="567842"/>
              </a:tblGrid>
              <a:tr h="864095">
                <a:tc>
                  <a:txBody>
                    <a:bodyPr/>
                    <a:lstStyle/>
                    <a:p>
                      <a:pPr>
                        <a:lnSpc>
                          <a:spcPts val="1300"/>
                        </a:lnSpc>
                        <a:spcAft>
                          <a:spcPts val="0"/>
                        </a:spcAft>
                      </a:pPr>
                      <a:endParaRPr lang="sl-SI" sz="1400" dirty="0" smtClean="0">
                        <a:solidFill>
                          <a:schemeClr val="tx1"/>
                        </a:solidFill>
                        <a:effectLst/>
                      </a:endParaRPr>
                    </a:p>
                    <a:p>
                      <a:pPr>
                        <a:lnSpc>
                          <a:spcPts val="1300"/>
                        </a:lnSpc>
                        <a:spcAft>
                          <a:spcPts val="0"/>
                        </a:spcAft>
                      </a:pPr>
                      <a:r>
                        <a:rPr lang="sl-SI" sz="1400" dirty="0" smtClean="0">
                          <a:solidFill>
                            <a:schemeClr val="tx1"/>
                          </a:solidFill>
                          <a:effectLst/>
                        </a:rPr>
                        <a:t>BLOK_ID</a:t>
                      </a:r>
                      <a:endParaRPr lang="sl-SI" sz="1400" dirty="0">
                        <a:solidFill>
                          <a:schemeClr val="tx1"/>
                        </a:solidFill>
                        <a:effectLst/>
                        <a:latin typeface="Arial"/>
                        <a:ea typeface="Times New Roman"/>
                        <a:cs typeface="Times New Roman"/>
                      </a:endParaRPr>
                    </a:p>
                  </a:txBody>
                  <a:tcPr marL="44450" marR="44450" marT="0" marB="0"/>
                </a:tc>
                <a:tc>
                  <a:txBody>
                    <a:bodyPr/>
                    <a:lstStyle/>
                    <a:p>
                      <a:pPr>
                        <a:lnSpc>
                          <a:spcPts val="1300"/>
                        </a:lnSpc>
                        <a:spcAft>
                          <a:spcPts val="0"/>
                        </a:spcAft>
                      </a:pPr>
                      <a:endParaRPr lang="sl-SI" sz="1400" dirty="0" smtClean="0">
                        <a:solidFill>
                          <a:schemeClr val="tx1"/>
                        </a:solidFill>
                        <a:effectLst/>
                      </a:endParaRPr>
                    </a:p>
                    <a:p>
                      <a:pPr>
                        <a:lnSpc>
                          <a:spcPts val="1300"/>
                        </a:lnSpc>
                        <a:spcAft>
                          <a:spcPts val="0"/>
                        </a:spcAft>
                      </a:pPr>
                      <a:r>
                        <a:rPr lang="sl-SI" sz="1400" dirty="0" smtClean="0">
                          <a:solidFill>
                            <a:schemeClr val="tx1"/>
                          </a:solidFill>
                          <a:effectLst/>
                        </a:rPr>
                        <a:t>Površina </a:t>
                      </a:r>
                      <a:r>
                        <a:rPr lang="sl-SI" sz="1400" dirty="0">
                          <a:solidFill>
                            <a:schemeClr val="tx1"/>
                          </a:solidFill>
                          <a:effectLst/>
                        </a:rPr>
                        <a:t>bloka (v ar)</a:t>
                      </a:r>
                      <a:endParaRPr lang="sl-SI" sz="1400" dirty="0">
                        <a:solidFill>
                          <a:schemeClr val="tx1"/>
                        </a:solidFill>
                        <a:effectLst/>
                        <a:latin typeface="Arial"/>
                        <a:ea typeface="Times New Roman"/>
                        <a:cs typeface="Times New Roman"/>
                      </a:endParaRPr>
                    </a:p>
                  </a:txBody>
                  <a:tcPr marL="44450" marR="44450" marT="0" marB="0"/>
                </a:tc>
                <a:tc>
                  <a:txBody>
                    <a:bodyPr/>
                    <a:lstStyle/>
                    <a:p>
                      <a:pPr>
                        <a:lnSpc>
                          <a:spcPts val="1300"/>
                        </a:lnSpc>
                        <a:spcAft>
                          <a:spcPts val="0"/>
                        </a:spcAft>
                      </a:pPr>
                      <a:endParaRPr lang="sl-SI" sz="1400" dirty="0" smtClean="0">
                        <a:solidFill>
                          <a:schemeClr val="tx1"/>
                        </a:solidFill>
                        <a:effectLst/>
                      </a:endParaRPr>
                    </a:p>
                    <a:p>
                      <a:pPr>
                        <a:lnSpc>
                          <a:spcPts val="1300"/>
                        </a:lnSpc>
                        <a:spcAft>
                          <a:spcPts val="0"/>
                        </a:spcAft>
                      </a:pPr>
                      <a:r>
                        <a:rPr lang="sl-SI" sz="1400" dirty="0" smtClean="0">
                          <a:solidFill>
                            <a:schemeClr val="tx1"/>
                          </a:solidFill>
                          <a:effectLst/>
                        </a:rPr>
                        <a:t>GERK-PID</a:t>
                      </a:r>
                      <a:endParaRPr lang="sl-SI" sz="1400" dirty="0">
                        <a:solidFill>
                          <a:schemeClr val="tx1"/>
                        </a:solidFill>
                        <a:effectLst/>
                        <a:latin typeface="Arial"/>
                        <a:ea typeface="Times New Roman"/>
                        <a:cs typeface="Times New Roman"/>
                      </a:endParaRPr>
                    </a:p>
                  </a:txBody>
                  <a:tcPr marL="44450" marR="44450" marT="0" marB="0"/>
                </a:tc>
                <a:tc>
                  <a:txBody>
                    <a:bodyPr/>
                    <a:lstStyle/>
                    <a:p>
                      <a:pPr>
                        <a:lnSpc>
                          <a:spcPts val="1300"/>
                        </a:lnSpc>
                        <a:spcAft>
                          <a:spcPts val="0"/>
                        </a:spcAft>
                      </a:pPr>
                      <a:endParaRPr lang="sl-SI" sz="1400" dirty="0" smtClean="0">
                        <a:solidFill>
                          <a:schemeClr val="tx1"/>
                        </a:solidFill>
                        <a:effectLst/>
                      </a:endParaRPr>
                    </a:p>
                    <a:p>
                      <a:pPr>
                        <a:lnSpc>
                          <a:spcPts val="1300"/>
                        </a:lnSpc>
                        <a:spcAft>
                          <a:spcPts val="0"/>
                        </a:spcAft>
                      </a:pPr>
                      <a:r>
                        <a:rPr lang="sl-SI" sz="1400" dirty="0" smtClean="0">
                          <a:solidFill>
                            <a:schemeClr val="tx1"/>
                          </a:solidFill>
                          <a:effectLst/>
                        </a:rPr>
                        <a:t>Domače </a:t>
                      </a:r>
                      <a:r>
                        <a:rPr lang="sl-SI" sz="1400" dirty="0">
                          <a:solidFill>
                            <a:schemeClr val="tx1"/>
                          </a:solidFill>
                          <a:effectLst/>
                        </a:rPr>
                        <a:t>ime GERK-a</a:t>
                      </a:r>
                      <a:endParaRPr lang="sl-SI" sz="1400" dirty="0">
                        <a:solidFill>
                          <a:schemeClr val="tx1"/>
                        </a:solidFill>
                        <a:effectLst/>
                        <a:latin typeface="Arial"/>
                        <a:ea typeface="Times New Roman"/>
                        <a:cs typeface="Times New Roman"/>
                      </a:endParaRPr>
                    </a:p>
                  </a:txBody>
                  <a:tcPr marL="44450" marR="44450" marT="0" marB="0"/>
                </a:tc>
                <a:tc>
                  <a:txBody>
                    <a:bodyPr/>
                    <a:lstStyle/>
                    <a:p>
                      <a:pPr>
                        <a:lnSpc>
                          <a:spcPts val="1300"/>
                        </a:lnSpc>
                        <a:spcAft>
                          <a:spcPts val="0"/>
                        </a:spcAft>
                      </a:pPr>
                      <a:endParaRPr lang="sl-SI" sz="1400" dirty="0" smtClean="0">
                        <a:solidFill>
                          <a:schemeClr val="tx1"/>
                        </a:solidFill>
                        <a:effectLst/>
                      </a:endParaRPr>
                    </a:p>
                    <a:p>
                      <a:pPr>
                        <a:lnSpc>
                          <a:spcPts val="1300"/>
                        </a:lnSpc>
                        <a:spcAft>
                          <a:spcPts val="0"/>
                        </a:spcAft>
                      </a:pPr>
                      <a:r>
                        <a:rPr lang="sl-SI" sz="1400" dirty="0" smtClean="0">
                          <a:solidFill>
                            <a:schemeClr val="tx1"/>
                          </a:solidFill>
                          <a:effectLst/>
                        </a:rPr>
                        <a:t>Država</a:t>
                      </a:r>
                      <a:endParaRPr lang="sl-SI" sz="1400" dirty="0">
                        <a:solidFill>
                          <a:schemeClr val="tx1"/>
                        </a:solidFill>
                        <a:effectLst/>
                        <a:latin typeface="Arial"/>
                        <a:ea typeface="Times New Roman"/>
                        <a:cs typeface="Times New Roman"/>
                      </a:endParaRPr>
                    </a:p>
                  </a:txBody>
                  <a:tcPr marL="44450" marR="44450" marT="0" marB="0"/>
                </a:tc>
                <a:tc>
                  <a:txBody>
                    <a:bodyPr/>
                    <a:lstStyle/>
                    <a:p>
                      <a:pPr>
                        <a:lnSpc>
                          <a:spcPts val="1300"/>
                        </a:lnSpc>
                        <a:spcAft>
                          <a:spcPts val="0"/>
                        </a:spcAft>
                      </a:pPr>
                      <a:endParaRPr lang="sl-SI" sz="1400" dirty="0" smtClean="0">
                        <a:solidFill>
                          <a:schemeClr val="tx1"/>
                        </a:solidFill>
                        <a:effectLst/>
                      </a:endParaRPr>
                    </a:p>
                    <a:p>
                      <a:pPr>
                        <a:lnSpc>
                          <a:spcPts val="1300"/>
                        </a:lnSpc>
                        <a:spcAft>
                          <a:spcPts val="0"/>
                        </a:spcAft>
                      </a:pPr>
                      <a:r>
                        <a:rPr lang="sl-SI" sz="1400" dirty="0" smtClean="0">
                          <a:solidFill>
                            <a:schemeClr val="tx1"/>
                          </a:solidFill>
                          <a:effectLst/>
                        </a:rPr>
                        <a:t>Vrsta </a:t>
                      </a:r>
                      <a:r>
                        <a:rPr lang="sl-SI" sz="1400" dirty="0">
                          <a:solidFill>
                            <a:schemeClr val="tx1"/>
                          </a:solidFill>
                          <a:effectLst/>
                        </a:rPr>
                        <a:t>rabe</a:t>
                      </a:r>
                      <a:endParaRPr lang="sl-SI" sz="1400" dirty="0">
                        <a:solidFill>
                          <a:schemeClr val="tx1"/>
                        </a:solidFill>
                        <a:effectLst/>
                        <a:latin typeface="Arial"/>
                        <a:ea typeface="Times New Roman"/>
                        <a:cs typeface="Times New Roman"/>
                      </a:endParaRPr>
                    </a:p>
                  </a:txBody>
                  <a:tcPr marL="44450" marR="44450" marT="0" marB="0"/>
                </a:tc>
                <a:tc>
                  <a:txBody>
                    <a:bodyPr/>
                    <a:lstStyle/>
                    <a:p>
                      <a:pPr>
                        <a:lnSpc>
                          <a:spcPts val="1300"/>
                        </a:lnSpc>
                        <a:spcAft>
                          <a:spcPts val="0"/>
                        </a:spcAft>
                      </a:pPr>
                      <a:endParaRPr lang="sl-SI" sz="1400" dirty="0" smtClean="0">
                        <a:solidFill>
                          <a:schemeClr val="tx1"/>
                        </a:solidFill>
                        <a:effectLst/>
                      </a:endParaRPr>
                    </a:p>
                    <a:p>
                      <a:pPr>
                        <a:lnSpc>
                          <a:spcPts val="1300"/>
                        </a:lnSpc>
                        <a:spcAft>
                          <a:spcPts val="0"/>
                        </a:spcAft>
                      </a:pPr>
                      <a:r>
                        <a:rPr lang="sl-SI" sz="1400" dirty="0" smtClean="0">
                          <a:solidFill>
                            <a:schemeClr val="tx1"/>
                          </a:solidFill>
                          <a:effectLst/>
                        </a:rPr>
                        <a:t>Površina </a:t>
                      </a:r>
                      <a:r>
                        <a:rPr lang="sl-SI" sz="1400" dirty="0">
                          <a:solidFill>
                            <a:schemeClr val="tx1"/>
                          </a:solidFill>
                          <a:effectLst/>
                        </a:rPr>
                        <a:t>GERK-a (v m</a:t>
                      </a:r>
                      <a:r>
                        <a:rPr lang="sl-SI" sz="1400" baseline="30000" dirty="0">
                          <a:solidFill>
                            <a:schemeClr val="tx1"/>
                          </a:solidFill>
                          <a:effectLst/>
                        </a:rPr>
                        <a:t>2</a:t>
                      </a:r>
                      <a:r>
                        <a:rPr lang="sl-SI" sz="1400" dirty="0">
                          <a:solidFill>
                            <a:schemeClr val="tx1"/>
                          </a:solidFill>
                          <a:effectLst/>
                        </a:rPr>
                        <a:t>)</a:t>
                      </a:r>
                      <a:endParaRPr lang="sl-SI" sz="1400" dirty="0">
                        <a:solidFill>
                          <a:schemeClr val="tx1"/>
                        </a:solidFill>
                        <a:effectLst/>
                        <a:latin typeface="Arial"/>
                        <a:ea typeface="Times New Roman"/>
                        <a:cs typeface="Times New Roman"/>
                      </a:endParaRPr>
                    </a:p>
                  </a:txBody>
                  <a:tcPr marL="44450" marR="44450" marT="0" marB="0"/>
                </a:tc>
                <a:tc>
                  <a:txBody>
                    <a:bodyPr/>
                    <a:lstStyle/>
                    <a:p>
                      <a:pPr>
                        <a:lnSpc>
                          <a:spcPts val="1300"/>
                        </a:lnSpc>
                        <a:spcAft>
                          <a:spcPts val="0"/>
                        </a:spcAft>
                      </a:pPr>
                      <a:endParaRPr lang="sl-SI" sz="1400" dirty="0" smtClean="0">
                        <a:solidFill>
                          <a:schemeClr val="tx1"/>
                        </a:solidFill>
                        <a:effectLst/>
                      </a:endParaRPr>
                    </a:p>
                    <a:p>
                      <a:pPr>
                        <a:lnSpc>
                          <a:spcPts val="1300"/>
                        </a:lnSpc>
                        <a:spcAft>
                          <a:spcPts val="0"/>
                        </a:spcAft>
                      </a:pPr>
                      <a:r>
                        <a:rPr lang="sl-SI" sz="1400" dirty="0" smtClean="0">
                          <a:solidFill>
                            <a:schemeClr val="tx1"/>
                          </a:solidFill>
                          <a:effectLst/>
                        </a:rPr>
                        <a:t>KMRS</a:t>
                      </a:r>
                      <a:endParaRPr lang="sl-SI" sz="1400" dirty="0">
                        <a:solidFill>
                          <a:schemeClr val="tx1"/>
                        </a:solidFill>
                        <a:effectLst/>
                        <a:latin typeface="Arial"/>
                        <a:ea typeface="Times New Roman"/>
                        <a:cs typeface="Times New Roman"/>
                      </a:endParaRPr>
                    </a:p>
                  </a:txBody>
                  <a:tcPr marL="44450" marR="44450" marT="0" marB="0"/>
                </a:tc>
                <a:tc>
                  <a:txBody>
                    <a:bodyPr/>
                    <a:lstStyle/>
                    <a:p>
                      <a:pPr>
                        <a:lnSpc>
                          <a:spcPts val="1300"/>
                        </a:lnSpc>
                        <a:spcAft>
                          <a:spcPts val="0"/>
                        </a:spcAft>
                      </a:pPr>
                      <a:endParaRPr lang="sl-SI" sz="1400" dirty="0" smtClean="0">
                        <a:solidFill>
                          <a:schemeClr val="tx1"/>
                        </a:solidFill>
                        <a:effectLst/>
                      </a:endParaRPr>
                    </a:p>
                    <a:p>
                      <a:pPr>
                        <a:lnSpc>
                          <a:spcPts val="1300"/>
                        </a:lnSpc>
                        <a:spcAft>
                          <a:spcPts val="0"/>
                        </a:spcAft>
                      </a:pPr>
                      <a:r>
                        <a:rPr lang="sl-SI" sz="1400" dirty="0" smtClean="0">
                          <a:solidFill>
                            <a:schemeClr val="tx1"/>
                          </a:solidFill>
                          <a:effectLst/>
                        </a:rPr>
                        <a:t>Prijavljena </a:t>
                      </a:r>
                      <a:r>
                        <a:rPr lang="sl-SI" sz="1400" dirty="0">
                          <a:solidFill>
                            <a:schemeClr val="tx1"/>
                          </a:solidFill>
                          <a:effectLst/>
                        </a:rPr>
                        <a:t>površina KMRS (v ar)</a:t>
                      </a:r>
                      <a:endParaRPr lang="sl-SI" sz="1400" dirty="0">
                        <a:solidFill>
                          <a:schemeClr val="tx1"/>
                        </a:solidFill>
                        <a:effectLst/>
                        <a:latin typeface="Arial"/>
                        <a:ea typeface="Times New Roman"/>
                        <a:cs typeface="Times New Roman"/>
                      </a:endParaRPr>
                    </a:p>
                  </a:txBody>
                  <a:tcPr marL="44450" marR="44450" marT="0" marB="0"/>
                </a:tc>
                <a:tc>
                  <a:txBody>
                    <a:bodyPr/>
                    <a:lstStyle/>
                    <a:p>
                      <a:pPr>
                        <a:lnSpc>
                          <a:spcPts val="1300"/>
                        </a:lnSpc>
                        <a:spcAft>
                          <a:spcPts val="0"/>
                        </a:spcAft>
                      </a:pPr>
                      <a:endParaRPr lang="sl-SI" sz="1400" dirty="0" smtClean="0">
                        <a:solidFill>
                          <a:schemeClr val="tx1"/>
                        </a:solidFill>
                        <a:effectLst/>
                      </a:endParaRPr>
                    </a:p>
                    <a:p>
                      <a:pPr>
                        <a:lnSpc>
                          <a:spcPts val="1300"/>
                        </a:lnSpc>
                        <a:spcAft>
                          <a:spcPts val="0"/>
                        </a:spcAft>
                      </a:pPr>
                      <a:r>
                        <a:rPr lang="sl-SI" sz="1400" dirty="0" smtClean="0">
                          <a:solidFill>
                            <a:schemeClr val="tx1"/>
                          </a:solidFill>
                          <a:effectLst/>
                        </a:rPr>
                        <a:t>Sorta</a:t>
                      </a:r>
                      <a:endParaRPr lang="sl-SI" sz="1400" dirty="0">
                        <a:solidFill>
                          <a:schemeClr val="tx1"/>
                        </a:solidFill>
                        <a:effectLst/>
                        <a:latin typeface="Arial"/>
                        <a:ea typeface="Times New Roman"/>
                        <a:cs typeface="Times New Roman"/>
                      </a:endParaRPr>
                    </a:p>
                  </a:txBody>
                  <a:tcPr marL="44450" marR="44450" marT="0" marB="0"/>
                </a:tc>
                <a:tc>
                  <a:txBody>
                    <a:bodyPr/>
                    <a:lstStyle/>
                    <a:p>
                      <a:pPr>
                        <a:lnSpc>
                          <a:spcPts val="1300"/>
                        </a:lnSpc>
                        <a:spcAft>
                          <a:spcPts val="0"/>
                        </a:spcAft>
                      </a:pPr>
                      <a:r>
                        <a:rPr lang="sl-SI" sz="1400" dirty="0">
                          <a:solidFill>
                            <a:schemeClr val="tx1"/>
                          </a:solidFill>
                          <a:effectLst/>
                        </a:rPr>
                        <a:t>Vloge in zahtevki</a:t>
                      </a:r>
                    </a:p>
                    <a:p>
                      <a:pPr>
                        <a:lnSpc>
                          <a:spcPts val="1300"/>
                        </a:lnSpc>
                        <a:spcAft>
                          <a:spcPts val="0"/>
                        </a:spcAft>
                      </a:pPr>
                      <a:endParaRPr lang="sl-SI" sz="1400" dirty="0">
                        <a:solidFill>
                          <a:schemeClr val="tx1"/>
                        </a:solidFill>
                        <a:effectLst/>
                      </a:endParaRPr>
                    </a:p>
                    <a:p>
                      <a:pPr>
                        <a:lnSpc>
                          <a:spcPts val="1300"/>
                        </a:lnSpc>
                        <a:spcAft>
                          <a:spcPts val="0"/>
                        </a:spcAft>
                      </a:pPr>
                      <a:r>
                        <a:rPr lang="sl-SI" sz="1400" dirty="0">
                          <a:solidFill>
                            <a:schemeClr val="tx1"/>
                          </a:solidFill>
                          <a:effectLst/>
                        </a:rPr>
                        <a:t>(ZL, SŽ, PEP,  AKT, DOD_NR, KOPOP, EK, OMD, PONO35, PONO 50)</a:t>
                      </a:r>
                      <a:endParaRPr lang="sl-SI" sz="1400" dirty="0">
                        <a:solidFill>
                          <a:schemeClr val="tx1"/>
                        </a:solidFill>
                        <a:effectLst/>
                        <a:latin typeface="Arial"/>
                        <a:ea typeface="Times New Roman"/>
                        <a:cs typeface="Times New Roman"/>
                      </a:endParaRPr>
                    </a:p>
                  </a:txBody>
                  <a:tcPr marL="44450" marR="44450" marT="0" marB="0"/>
                </a:tc>
                <a:tc>
                  <a:txBody>
                    <a:bodyPr/>
                    <a:lstStyle/>
                    <a:p>
                      <a:pPr>
                        <a:lnSpc>
                          <a:spcPts val="1300"/>
                        </a:lnSpc>
                        <a:spcAft>
                          <a:spcPts val="0"/>
                        </a:spcAft>
                      </a:pPr>
                      <a:endParaRPr lang="sl-SI" sz="1400" dirty="0" smtClean="0">
                        <a:solidFill>
                          <a:schemeClr val="tx1"/>
                        </a:solidFill>
                        <a:effectLst/>
                      </a:endParaRPr>
                    </a:p>
                    <a:p>
                      <a:pPr>
                        <a:lnSpc>
                          <a:spcPts val="1300"/>
                        </a:lnSpc>
                        <a:spcAft>
                          <a:spcPts val="0"/>
                        </a:spcAft>
                      </a:pPr>
                      <a:r>
                        <a:rPr lang="sl-SI" sz="1400" dirty="0" smtClean="0">
                          <a:solidFill>
                            <a:schemeClr val="tx1"/>
                          </a:solidFill>
                          <a:effectLst/>
                        </a:rPr>
                        <a:t>OOTT</a:t>
                      </a:r>
                      <a:endParaRPr lang="sl-SI" sz="1400" dirty="0">
                        <a:solidFill>
                          <a:schemeClr val="tx1"/>
                        </a:solidFill>
                        <a:effectLst/>
                        <a:latin typeface="Arial"/>
                        <a:ea typeface="Times New Roman"/>
                        <a:cs typeface="Times New Roman"/>
                      </a:endParaRPr>
                    </a:p>
                  </a:txBody>
                  <a:tcPr marL="44450" marR="44450" marT="0" marB="0"/>
                </a:tc>
              </a:tr>
              <a:tr h="499677">
                <a:tc>
                  <a:txBody>
                    <a:bodyPr/>
                    <a:lstStyle/>
                    <a:p>
                      <a:pPr>
                        <a:lnSpc>
                          <a:spcPts val="1300"/>
                        </a:lnSpc>
                        <a:spcAft>
                          <a:spcPts val="0"/>
                        </a:spcAft>
                      </a:pPr>
                      <a:r>
                        <a:rPr lang="sl-SI" sz="1400" dirty="0" smtClean="0">
                          <a:solidFill>
                            <a:schemeClr val="tx1"/>
                          </a:solidFill>
                          <a:effectLst/>
                        </a:rPr>
                        <a:t>1234..</a:t>
                      </a:r>
                      <a:endParaRPr lang="sl-SI" sz="1400" dirty="0">
                        <a:solidFill>
                          <a:schemeClr val="tx1"/>
                        </a:solidFill>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a:effectLst/>
                        </a:rPr>
                        <a:t> 47</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a:effectLst/>
                        </a:rPr>
                        <a:t> </a:t>
                      </a:r>
                      <a:r>
                        <a:rPr lang="sl-SI" sz="1400" b="1" dirty="0" smtClean="0">
                          <a:effectLst/>
                        </a:rPr>
                        <a:t>6543..</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a:effectLst/>
                        </a:rPr>
                        <a:t>Dol </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a:effectLst/>
                        </a:rPr>
                        <a:t> </a:t>
                      </a:r>
                      <a:r>
                        <a:rPr lang="sl-SI" sz="1400" b="1" dirty="0" smtClean="0">
                          <a:effectLst/>
                        </a:rPr>
                        <a:t>SI</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a:effectLst/>
                        </a:rPr>
                        <a:t>1100</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smtClean="0">
                          <a:effectLst/>
                        </a:rPr>
                        <a:t>4700</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a:effectLst/>
                        </a:rPr>
                        <a:t>402</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a:effectLst/>
                        </a:rPr>
                        <a:t>47</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a:effectLst/>
                        </a:rPr>
                        <a:t> </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smtClean="0">
                          <a:effectLst/>
                        </a:rPr>
                        <a:t>ZL, AKT</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a:effectLst/>
                        </a:rPr>
                        <a:t>/</a:t>
                      </a:r>
                      <a:endParaRPr lang="sl-SI" sz="1400" b="1" dirty="0">
                        <a:effectLst/>
                        <a:latin typeface="Arial"/>
                        <a:ea typeface="Times New Roman"/>
                        <a:cs typeface="Times New Roman"/>
                      </a:endParaRPr>
                    </a:p>
                  </a:txBody>
                  <a:tcPr marL="44450" marR="44450" marT="0" marB="0" anchor="ctr"/>
                </a:tc>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3868060900"/>
              </p:ext>
            </p:extLst>
          </p:nvPr>
        </p:nvGraphicFramePr>
        <p:xfrm>
          <a:off x="1547664" y="4365104"/>
          <a:ext cx="5616624" cy="2160240"/>
        </p:xfrm>
        <a:graphic>
          <a:graphicData uri="http://schemas.openxmlformats.org/drawingml/2006/table">
            <a:tbl>
              <a:tblPr firstRow="1" firstCol="1" bandRow="1">
                <a:tableStyleId>{5C22544A-7EE6-4342-B048-85BDC9FD1C3A}</a:tableStyleId>
              </a:tblPr>
              <a:tblGrid>
                <a:gridCol w="5616624"/>
              </a:tblGrid>
              <a:tr h="2160240">
                <a:tc>
                  <a:txBody>
                    <a:bodyPr/>
                    <a:lstStyle/>
                    <a:p>
                      <a:pPr algn="ctr">
                        <a:lnSpc>
                          <a:spcPts val="1300"/>
                        </a:lnSpc>
                        <a:spcAft>
                          <a:spcPts val="0"/>
                        </a:spcAft>
                      </a:pPr>
                      <a:r>
                        <a:rPr lang="sl-SI" sz="1000" dirty="0">
                          <a:effectLst/>
                        </a:rPr>
                        <a:t> </a:t>
                      </a:r>
                    </a:p>
                    <a:p>
                      <a:pPr algn="ctr">
                        <a:lnSpc>
                          <a:spcPts val="1300"/>
                        </a:lnSpc>
                        <a:spcAft>
                          <a:spcPts val="0"/>
                        </a:spcAft>
                      </a:pPr>
                      <a:r>
                        <a:rPr lang="sl-SI" sz="1800" b="1" kern="1200" dirty="0">
                          <a:solidFill>
                            <a:schemeClr val="tx1"/>
                          </a:solidFill>
                          <a:effectLst/>
                          <a:latin typeface="+mn-lt"/>
                          <a:ea typeface="+mn-ea"/>
                          <a:cs typeface="+mn-cs"/>
                        </a:rPr>
                        <a:t> </a:t>
                      </a:r>
                      <a:r>
                        <a:rPr lang="sl-SI" sz="1800" b="1" kern="1200" dirty="0" smtClean="0">
                          <a:solidFill>
                            <a:schemeClr val="tx1"/>
                          </a:solidFill>
                          <a:effectLst/>
                          <a:latin typeface="+mn-lt"/>
                          <a:ea typeface="+mn-ea"/>
                          <a:cs typeface="+mn-cs"/>
                        </a:rPr>
                        <a:t>GERK</a:t>
                      </a:r>
                      <a:r>
                        <a:rPr lang="sl-SI" sz="1800" b="1" kern="1200" dirty="0">
                          <a:solidFill>
                            <a:schemeClr val="tx1"/>
                          </a:solidFill>
                          <a:effectLst/>
                          <a:latin typeface="+mn-lt"/>
                          <a:ea typeface="+mn-ea"/>
                          <a:cs typeface="+mn-cs"/>
                        </a:rPr>
                        <a:t>: </a:t>
                      </a:r>
                      <a:r>
                        <a:rPr lang="sl-SI" sz="1800" b="1" kern="1200" dirty="0" smtClean="0">
                          <a:solidFill>
                            <a:schemeClr val="tx1"/>
                          </a:solidFill>
                          <a:effectLst/>
                          <a:latin typeface="+mn-lt"/>
                          <a:ea typeface="+mn-ea"/>
                          <a:cs typeface="+mn-cs"/>
                        </a:rPr>
                        <a:t>Dol    402- Zelenjadnice</a:t>
                      </a:r>
                    </a:p>
                    <a:p>
                      <a:pPr algn="ctr">
                        <a:lnSpc>
                          <a:spcPts val="1300"/>
                        </a:lnSpc>
                        <a:spcAft>
                          <a:spcPts val="0"/>
                        </a:spcAft>
                      </a:pPr>
                      <a:endParaRPr lang="sl-SI" sz="1800" b="1" kern="1200" dirty="0">
                        <a:solidFill>
                          <a:schemeClr val="tx1"/>
                        </a:solidFill>
                        <a:effectLst/>
                        <a:latin typeface="+mn-lt"/>
                        <a:ea typeface="+mn-ea"/>
                        <a:cs typeface="+mn-cs"/>
                      </a:endParaRPr>
                    </a:p>
                    <a:p>
                      <a:pPr algn="ctr">
                        <a:lnSpc>
                          <a:spcPts val="1300"/>
                        </a:lnSpc>
                        <a:spcAft>
                          <a:spcPts val="0"/>
                        </a:spcAft>
                      </a:pPr>
                      <a:r>
                        <a:rPr lang="sl-SI" sz="1800" b="1" kern="1200" dirty="0">
                          <a:solidFill>
                            <a:schemeClr val="tx1"/>
                          </a:solidFill>
                          <a:effectLst/>
                          <a:latin typeface="+mn-lt"/>
                          <a:ea typeface="+mn-ea"/>
                          <a:cs typeface="+mn-cs"/>
                        </a:rPr>
                        <a:t>Površina: 47 </a:t>
                      </a:r>
                      <a:r>
                        <a:rPr lang="sl-SI" sz="1800" b="1" kern="1200" dirty="0" smtClean="0">
                          <a:solidFill>
                            <a:schemeClr val="tx1"/>
                          </a:solidFill>
                          <a:effectLst/>
                          <a:latin typeface="+mn-lt"/>
                          <a:ea typeface="+mn-ea"/>
                          <a:cs typeface="+mn-cs"/>
                        </a:rPr>
                        <a:t>a</a:t>
                      </a:r>
                      <a:r>
                        <a:rPr lang="sl-SI" sz="2000" dirty="0" smtClean="0">
                          <a:solidFill>
                            <a:schemeClr val="tx1"/>
                          </a:solidFill>
                          <a:effectLst/>
                        </a:rPr>
                        <a:t>r</a:t>
                      </a:r>
                    </a:p>
                    <a:p>
                      <a:pPr algn="ctr">
                        <a:lnSpc>
                          <a:spcPts val="1300"/>
                        </a:lnSpc>
                        <a:spcAft>
                          <a:spcPts val="0"/>
                        </a:spcAft>
                      </a:pPr>
                      <a:endParaRPr lang="sl-SI" sz="2000" dirty="0">
                        <a:solidFill>
                          <a:schemeClr val="tx1"/>
                        </a:solidFill>
                        <a:effectLst/>
                        <a:latin typeface="Arial"/>
                        <a:ea typeface="Times New Roman"/>
                        <a:cs typeface="Times New Roman"/>
                      </a:endParaRPr>
                    </a:p>
                  </a:txBody>
                  <a:tcPr marL="68580" marR="68580" marT="0" marB="0">
                    <a:solidFill>
                      <a:schemeClr val="accent6">
                        <a:lumMod val="60000"/>
                        <a:lumOff val="40000"/>
                      </a:schemeClr>
                    </a:solidFill>
                  </a:tcPr>
                </a:tc>
              </a:tr>
            </a:tbl>
          </a:graphicData>
        </a:graphic>
      </p:graphicFrame>
      <p:pic>
        <p:nvPicPr>
          <p:cNvPr id="2050" name="Picture 2" descr="D:\Osebno\Moji dokumenti\IACS\2019\izobrazevanje_smelt\solata_rdec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041251"/>
            <a:ext cx="2376264" cy="14556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Osebno\Moji dokumenti\IACS\2019\izobrazevanje_smelt\korenček_2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50" y="5052264"/>
            <a:ext cx="2592288" cy="145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060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81801" y="274638"/>
            <a:ext cx="7482687" cy="1143000"/>
          </a:xfrm>
        </p:spPr>
        <p:txBody>
          <a:bodyPr>
            <a:noAutofit/>
          </a:bodyPr>
          <a:lstStyle/>
          <a:p>
            <a:r>
              <a:rPr lang="sl-SI" sz="3100" b="1" dirty="0" smtClean="0">
                <a:solidFill>
                  <a:schemeClr val="tx2"/>
                </a:solidFill>
                <a:latin typeface="+mn-lt"/>
                <a:ea typeface="+mn-ea"/>
                <a:cs typeface="Arial" charset="0"/>
              </a:rPr>
              <a:t>Obrazec „Zelenjadnice</a:t>
            </a:r>
            <a:r>
              <a:rPr lang="sl-SI" sz="3100" b="1" dirty="0">
                <a:solidFill>
                  <a:schemeClr val="tx2"/>
                </a:solidFill>
                <a:latin typeface="+mn-lt"/>
                <a:ea typeface="+mn-ea"/>
                <a:cs typeface="Arial" charset="0"/>
              </a:rPr>
              <a:t>“-nespremenjeno</a:t>
            </a:r>
          </a:p>
        </p:txBody>
      </p:sp>
      <p:sp>
        <p:nvSpPr>
          <p:cNvPr id="3" name="Ograda besedila 2"/>
          <p:cNvSpPr>
            <a:spLocks noGrp="1"/>
          </p:cNvSpPr>
          <p:nvPr>
            <p:ph type="body" sz="quarter" idx="13"/>
          </p:nvPr>
        </p:nvSpPr>
        <p:spPr>
          <a:xfrm>
            <a:off x="971425" y="1916832"/>
            <a:ext cx="7201025" cy="4248472"/>
          </a:xfrm>
        </p:spPr>
        <p:txBody>
          <a:bodyPr/>
          <a:lstStyle/>
          <a:p>
            <a:endParaRPr lang="sl-SI" dirty="0" smtClean="0"/>
          </a:p>
          <a:p>
            <a:endParaRPr lang="sl-SI" dirty="0"/>
          </a:p>
          <a:p>
            <a:endParaRPr lang="sl-SI" dirty="0" smtClean="0"/>
          </a:p>
          <a:p>
            <a:pPr marL="0" indent="0" algn="ctr">
              <a:spcBef>
                <a:spcPct val="0"/>
              </a:spcBef>
              <a:buNone/>
            </a:pPr>
            <a:r>
              <a:rPr lang="sl-SI" sz="2800" b="1" dirty="0" smtClean="0">
                <a:solidFill>
                  <a:schemeClr val="tx2"/>
                </a:solidFill>
                <a:cs typeface="Arial" charset="0"/>
              </a:rPr>
              <a:t>Skica </a:t>
            </a:r>
            <a:r>
              <a:rPr lang="sl-SI" sz="2800" b="1" dirty="0">
                <a:solidFill>
                  <a:schemeClr val="tx2"/>
                </a:solidFill>
                <a:cs typeface="Arial" charset="0"/>
              </a:rPr>
              <a:t>v naravi</a:t>
            </a:r>
          </a:p>
        </p:txBody>
      </p:sp>
      <p:sp>
        <p:nvSpPr>
          <p:cNvPr id="4" name="Ograda številke diapozitiva 3"/>
          <p:cNvSpPr>
            <a:spLocks noGrp="1"/>
          </p:cNvSpPr>
          <p:nvPr>
            <p:ph type="sldNum" sz="quarter" idx="16"/>
          </p:nvPr>
        </p:nvSpPr>
        <p:spPr/>
        <p:txBody>
          <a:bodyPr/>
          <a:lstStyle/>
          <a:p>
            <a:pPr>
              <a:defRPr/>
            </a:pPr>
            <a:fld id="{1635A10B-2F41-4DD7-A08D-51B68D0769A2}" type="slidenum">
              <a:rPr lang="sl-SI" smtClean="0"/>
              <a:pPr>
                <a:defRPr/>
              </a:pPr>
              <a:t>25</a:t>
            </a:fld>
            <a:endParaRPr lang="sl-SI" dirty="0"/>
          </a:p>
        </p:txBody>
      </p:sp>
      <p:graphicFrame>
        <p:nvGraphicFramePr>
          <p:cNvPr id="5" name="Tabela 4"/>
          <p:cNvGraphicFramePr>
            <a:graphicFrameLocks noGrp="1"/>
          </p:cNvGraphicFramePr>
          <p:nvPr>
            <p:extLst>
              <p:ext uri="{D42A27DB-BD31-4B8C-83A1-F6EECF244321}">
                <p14:modId xmlns:p14="http://schemas.microsoft.com/office/powerpoint/2010/main" val="3658947314"/>
              </p:ext>
            </p:extLst>
          </p:nvPr>
        </p:nvGraphicFramePr>
        <p:xfrm>
          <a:off x="467544" y="1628800"/>
          <a:ext cx="8219254" cy="1944216"/>
        </p:xfrm>
        <a:graphic>
          <a:graphicData uri="http://schemas.openxmlformats.org/drawingml/2006/table">
            <a:tbl>
              <a:tblPr firstRow="1" firstCol="1" bandRow="1">
                <a:tableStyleId>{5C22544A-7EE6-4342-B048-85BDC9FD1C3A}</a:tableStyleId>
              </a:tblPr>
              <a:tblGrid>
                <a:gridCol w="1008112"/>
                <a:gridCol w="864096"/>
                <a:gridCol w="1008112"/>
                <a:gridCol w="770672"/>
                <a:gridCol w="1387410"/>
                <a:gridCol w="1453164"/>
                <a:gridCol w="1727688"/>
              </a:tblGrid>
              <a:tr h="757727">
                <a:tc>
                  <a:txBody>
                    <a:bodyPr/>
                    <a:lstStyle/>
                    <a:p>
                      <a:pPr>
                        <a:lnSpc>
                          <a:spcPts val="1300"/>
                        </a:lnSpc>
                        <a:spcAft>
                          <a:spcPts val="0"/>
                        </a:spcAft>
                      </a:pPr>
                      <a:endParaRPr lang="sl-SI" sz="1400" b="1" kern="1200" baseline="0" dirty="0" smtClean="0">
                        <a:solidFill>
                          <a:schemeClr val="tx1"/>
                        </a:solidFill>
                        <a:effectLst/>
                        <a:latin typeface="+mn-lt"/>
                        <a:ea typeface="+mn-ea"/>
                        <a:cs typeface="+mn-cs"/>
                      </a:endParaRPr>
                    </a:p>
                    <a:p>
                      <a:pPr>
                        <a:lnSpc>
                          <a:spcPts val="1300"/>
                        </a:lnSpc>
                        <a:spcAft>
                          <a:spcPts val="0"/>
                        </a:spcAft>
                      </a:pPr>
                      <a:r>
                        <a:rPr lang="sl-SI" sz="1400" b="1" kern="1200" baseline="0" dirty="0" smtClean="0">
                          <a:solidFill>
                            <a:schemeClr val="tx1"/>
                          </a:solidFill>
                          <a:effectLst/>
                          <a:latin typeface="+mn-lt"/>
                          <a:ea typeface="+mn-ea"/>
                          <a:cs typeface="+mn-cs"/>
                        </a:rPr>
                        <a:t>BLOK_ID</a:t>
                      </a:r>
                      <a:endParaRPr lang="sl-SI" sz="1400" b="1" kern="1200" baseline="0" dirty="0">
                        <a:solidFill>
                          <a:schemeClr val="tx1"/>
                        </a:solidFill>
                        <a:effectLst/>
                        <a:latin typeface="+mn-lt"/>
                        <a:ea typeface="+mn-ea"/>
                        <a:cs typeface="+mn-cs"/>
                      </a:endParaRPr>
                    </a:p>
                  </a:txBody>
                  <a:tcPr marL="44450" marR="44450" marT="0" marB="0"/>
                </a:tc>
                <a:tc>
                  <a:txBody>
                    <a:bodyPr/>
                    <a:lstStyle/>
                    <a:p>
                      <a:pPr marL="0" algn="l" defTabSz="914400" rtl="0" eaLnBrk="1" latinLnBrk="0" hangingPunct="1">
                        <a:lnSpc>
                          <a:spcPts val="1300"/>
                        </a:lnSpc>
                        <a:spcAft>
                          <a:spcPts val="0"/>
                        </a:spcAft>
                      </a:pPr>
                      <a:endParaRPr lang="sl-SI" sz="1400" b="1" kern="1200" baseline="0" dirty="0" smtClean="0">
                        <a:solidFill>
                          <a:schemeClr val="tx1"/>
                        </a:solidFill>
                        <a:effectLst/>
                        <a:latin typeface="+mn-lt"/>
                        <a:ea typeface="+mn-ea"/>
                        <a:cs typeface="+mn-cs"/>
                      </a:endParaRPr>
                    </a:p>
                    <a:p>
                      <a:pPr marL="0" algn="l" defTabSz="914400" rtl="0" eaLnBrk="1" latinLnBrk="0" hangingPunct="1">
                        <a:lnSpc>
                          <a:spcPts val="1300"/>
                        </a:lnSpc>
                        <a:spcAft>
                          <a:spcPts val="0"/>
                        </a:spcAft>
                      </a:pPr>
                      <a:r>
                        <a:rPr lang="sl-SI" sz="1400" b="1" kern="1200" baseline="0" dirty="0" smtClean="0">
                          <a:solidFill>
                            <a:schemeClr val="tx1"/>
                          </a:solidFill>
                          <a:effectLst/>
                          <a:latin typeface="+mn-lt"/>
                          <a:ea typeface="+mn-ea"/>
                          <a:cs typeface="+mn-cs"/>
                        </a:rPr>
                        <a:t>GERK-PID</a:t>
                      </a:r>
                      <a:endParaRPr lang="sl-SI" sz="1400" b="1" kern="1200" baseline="0" dirty="0">
                        <a:solidFill>
                          <a:schemeClr val="tx1"/>
                        </a:solidFill>
                        <a:effectLst/>
                        <a:latin typeface="+mn-lt"/>
                        <a:ea typeface="+mn-ea"/>
                        <a:cs typeface="+mn-cs"/>
                      </a:endParaRPr>
                    </a:p>
                  </a:txBody>
                  <a:tcPr marL="44450" marR="44450" marT="0" marB="0"/>
                </a:tc>
                <a:tc>
                  <a:txBody>
                    <a:bodyPr/>
                    <a:lstStyle/>
                    <a:p>
                      <a:pPr marL="0" algn="l" defTabSz="914400" rtl="0" eaLnBrk="1" latinLnBrk="0" hangingPunct="1">
                        <a:lnSpc>
                          <a:spcPts val="1300"/>
                        </a:lnSpc>
                        <a:spcAft>
                          <a:spcPts val="0"/>
                        </a:spcAft>
                      </a:pPr>
                      <a:endParaRPr lang="sl-SI" sz="1400" b="1" kern="1200" baseline="0" dirty="0" smtClean="0">
                        <a:solidFill>
                          <a:schemeClr val="tx1"/>
                        </a:solidFill>
                        <a:effectLst/>
                        <a:latin typeface="+mn-lt"/>
                        <a:ea typeface="+mn-ea"/>
                        <a:cs typeface="+mn-cs"/>
                      </a:endParaRPr>
                    </a:p>
                    <a:p>
                      <a:pPr marL="0" algn="l" defTabSz="914400" rtl="0" eaLnBrk="1" latinLnBrk="0" hangingPunct="1">
                        <a:lnSpc>
                          <a:spcPts val="1300"/>
                        </a:lnSpc>
                        <a:spcAft>
                          <a:spcPts val="0"/>
                        </a:spcAft>
                      </a:pPr>
                      <a:r>
                        <a:rPr lang="sl-SI" sz="1400" b="1" kern="1200" baseline="0" dirty="0" smtClean="0">
                          <a:solidFill>
                            <a:schemeClr val="tx1"/>
                          </a:solidFill>
                          <a:effectLst/>
                          <a:latin typeface="+mn-lt"/>
                          <a:ea typeface="+mn-ea"/>
                          <a:cs typeface="+mn-cs"/>
                        </a:rPr>
                        <a:t>Domače </a:t>
                      </a:r>
                      <a:r>
                        <a:rPr lang="sl-SI" sz="1400" b="1" kern="1200" baseline="0" dirty="0">
                          <a:solidFill>
                            <a:schemeClr val="tx1"/>
                          </a:solidFill>
                          <a:effectLst/>
                          <a:latin typeface="+mn-lt"/>
                          <a:ea typeface="+mn-ea"/>
                          <a:cs typeface="+mn-cs"/>
                        </a:rPr>
                        <a:t>ime GERK-a</a:t>
                      </a:r>
                    </a:p>
                  </a:txBody>
                  <a:tcPr marL="44450" marR="44450" marT="0" marB="0"/>
                </a:tc>
                <a:tc>
                  <a:txBody>
                    <a:bodyPr/>
                    <a:lstStyle/>
                    <a:p>
                      <a:pPr marL="0" algn="l" defTabSz="914400" rtl="0" eaLnBrk="1" latinLnBrk="0" hangingPunct="1">
                        <a:lnSpc>
                          <a:spcPts val="1300"/>
                        </a:lnSpc>
                        <a:spcAft>
                          <a:spcPts val="0"/>
                        </a:spcAft>
                      </a:pPr>
                      <a:endParaRPr lang="sl-SI" sz="1400" b="1" kern="1200" baseline="0" dirty="0" smtClean="0">
                        <a:solidFill>
                          <a:schemeClr val="tx1"/>
                        </a:solidFill>
                        <a:effectLst/>
                        <a:latin typeface="+mn-lt"/>
                        <a:ea typeface="+mn-ea"/>
                        <a:cs typeface="+mn-cs"/>
                      </a:endParaRPr>
                    </a:p>
                    <a:p>
                      <a:pPr marL="0" algn="l" defTabSz="914400" rtl="0" eaLnBrk="1" latinLnBrk="0" hangingPunct="1">
                        <a:lnSpc>
                          <a:spcPts val="1300"/>
                        </a:lnSpc>
                        <a:spcAft>
                          <a:spcPts val="0"/>
                        </a:spcAft>
                      </a:pPr>
                      <a:r>
                        <a:rPr lang="sl-SI" sz="1400" b="1" kern="1200" baseline="0" dirty="0" smtClean="0">
                          <a:solidFill>
                            <a:schemeClr val="tx1"/>
                          </a:solidFill>
                          <a:effectLst/>
                          <a:latin typeface="+mn-lt"/>
                          <a:ea typeface="+mn-ea"/>
                          <a:cs typeface="+mn-cs"/>
                        </a:rPr>
                        <a:t>KMRS</a:t>
                      </a:r>
                      <a:endParaRPr lang="sl-SI" sz="1400" b="1" kern="1200" baseline="0" dirty="0">
                        <a:solidFill>
                          <a:schemeClr val="tx1"/>
                        </a:solidFill>
                        <a:effectLst/>
                        <a:latin typeface="+mn-lt"/>
                        <a:ea typeface="+mn-ea"/>
                        <a:cs typeface="+mn-cs"/>
                      </a:endParaRPr>
                    </a:p>
                  </a:txBody>
                  <a:tcPr marL="44450" marR="44450" marT="0" marB="0"/>
                </a:tc>
                <a:tc>
                  <a:txBody>
                    <a:bodyPr/>
                    <a:lstStyle/>
                    <a:p>
                      <a:pPr marL="0" algn="l" defTabSz="914400" rtl="0" eaLnBrk="1" latinLnBrk="0" hangingPunct="1">
                        <a:lnSpc>
                          <a:spcPts val="1300"/>
                        </a:lnSpc>
                        <a:spcAft>
                          <a:spcPts val="0"/>
                        </a:spcAft>
                      </a:pPr>
                      <a:endParaRPr lang="sl-SI" sz="1400" b="1" kern="1200" baseline="0" dirty="0" smtClean="0">
                        <a:solidFill>
                          <a:schemeClr val="tx1"/>
                        </a:solidFill>
                        <a:effectLst/>
                        <a:latin typeface="+mn-lt"/>
                        <a:ea typeface="+mn-ea"/>
                        <a:cs typeface="+mn-cs"/>
                      </a:endParaRPr>
                    </a:p>
                    <a:p>
                      <a:pPr marL="0" algn="l" defTabSz="914400" rtl="0" eaLnBrk="1" latinLnBrk="0" hangingPunct="1">
                        <a:lnSpc>
                          <a:spcPts val="1300"/>
                        </a:lnSpc>
                        <a:spcAft>
                          <a:spcPts val="0"/>
                        </a:spcAft>
                      </a:pPr>
                      <a:r>
                        <a:rPr lang="sl-SI" sz="1400" b="1" kern="1200" baseline="0" dirty="0" smtClean="0">
                          <a:solidFill>
                            <a:schemeClr val="tx1"/>
                          </a:solidFill>
                          <a:effectLst/>
                          <a:latin typeface="+mn-lt"/>
                          <a:ea typeface="+mn-ea"/>
                          <a:cs typeface="+mn-cs"/>
                        </a:rPr>
                        <a:t>Prijavljena </a:t>
                      </a:r>
                      <a:r>
                        <a:rPr lang="sl-SI" sz="1400" b="1" kern="1200" baseline="0" dirty="0">
                          <a:solidFill>
                            <a:schemeClr val="tx1"/>
                          </a:solidFill>
                          <a:effectLst/>
                          <a:latin typeface="+mn-lt"/>
                          <a:ea typeface="+mn-ea"/>
                          <a:cs typeface="+mn-cs"/>
                        </a:rPr>
                        <a:t>površina KMRS [ar]</a:t>
                      </a:r>
                    </a:p>
                  </a:txBody>
                  <a:tcPr marL="44450" marR="44450" marT="0" marB="0"/>
                </a:tc>
                <a:tc>
                  <a:txBody>
                    <a:bodyPr/>
                    <a:lstStyle/>
                    <a:p>
                      <a:pPr marL="0" algn="l" defTabSz="914400" rtl="0" eaLnBrk="1" latinLnBrk="0" hangingPunct="1">
                        <a:lnSpc>
                          <a:spcPts val="1300"/>
                        </a:lnSpc>
                        <a:spcAft>
                          <a:spcPts val="0"/>
                        </a:spcAft>
                      </a:pPr>
                      <a:endParaRPr lang="sl-SI" sz="1400" b="1" kern="1200" baseline="0" dirty="0" smtClean="0">
                        <a:solidFill>
                          <a:schemeClr val="tx1"/>
                        </a:solidFill>
                        <a:effectLst/>
                        <a:latin typeface="+mn-lt"/>
                        <a:ea typeface="+mn-ea"/>
                        <a:cs typeface="+mn-cs"/>
                      </a:endParaRPr>
                    </a:p>
                    <a:p>
                      <a:pPr marL="0" algn="l" defTabSz="914400" rtl="0" eaLnBrk="1" latinLnBrk="0" hangingPunct="1">
                        <a:lnSpc>
                          <a:spcPts val="1300"/>
                        </a:lnSpc>
                        <a:spcAft>
                          <a:spcPts val="0"/>
                        </a:spcAft>
                      </a:pPr>
                      <a:r>
                        <a:rPr lang="sl-SI" sz="1400" b="1" kern="1200" baseline="0" dirty="0" smtClean="0">
                          <a:solidFill>
                            <a:schemeClr val="tx1"/>
                          </a:solidFill>
                          <a:effectLst/>
                          <a:latin typeface="+mn-lt"/>
                          <a:ea typeface="+mn-ea"/>
                          <a:cs typeface="+mn-cs"/>
                        </a:rPr>
                        <a:t>Zelenjadnica</a:t>
                      </a:r>
                      <a:endParaRPr lang="sl-SI" sz="1400" b="1" kern="1200" baseline="0" dirty="0">
                        <a:solidFill>
                          <a:schemeClr val="tx1"/>
                        </a:solidFill>
                        <a:effectLst/>
                        <a:latin typeface="+mn-lt"/>
                        <a:ea typeface="+mn-ea"/>
                        <a:cs typeface="+mn-cs"/>
                      </a:endParaRPr>
                    </a:p>
                  </a:txBody>
                  <a:tcPr marL="44450" marR="44450" marT="0" marB="0"/>
                </a:tc>
                <a:tc>
                  <a:txBody>
                    <a:bodyPr/>
                    <a:lstStyle/>
                    <a:p>
                      <a:pPr marL="0" algn="l" defTabSz="914400" rtl="0" eaLnBrk="1" latinLnBrk="0" hangingPunct="1">
                        <a:lnSpc>
                          <a:spcPts val="1300"/>
                        </a:lnSpc>
                        <a:spcAft>
                          <a:spcPts val="0"/>
                        </a:spcAft>
                      </a:pPr>
                      <a:endParaRPr lang="sl-SI" sz="1400" b="1" kern="1200" baseline="0" dirty="0" smtClean="0">
                        <a:solidFill>
                          <a:schemeClr val="tx1"/>
                        </a:solidFill>
                        <a:effectLst/>
                        <a:latin typeface="+mn-lt"/>
                        <a:ea typeface="+mn-ea"/>
                        <a:cs typeface="+mn-cs"/>
                      </a:endParaRPr>
                    </a:p>
                    <a:p>
                      <a:pPr marL="0" algn="l" defTabSz="914400" rtl="0" eaLnBrk="1" latinLnBrk="0" hangingPunct="1">
                        <a:lnSpc>
                          <a:spcPts val="1300"/>
                        </a:lnSpc>
                        <a:spcAft>
                          <a:spcPts val="0"/>
                        </a:spcAft>
                      </a:pPr>
                      <a:r>
                        <a:rPr lang="sl-SI" sz="1400" b="1" kern="1200" baseline="0" dirty="0" smtClean="0">
                          <a:solidFill>
                            <a:schemeClr val="tx1"/>
                          </a:solidFill>
                          <a:effectLst/>
                          <a:latin typeface="+mn-lt"/>
                          <a:ea typeface="+mn-ea"/>
                          <a:cs typeface="+mn-cs"/>
                        </a:rPr>
                        <a:t>Površina </a:t>
                      </a:r>
                      <a:r>
                        <a:rPr lang="sl-SI" sz="1400" b="1" kern="1200" baseline="0" dirty="0">
                          <a:solidFill>
                            <a:schemeClr val="tx1"/>
                          </a:solidFill>
                          <a:effectLst/>
                          <a:latin typeface="+mn-lt"/>
                          <a:ea typeface="+mn-ea"/>
                          <a:cs typeface="+mn-cs"/>
                        </a:rPr>
                        <a:t>zelenjadnice [ar]</a:t>
                      </a:r>
                    </a:p>
                  </a:txBody>
                  <a:tcPr marL="44450" marR="44450" marT="0" marB="0"/>
                </a:tc>
              </a:tr>
              <a:tr h="471856">
                <a:tc>
                  <a:txBody>
                    <a:bodyPr/>
                    <a:lstStyle/>
                    <a:p>
                      <a:pPr>
                        <a:lnSpc>
                          <a:spcPts val="1300"/>
                        </a:lnSpc>
                        <a:spcAft>
                          <a:spcPts val="0"/>
                        </a:spcAft>
                      </a:pPr>
                      <a:r>
                        <a:rPr lang="sl-SI" sz="1400" b="1" kern="1200" baseline="0" dirty="0" smtClean="0">
                          <a:solidFill>
                            <a:schemeClr val="tx1"/>
                          </a:solidFill>
                          <a:effectLst/>
                          <a:latin typeface="+mn-lt"/>
                          <a:ea typeface="+mn-ea"/>
                          <a:cs typeface="+mn-cs"/>
                        </a:rPr>
                        <a:t>1234..</a:t>
                      </a:r>
                      <a:endParaRPr lang="sl-SI" sz="1400" b="1" kern="1200" baseline="0" dirty="0">
                        <a:solidFill>
                          <a:schemeClr val="tx1"/>
                        </a:solidFill>
                        <a:effectLst/>
                        <a:latin typeface="+mn-lt"/>
                        <a:ea typeface="+mn-ea"/>
                        <a:cs typeface="+mn-cs"/>
                      </a:endParaRPr>
                    </a:p>
                  </a:txBody>
                  <a:tcPr marL="44450" marR="44450" marT="0" marB="0" anchor="ctr"/>
                </a:tc>
                <a:tc>
                  <a:txBody>
                    <a:bodyPr/>
                    <a:lstStyle/>
                    <a:p>
                      <a:pPr>
                        <a:lnSpc>
                          <a:spcPts val="1300"/>
                        </a:lnSpc>
                        <a:spcAft>
                          <a:spcPts val="0"/>
                        </a:spcAft>
                      </a:pPr>
                      <a:r>
                        <a:rPr lang="sl-SI" sz="1400" b="1" baseline="0" dirty="0" smtClean="0">
                          <a:effectLst/>
                        </a:rPr>
                        <a:t>6543..</a:t>
                      </a:r>
                      <a:endParaRPr lang="sl-SI" sz="1400" b="1" baseline="0"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baseline="0" dirty="0">
                          <a:effectLst/>
                        </a:rPr>
                        <a:t> Dol</a:t>
                      </a:r>
                      <a:endParaRPr lang="sl-SI" sz="1400" b="1" baseline="0"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baseline="0" dirty="0">
                          <a:effectLst/>
                        </a:rPr>
                        <a:t> 402</a:t>
                      </a:r>
                      <a:endParaRPr lang="sl-SI" sz="1400" b="1" baseline="0"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baseline="0" dirty="0">
                          <a:effectLst/>
                        </a:rPr>
                        <a:t> 47</a:t>
                      </a:r>
                      <a:endParaRPr lang="sl-SI" sz="1400" b="1" baseline="0"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baseline="0" dirty="0">
                          <a:effectLst/>
                        </a:rPr>
                        <a:t> </a:t>
                      </a:r>
                      <a:r>
                        <a:rPr lang="sl-SI" sz="1400" b="1" baseline="0" dirty="0" smtClean="0">
                          <a:effectLst/>
                        </a:rPr>
                        <a:t>korenček</a:t>
                      </a:r>
                      <a:endParaRPr lang="sl-SI" sz="1400" b="1" baseline="0"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baseline="0" dirty="0">
                          <a:effectLst/>
                        </a:rPr>
                        <a:t> 27</a:t>
                      </a:r>
                      <a:endParaRPr lang="sl-SI" sz="1400" b="1" baseline="0" dirty="0">
                        <a:effectLst/>
                        <a:latin typeface="Arial"/>
                        <a:ea typeface="Times New Roman"/>
                        <a:cs typeface="Times New Roman"/>
                      </a:endParaRPr>
                    </a:p>
                  </a:txBody>
                  <a:tcPr marL="44450" marR="44450" marT="0" marB="0" anchor="ctr"/>
                </a:tc>
              </a:tr>
              <a:tr h="714633">
                <a:tc>
                  <a:txBody>
                    <a:bodyPr/>
                    <a:lstStyle/>
                    <a:p>
                      <a:pPr>
                        <a:lnSpc>
                          <a:spcPts val="1300"/>
                        </a:lnSpc>
                        <a:spcAft>
                          <a:spcPts val="0"/>
                        </a:spcAft>
                      </a:pPr>
                      <a:r>
                        <a:rPr lang="sl-SI" sz="1400" baseline="0" dirty="0" smtClean="0">
                          <a:solidFill>
                            <a:schemeClr val="tx1"/>
                          </a:solidFill>
                          <a:effectLst/>
                        </a:rPr>
                        <a:t>1234..</a:t>
                      </a:r>
                      <a:endParaRPr lang="sl-SI" sz="1400" baseline="0" dirty="0">
                        <a:solidFill>
                          <a:schemeClr val="tx1"/>
                        </a:solidFill>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a:effectLst/>
                        </a:rPr>
                        <a:t> </a:t>
                      </a:r>
                      <a:r>
                        <a:rPr lang="sl-SI" sz="1400" b="1" dirty="0" smtClean="0">
                          <a:effectLst/>
                        </a:rPr>
                        <a:t>6543..</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a:effectLst/>
                        </a:rPr>
                        <a:t> Dol</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a:effectLst/>
                        </a:rPr>
                        <a:t> 402</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a:effectLst/>
                        </a:rPr>
                        <a:t> 47</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a:effectLst/>
                        </a:rPr>
                        <a:t> solata</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a:effectLst/>
                        </a:rPr>
                        <a:t> 20</a:t>
                      </a:r>
                      <a:endParaRPr lang="sl-SI" sz="1400" b="1" dirty="0">
                        <a:effectLst/>
                        <a:latin typeface="Arial"/>
                        <a:ea typeface="Times New Roman"/>
                        <a:cs typeface="Times New Roman"/>
                      </a:endParaRPr>
                    </a:p>
                  </a:txBody>
                  <a:tcPr marL="44450" marR="44450" marT="0" marB="0" anchor="ctr"/>
                </a:tc>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4106448033"/>
              </p:ext>
            </p:extLst>
          </p:nvPr>
        </p:nvGraphicFramePr>
        <p:xfrm>
          <a:off x="899592" y="4077072"/>
          <a:ext cx="6624736" cy="2448272"/>
        </p:xfrm>
        <a:graphic>
          <a:graphicData uri="http://schemas.openxmlformats.org/drawingml/2006/table">
            <a:tbl>
              <a:tblPr firstRow="1" firstCol="1" bandRow="1">
                <a:tableStyleId>{5C22544A-7EE6-4342-B048-85BDC9FD1C3A}</a:tableStyleId>
              </a:tblPr>
              <a:tblGrid>
                <a:gridCol w="3758017"/>
                <a:gridCol w="2866719"/>
              </a:tblGrid>
              <a:tr h="2448272">
                <a:tc>
                  <a:txBody>
                    <a:bodyPr/>
                    <a:lstStyle/>
                    <a:p>
                      <a:pPr algn="ctr">
                        <a:lnSpc>
                          <a:spcPts val="1300"/>
                        </a:lnSpc>
                        <a:spcAft>
                          <a:spcPts val="0"/>
                        </a:spcAft>
                      </a:pPr>
                      <a:r>
                        <a:rPr lang="sl-SI" sz="1000" dirty="0">
                          <a:effectLst/>
                        </a:rPr>
                        <a:t> </a:t>
                      </a:r>
                    </a:p>
                    <a:p>
                      <a:pPr algn="ctr">
                        <a:lnSpc>
                          <a:spcPts val="1300"/>
                        </a:lnSpc>
                        <a:spcAft>
                          <a:spcPts val="0"/>
                        </a:spcAft>
                      </a:pPr>
                      <a:r>
                        <a:rPr lang="sl-SI" sz="1000" dirty="0">
                          <a:effectLst/>
                        </a:rPr>
                        <a:t> </a:t>
                      </a:r>
                    </a:p>
                    <a:p>
                      <a:pPr algn="ctr">
                        <a:lnSpc>
                          <a:spcPts val="1300"/>
                        </a:lnSpc>
                        <a:spcAft>
                          <a:spcPts val="0"/>
                        </a:spcAft>
                      </a:pPr>
                      <a:r>
                        <a:rPr lang="sl-SI" sz="1800" dirty="0" err="1">
                          <a:solidFill>
                            <a:schemeClr val="tx1"/>
                          </a:solidFill>
                          <a:effectLst/>
                        </a:rPr>
                        <a:t>Poljina</a:t>
                      </a:r>
                      <a:r>
                        <a:rPr lang="sl-SI" sz="1800" dirty="0">
                          <a:solidFill>
                            <a:schemeClr val="tx1"/>
                          </a:solidFill>
                          <a:effectLst/>
                        </a:rPr>
                        <a:t> 1</a:t>
                      </a:r>
                      <a:r>
                        <a:rPr lang="sl-SI" sz="1800" dirty="0" smtClean="0">
                          <a:solidFill>
                            <a:schemeClr val="tx1"/>
                          </a:solidFill>
                          <a:effectLst/>
                        </a:rPr>
                        <a:t>: Korenček </a:t>
                      </a:r>
                    </a:p>
                    <a:p>
                      <a:pPr algn="ctr">
                        <a:lnSpc>
                          <a:spcPts val="1300"/>
                        </a:lnSpc>
                        <a:spcAft>
                          <a:spcPts val="0"/>
                        </a:spcAft>
                      </a:pPr>
                      <a:endParaRPr lang="sl-SI" sz="1800" dirty="0">
                        <a:solidFill>
                          <a:schemeClr val="tx1"/>
                        </a:solidFill>
                        <a:effectLst/>
                      </a:endParaRPr>
                    </a:p>
                    <a:p>
                      <a:pPr algn="ctr">
                        <a:lnSpc>
                          <a:spcPts val="1300"/>
                        </a:lnSpc>
                        <a:spcAft>
                          <a:spcPts val="0"/>
                        </a:spcAft>
                      </a:pPr>
                      <a:r>
                        <a:rPr lang="sl-SI" sz="1800" dirty="0">
                          <a:solidFill>
                            <a:schemeClr val="tx1"/>
                          </a:solidFill>
                          <a:effectLst/>
                        </a:rPr>
                        <a:t>Površina: 27 </a:t>
                      </a:r>
                      <a:r>
                        <a:rPr lang="sl-SI" sz="1800" dirty="0" smtClean="0">
                          <a:solidFill>
                            <a:schemeClr val="tx1"/>
                          </a:solidFill>
                          <a:effectLst/>
                        </a:rPr>
                        <a:t>ar</a:t>
                      </a:r>
                    </a:p>
                    <a:p>
                      <a:pPr algn="ctr">
                        <a:lnSpc>
                          <a:spcPts val="1300"/>
                        </a:lnSpc>
                        <a:spcAft>
                          <a:spcPts val="0"/>
                        </a:spcAft>
                      </a:pPr>
                      <a:endParaRPr lang="sl-SI" sz="1800" dirty="0">
                        <a:solidFill>
                          <a:schemeClr val="tx1"/>
                        </a:solidFill>
                        <a:effectLst/>
                        <a:latin typeface="Arial"/>
                        <a:ea typeface="Times New Roman"/>
                        <a:cs typeface="Times New Roman"/>
                      </a:endParaRPr>
                    </a:p>
                  </a:txBody>
                  <a:tcPr marL="68580" marR="68580" marT="0" marB="0">
                    <a:solidFill>
                      <a:schemeClr val="accent6">
                        <a:lumMod val="60000"/>
                        <a:lumOff val="40000"/>
                      </a:schemeClr>
                    </a:solidFill>
                  </a:tcPr>
                </a:tc>
                <a:tc>
                  <a:txBody>
                    <a:bodyPr/>
                    <a:lstStyle/>
                    <a:p>
                      <a:pPr algn="ctr">
                        <a:lnSpc>
                          <a:spcPts val="1300"/>
                        </a:lnSpc>
                        <a:spcAft>
                          <a:spcPts val="0"/>
                        </a:spcAft>
                      </a:pPr>
                      <a:r>
                        <a:rPr lang="sl-SI" sz="1000" dirty="0">
                          <a:effectLst/>
                        </a:rPr>
                        <a:t> </a:t>
                      </a:r>
                    </a:p>
                    <a:p>
                      <a:pPr algn="ctr">
                        <a:lnSpc>
                          <a:spcPts val="1300"/>
                        </a:lnSpc>
                        <a:spcAft>
                          <a:spcPts val="0"/>
                        </a:spcAft>
                      </a:pPr>
                      <a:r>
                        <a:rPr lang="sl-SI" sz="1800" b="1" kern="1200" dirty="0">
                          <a:solidFill>
                            <a:schemeClr val="tx1"/>
                          </a:solidFill>
                          <a:effectLst/>
                          <a:latin typeface="+mn-lt"/>
                          <a:ea typeface="+mn-ea"/>
                          <a:cs typeface="+mn-cs"/>
                        </a:rPr>
                        <a:t> </a:t>
                      </a:r>
                    </a:p>
                    <a:p>
                      <a:pPr algn="ctr">
                        <a:lnSpc>
                          <a:spcPts val="1300"/>
                        </a:lnSpc>
                        <a:spcAft>
                          <a:spcPts val="0"/>
                        </a:spcAft>
                      </a:pPr>
                      <a:r>
                        <a:rPr lang="sl-SI" sz="1800" b="1" kern="1200" dirty="0" err="1">
                          <a:solidFill>
                            <a:schemeClr val="tx1"/>
                          </a:solidFill>
                          <a:effectLst/>
                          <a:latin typeface="+mn-lt"/>
                          <a:ea typeface="+mn-ea"/>
                          <a:cs typeface="+mn-cs"/>
                        </a:rPr>
                        <a:t>Poljina</a:t>
                      </a:r>
                      <a:r>
                        <a:rPr lang="sl-SI" sz="1800" b="1" kern="1200" dirty="0">
                          <a:solidFill>
                            <a:schemeClr val="tx1"/>
                          </a:solidFill>
                          <a:effectLst/>
                          <a:latin typeface="+mn-lt"/>
                          <a:ea typeface="+mn-ea"/>
                          <a:cs typeface="+mn-cs"/>
                        </a:rPr>
                        <a:t> </a:t>
                      </a:r>
                      <a:r>
                        <a:rPr lang="sl-SI" sz="1800" b="1" kern="1200" dirty="0" smtClean="0">
                          <a:solidFill>
                            <a:schemeClr val="tx1"/>
                          </a:solidFill>
                          <a:effectLst/>
                          <a:latin typeface="+mn-lt"/>
                          <a:ea typeface="+mn-ea"/>
                          <a:cs typeface="+mn-cs"/>
                        </a:rPr>
                        <a:t>2: Solata</a:t>
                      </a:r>
                    </a:p>
                    <a:p>
                      <a:pPr algn="ctr">
                        <a:lnSpc>
                          <a:spcPts val="1300"/>
                        </a:lnSpc>
                        <a:spcAft>
                          <a:spcPts val="0"/>
                        </a:spcAft>
                      </a:pPr>
                      <a:endParaRPr lang="sl-SI" sz="1800" b="1" kern="1200" dirty="0">
                        <a:solidFill>
                          <a:schemeClr val="tx1"/>
                        </a:solidFill>
                        <a:effectLst/>
                        <a:latin typeface="+mn-lt"/>
                        <a:ea typeface="+mn-ea"/>
                        <a:cs typeface="+mn-cs"/>
                      </a:endParaRPr>
                    </a:p>
                    <a:p>
                      <a:pPr algn="ctr">
                        <a:lnSpc>
                          <a:spcPts val="1300"/>
                        </a:lnSpc>
                        <a:spcAft>
                          <a:spcPts val="0"/>
                        </a:spcAft>
                      </a:pPr>
                      <a:r>
                        <a:rPr lang="sl-SI" sz="1800" b="1" kern="1200" dirty="0">
                          <a:solidFill>
                            <a:schemeClr val="tx1"/>
                          </a:solidFill>
                          <a:effectLst/>
                          <a:latin typeface="+mn-lt"/>
                          <a:ea typeface="+mn-ea"/>
                          <a:cs typeface="+mn-cs"/>
                        </a:rPr>
                        <a:t>Površina: </a:t>
                      </a:r>
                      <a:r>
                        <a:rPr lang="sl-SI" sz="1800" b="1" kern="1200" dirty="0" smtClean="0">
                          <a:solidFill>
                            <a:schemeClr val="tx1"/>
                          </a:solidFill>
                          <a:effectLst/>
                          <a:latin typeface="+mn-lt"/>
                          <a:ea typeface="+mn-ea"/>
                          <a:cs typeface="+mn-cs"/>
                        </a:rPr>
                        <a:t>20 ar</a:t>
                      </a:r>
                      <a:endParaRPr lang="sl-SI" sz="1800" b="1" kern="1200" dirty="0">
                        <a:solidFill>
                          <a:schemeClr val="tx1"/>
                        </a:solidFill>
                        <a:effectLst/>
                        <a:latin typeface="+mn-lt"/>
                        <a:ea typeface="+mn-ea"/>
                        <a:cs typeface="+mn-cs"/>
                      </a:endParaRPr>
                    </a:p>
                  </a:txBody>
                  <a:tcPr marL="68580" marR="68580" marT="0" marB="0">
                    <a:solidFill>
                      <a:schemeClr val="accent6">
                        <a:lumMod val="60000"/>
                        <a:lumOff val="40000"/>
                      </a:schemeClr>
                    </a:solidFill>
                  </a:tcPr>
                </a:tc>
              </a:tr>
            </a:tbl>
          </a:graphicData>
        </a:graphic>
      </p:graphicFrame>
      <p:pic>
        <p:nvPicPr>
          <p:cNvPr id="10" name="Picture 2" descr="D:\Osebno\Moji dokumenti\IACS\2019\izobrazevanje_smelt\solata_rdec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4941169"/>
            <a:ext cx="1943700" cy="15112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Osebno\Moji dokumenti\IACS\2019\izobrazevanje_smelt\korenček_2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1801" y="4941169"/>
            <a:ext cx="2590512" cy="151125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aven puščični povezovalnik 11"/>
          <p:cNvCxnSpPr/>
          <p:nvPr/>
        </p:nvCxnSpPr>
        <p:spPr>
          <a:xfrm flipH="1">
            <a:off x="3851920" y="2636912"/>
            <a:ext cx="1728192" cy="172819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 name="Raven puščični povezovalnik 15"/>
          <p:cNvCxnSpPr/>
          <p:nvPr/>
        </p:nvCxnSpPr>
        <p:spPr>
          <a:xfrm>
            <a:off x="5868144" y="3284984"/>
            <a:ext cx="144016" cy="10081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057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274638"/>
            <a:ext cx="9036496" cy="1143000"/>
          </a:xfrm>
        </p:spPr>
        <p:txBody>
          <a:bodyPr>
            <a:noAutofit/>
          </a:bodyPr>
          <a:lstStyle/>
          <a:p>
            <a:r>
              <a:rPr lang="sl-SI" sz="3100" b="1" dirty="0" smtClean="0">
                <a:solidFill>
                  <a:srgbClr val="FF0000"/>
                </a:solidFill>
                <a:latin typeface="+mn-lt"/>
                <a:ea typeface="+mn-ea"/>
                <a:cs typeface="Arial" charset="0"/>
              </a:rPr>
              <a:t>„Prijava </a:t>
            </a:r>
            <a:r>
              <a:rPr lang="sl-SI" sz="3100" b="1" dirty="0">
                <a:solidFill>
                  <a:srgbClr val="FF0000"/>
                </a:solidFill>
                <a:latin typeface="+mn-lt"/>
                <a:ea typeface="+mn-ea"/>
                <a:cs typeface="Arial" charset="0"/>
              </a:rPr>
              <a:t>zelenjadnic in obdobij prisotnosti“-novo</a:t>
            </a:r>
          </a:p>
        </p:txBody>
      </p:sp>
      <p:sp>
        <p:nvSpPr>
          <p:cNvPr id="4" name="Ograda številke diapozitiva 3"/>
          <p:cNvSpPr>
            <a:spLocks noGrp="1"/>
          </p:cNvSpPr>
          <p:nvPr>
            <p:ph type="sldNum" sz="quarter" idx="16"/>
          </p:nvPr>
        </p:nvSpPr>
        <p:spPr/>
        <p:txBody>
          <a:bodyPr/>
          <a:lstStyle/>
          <a:p>
            <a:pPr>
              <a:defRPr/>
            </a:pPr>
            <a:fld id="{1635A10B-2F41-4DD7-A08D-51B68D0769A2}" type="slidenum">
              <a:rPr lang="sl-SI" smtClean="0"/>
              <a:pPr>
                <a:defRPr/>
              </a:pPr>
              <a:t>26</a:t>
            </a:fld>
            <a:endParaRPr lang="sl-SI" dirty="0"/>
          </a:p>
        </p:txBody>
      </p:sp>
      <p:graphicFrame>
        <p:nvGraphicFramePr>
          <p:cNvPr id="5" name="Tabela 4"/>
          <p:cNvGraphicFramePr>
            <a:graphicFrameLocks noGrp="1"/>
          </p:cNvGraphicFramePr>
          <p:nvPr>
            <p:extLst>
              <p:ext uri="{D42A27DB-BD31-4B8C-83A1-F6EECF244321}">
                <p14:modId xmlns:p14="http://schemas.microsoft.com/office/powerpoint/2010/main" val="3751939869"/>
              </p:ext>
            </p:extLst>
          </p:nvPr>
        </p:nvGraphicFramePr>
        <p:xfrm>
          <a:off x="-2" y="1340768"/>
          <a:ext cx="9126887" cy="2650054"/>
        </p:xfrm>
        <a:graphic>
          <a:graphicData uri="http://schemas.openxmlformats.org/drawingml/2006/table">
            <a:tbl>
              <a:tblPr firstRow="1" firstCol="1" bandRow="1">
                <a:tableStyleId>{5C22544A-7EE6-4342-B048-85BDC9FD1C3A}</a:tableStyleId>
              </a:tblPr>
              <a:tblGrid>
                <a:gridCol w="569466"/>
                <a:gridCol w="532051"/>
                <a:gridCol w="393400"/>
                <a:gridCol w="403476"/>
                <a:gridCol w="803166"/>
                <a:gridCol w="657136"/>
                <a:gridCol w="657136"/>
                <a:gridCol w="730151"/>
                <a:gridCol w="876181"/>
                <a:gridCol w="730151"/>
                <a:gridCol w="584121"/>
                <a:gridCol w="657136"/>
                <a:gridCol w="657136"/>
                <a:gridCol w="876180"/>
              </a:tblGrid>
              <a:tr h="555645">
                <a:tc>
                  <a:txBody>
                    <a:bodyPr/>
                    <a:lstStyle/>
                    <a:p>
                      <a:pPr>
                        <a:lnSpc>
                          <a:spcPts val="1300"/>
                        </a:lnSpc>
                        <a:spcAft>
                          <a:spcPts val="0"/>
                        </a:spcAft>
                      </a:pPr>
                      <a:r>
                        <a:rPr lang="sl-SI" sz="600" dirty="0">
                          <a:effectLst/>
                        </a:rPr>
                        <a:t> </a:t>
                      </a:r>
                      <a:endParaRPr lang="sl-SI" sz="1000" dirty="0">
                        <a:effectLst/>
                        <a:latin typeface="Arial"/>
                        <a:ea typeface="Times New Roman"/>
                        <a:cs typeface="Times New Roman"/>
                      </a:endParaRPr>
                    </a:p>
                  </a:txBody>
                  <a:tcPr marL="44450" marR="44450" marT="0" marB="0"/>
                </a:tc>
                <a:tc>
                  <a:txBody>
                    <a:bodyPr/>
                    <a:lstStyle/>
                    <a:p>
                      <a:pPr algn="ctr">
                        <a:lnSpc>
                          <a:spcPts val="1300"/>
                        </a:lnSpc>
                        <a:spcAft>
                          <a:spcPts val="0"/>
                        </a:spcAft>
                      </a:pPr>
                      <a:r>
                        <a:rPr lang="sl-SI" sz="600">
                          <a:effectLst/>
                        </a:rPr>
                        <a:t> </a:t>
                      </a:r>
                      <a:endParaRPr lang="sl-SI" sz="1000">
                        <a:effectLst/>
                        <a:latin typeface="Arial"/>
                        <a:ea typeface="Times New Roman"/>
                        <a:cs typeface="Times New Roman"/>
                      </a:endParaRPr>
                    </a:p>
                  </a:txBody>
                  <a:tcPr marL="44450" marR="44450" marT="0" marB="0"/>
                </a:tc>
                <a:tc>
                  <a:txBody>
                    <a:bodyPr/>
                    <a:lstStyle/>
                    <a:p>
                      <a:pPr algn="ctr">
                        <a:lnSpc>
                          <a:spcPts val="1300"/>
                        </a:lnSpc>
                        <a:spcAft>
                          <a:spcPts val="0"/>
                        </a:spcAft>
                      </a:pPr>
                      <a:r>
                        <a:rPr lang="sl-SI" sz="600">
                          <a:effectLst/>
                        </a:rPr>
                        <a:t> </a:t>
                      </a:r>
                      <a:endParaRPr lang="sl-SI" sz="1000">
                        <a:effectLst/>
                        <a:latin typeface="Arial"/>
                        <a:ea typeface="Times New Roman"/>
                        <a:cs typeface="Times New Roman"/>
                      </a:endParaRPr>
                    </a:p>
                  </a:txBody>
                  <a:tcPr marL="44450" marR="44450" marT="0" marB="0"/>
                </a:tc>
                <a:tc>
                  <a:txBody>
                    <a:bodyPr/>
                    <a:lstStyle/>
                    <a:p>
                      <a:pPr>
                        <a:lnSpc>
                          <a:spcPct val="115000"/>
                        </a:lnSpc>
                      </a:pPr>
                      <a:endParaRPr lang="sl-SI" sz="1100">
                        <a:effectLst/>
                        <a:latin typeface="Calibri"/>
                      </a:endParaRPr>
                    </a:p>
                  </a:txBody>
                  <a:tcPr marL="44450" marR="44450" marT="0" marB="0"/>
                </a:tc>
                <a:tc gridSpan="5">
                  <a:txBody>
                    <a:bodyPr/>
                    <a:lstStyle/>
                    <a:p>
                      <a:pPr algn="ctr">
                        <a:lnSpc>
                          <a:spcPts val="1300"/>
                        </a:lnSpc>
                        <a:spcAft>
                          <a:spcPts val="0"/>
                        </a:spcAft>
                      </a:pPr>
                      <a:endParaRPr lang="sl-SI" sz="1400" b="1" kern="1200" dirty="0" smtClean="0">
                        <a:solidFill>
                          <a:schemeClr val="tx1"/>
                        </a:solidFill>
                        <a:effectLst/>
                        <a:latin typeface="+mn-lt"/>
                        <a:ea typeface="+mn-ea"/>
                        <a:cs typeface="+mn-cs"/>
                      </a:endParaRPr>
                    </a:p>
                    <a:p>
                      <a:pPr algn="ctr">
                        <a:lnSpc>
                          <a:spcPts val="1300"/>
                        </a:lnSpc>
                        <a:spcAft>
                          <a:spcPts val="0"/>
                        </a:spcAft>
                      </a:pPr>
                      <a:r>
                        <a:rPr lang="sl-SI" sz="1400" b="1" kern="1200" dirty="0" smtClean="0">
                          <a:solidFill>
                            <a:schemeClr val="tx1"/>
                          </a:solidFill>
                          <a:effectLst/>
                          <a:latin typeface="+mn-lt"/>
                          <a:ea typeface="+mn-ea"/>
                          <a:cs typeface="+mn-cs"/>
                        </a:rPr>
                        <a:t>OBDOBJE </a:t>
                      </a:r>
                      <a:r>
                        <a:rPr lang="sl-SI" sz="1400" b="1" kern="1200" dirty="0">
                          <a:solidFill>
                            <a:schemeClr val="tx1"/>
                          </a:solidFill>
                          <a:effectLst/>
                          <a:latin typeface="+mn-lt"/>
                          <a:ea typeface="+mn-ea"/>
                          <a:cs typeface="+mn-cs"/>
                        </a:rPr>
                        <a:t>PRISOTNOSTI ZELENJADNIC - GLAVNI POSEVEK</a:t>
                      </a:r>
                    </a:p>
                  </a:txBody>
                  <a:tcPr marL="44450" marR="44450" marT="0" marB="0"/>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gridSpan="5">
                  <a:txBody>
                    <a:bodyPr/>
                    <a:lstStyle/>
                    <a:p>
                      <a:pPr algn="ctr">
                        <a:lnSpc>
                          <a:spcPts val="1300"/>
                        </a:lnSpc>
                        <a:spcAft>
                          <a:spcPts val="0"/>
                        </a:spcAft>
                      </a:pPr>
                      <a:endParaRPr lang="sl-SI" sz="1400" b="1" kern="1200" dirty="0" smtClean="0">
                        <a:solidFill>
                          <a:schemeClr val="tx1"/>
                        </a:solidFill>
                        <a:effectLst/>
                        <a:latin typeface="+mn-lt"/>
                        <a:ea typeface="+mn-ea"/>
                        <a:cs typeface="+mn-cs"/>
                      </a:endParaRPr>
                    </a:p>
                    <a:p>
                      <a:pPr algn="ctr">
                        <a:lnSpc>
                          <a:spcPts val="1300"/>
                        </a:lnSpc>
                        <a:spcAft>
                          <a:spcPts val="0"/>
                        </a:spcAft>
                      </a:pPr>
                      <a:r>
                        <a:rPr lang="sl-SI" sz="1400" b="1" kern="1200" dirty="0" smtClean="0">
                          <a:solidFill>
                            <a:schemeClr val="tx1"/>
                          </a:solidFill>
                          <a:effectLst/>
                          <a:latin typeface="+mn-lt"/>
                          <a:ea typeface="+mn-ea"/>
                          <a:cs typeface="+mn-cs"/>
                        </a:rPr>
                        <a:t>DODATNO </a:t>
                      </a:r>
                      <a:r>
                        <a:rPr lang="sl-SI" sz="1400" b="1" kern="1200" dirty="0">
                          <a:solidFill>
                            <a:schemeClr val="tx1"/>
                          </a:solidFill>
                          <a:effectLst/>
                          <a:latin typeface="+mn-lt"/>
                          <a:ea typeface="+mn-ea"/>
                          <a:cs typeface="+mn-cs"/>
                        </a:rPr>
                        <a:t>OBDOBJE</a:t>
                      </a:r>
                    </a:p>
                  </a:txBody>
                  <a:tcPr marL="44450" marR="44450" marT="0" marB="0"/>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r>
              <a:tr h="956524">
                <a:tc>
                  <a:txBody>
                    <a:bodyPr/>
                    <a:lstStyle/>
                    <a:p>
                      <a:pPr>
                        <a:lnSpc>
                          <a:spcPts val="1300"/>
                        </a:lnSpc>
                        <a:spcAft>
                          <a:spcPts val="0"/>
                        </a:spcAft>
                      </a:pPr>
                      <a:endParaRPr lang="sl-SI" sz="1400" b="1" dirty="0" smtClean="0">
                        <a:solidFill>
                          <a:schemeClr val="tx1"/>
                        </a:solidFill>
                        <a:effectLst/>
                      </a:endParaRPr>
                    </a:p>
                    <a:p>
                      <a:pPr>
                        <a:lnSpc>
                          <a:spcPts val="1300"/>
                        </a:lnSpc>
                        <a:spcAft>
                          <a:spcPts val="0"/>
                        </a:spcAft>
                      </a:pPr>
                      <a:r>
                        <a:rPr lang="sl-SI" sz="1400" b="1" dirty="0" smtClean="0">
                          <a:solidFill>
                            <a:schemeClr val="tx1"/>
                          </a:solidFill>
                          <a:effectLst/>
                        </a:rPr>
                        <a:t>BLOK_ID</a:t>
                      </a:r>
                      <a:endParaRPr lang="sl-SI" sz="1400" b="1" dirty="0">
                        <a:solidFill>
                          <a:schemeClr val="tx1"/>
                        </a:solidFill>
                        <a:effectLst/>
                        <a:latin typeface="Arial"/>
                        <a:ea typeface="Times New Roman"/>
                        <a:cs typeface="Times New Roman"/>
                      </a:endParaRPr>
                    </a:p>
                  </a:txBody>
                  <a:tcPr marL="44450" marR="44450" marT="0" marB="0"/>
                </a:tc>
                <a:tc>
                  <a:txBody>
                    <a:bodyPr/>
                    <a:lstStyle/>
                    <a:p>
                      <a:pPr>
                        <a:lnSpc>
                          <a:spcPts val="1300"/>
                        </a:lnSpc>
                        <a:spcAft>
                          <a:spcPts val="0"/>
                        </a:spcAft>
                      </a:pPr>
                      <a:endParaRPr lang="sl-SI" sz="1400" b="1" dirty="0" smtClean="0">
                        <a:effectLst/>
                      </a:endParaRPr>
                    </a:p>
                    <a:p>
                      <a:pPr>
                        <a:lnSpc>
                          <a:spcPts val="1300"/>
                        </a:lnSpc>
                        <a:spcAft>
                          <a:spcPts val="0"/>
                        </a:spcAft>
                      </a:pPr>
                      <a:r>
                        <a:rPr lang="sl-SI" sz="1400" b="1" dirty="0" smtClean="0">
                          <a:effectLst/>
                        </a:rPr>
                        <a:t>GERK- </a:t>
                      </a:r>
                      <a:r>
                        <a:rPr lang="sl-SI" sz="1400" b="1" dirty="0">
                          <a:effectLst/>
                        </a:rPr>
                        <a:t>PID</a:t>
                      </a:r>
                      <a:endParaRPr lang="sl-SI" sz="1400" b="1" dirty="0">
                        <a:effectLst/>
                        <a:latin typeface="Arial"/>
                        <a:ea typeface="Times New Roman"/>
                        <a:cs typeface="Times New Roman"/>
                      </a:endParaRPr>
                    </a:p>
                  </a:txBody>
                  <a:tcPr marL="44450" marR="44450" marT="0" marB="0"/>
                </a:tc>
                <a:tc>
                  <a:txBody>
                    <a:bodyPr/>
                    <a:lstStyle/>
                    <a:p>
                      <a:pPr>
                        <a:lnSpc>
                          <a:spcPts val="1300"/>
                        </a:lnSpc>
                        <a:spcAft>
                          <a:spcPts val="0"/>
                        </a:spcAft>
                      </a:pPr>
                      <a:endParaRPr lang="sl-SI" sz="1400" b="1" dirty="0" smtClean="0">
                        <a:effectLst/>
                      </a:endParaRPr>
                    </a:p>
                    <a:p>
                      <a:pPr>
                        <a:lnSpc>
                          <a:spcPts val="1300"/>
                        </a:lnSpc>
                        <a:spcAft>
                          <a:spcPts val="0"/>
                        </a:spcAft>
                      </a:pPr>
                      <a:r>
                        <a:rPr lang="sl-SI" sz="1400" b="1" dirty="0" smtClean="0">
                          <a:effectLst/>
                        </a:rPr>
                        <a:t>Domače </a:t>
                      </a:r>
                      <a:r>
                        <a:rPr lang="sl-SI" sz="1400" b="1" dirty="0">
                          <a:effectLst/>
                        </a:rPr>
                        <a:t>ime</a:t>
                      </a:r>
                      <a:endParaRPr lang="sl-SI" sz="1400" b="1" dirty="0">
                        <a:effectLst/>
                        <a:latin typeface="Arial"/>
                        <a:ea typeface="Times New Roman"/>
                        <a:cs typeface="Times New Roman"/>
                      </a:endParaRPr>
                    </a:p>
                  </a:txBody>
                  <a:tcPr marL="44450" marR="44450" marT="0" marB="0"/>
                </a:tc>
                <a:tc>
                  <a:txBody>
                    <a:bodyPr/>
                    <a:lstStyle/>
                    <a:p>
                      <a:pPr>
                        <a:lnSpc>
                          <a:spcPts val="1300"/>
                        </a:lnSpc>
                        <a:spcAft>
                          <a:spcPts val="0"/>
                        </a:spcAft>
                      </a:pPr>
                      <a:endParaRPr lang="sl-SI" sz="1400" b="1" dirty="0" smtClean="0">
                        <a:effectLst/>
                      </a:endParaRPr>
                    </a:p>
                    <a:p>
                      <a:pPr>
                        <a:lnSpc>
                          <a:spcPts val="1300"/>
                        </a:lnSpc>
                        <a:spcAft>
                          <a:spcPts val="0"/>
                        </a:spcAft>
                      </a:pPr>
                      <a:r>
                        <a:rPr lang="sl-SI" sz="1400" b="1" dirty="0" err="1" smtClean="0">
                          <a:effectLst/>
                        </a:rPr>
                        <a:t>Pov</a:t>
                      </a:r>
                      <a:r>
                        <a:rPr lang="sl-SI" sz="1400" b="1" dirty="0" smtClean="0">
                          <a:effectLst/>
                        </a:rPr>
                        <a:t>. </a:t>
                      </a:r>
                      <a:r>
                        <a:rPr lang="sl-SI" sz="1400" b="1" dirty="0">
                          <a:effectLst/>
                        </a:rPr>
                        <a:t>402 ZL </a:t>
                      </a:r>
                      <a:r>
                        <a:rPr lang="sl-SI" sz="1400" b="1" dirty="0" smtClean="0">
                          <a:effectLst/>
                        </a:rPr>
                        <a:t>ar</a:t>
                      </a:r>
                      <a:endParaRPr lang="sl-SI" sz="1400" b="1" dirty="0">
                        <a:effectLst/>
                        <a:latin typeface="Arial"/>
                        <a:ea typeface="Times New Roman"/>
                        <a:cs typeface="Times New Roman"/>
                      </a:endParaRPr>
                    </a:p>
                  </a:txBody>
                  <a:tcPr marL="44450" marR="44450" marT="0" marB="0"/>
                </a:tc>
                <a:tc>
                  <a:txBody>
                    <a:bodyPr/>
                    <a:lstStyle/>
                    <a:p>
                      <a:pPr>
                        <a:lnSpc>
                          <a:spcPts val="1300"/>
                        </a:lnSpc>
                        <a:spcAft>
                          <a:spcPts val="0"/>
                        </a:spcAft>
                      </a:pPr>
                      <a:endParaRPr lang="sl-SI" sz="1400" b="1" dirty="0" smtClean="0">
                        <a:effectLst/>
                      </a:endParaRPr>
                    </a:p>
                    <a:p>
                      <a:pPr>
                        <a:lnSpc>
                          <a:spcPts val="1300"/>
                        </a:lnSpc>
                        <a:spcAft>
                          <a:spcPts val="0"/>
                        </a:spcAft>
                      </a:pPr>
                      <a:r>
                        <a:rPr lang="sl-SI" sz="1400" b="1" dirty="0" smtClean="0">
                          <a:effectLst/>
                        </a:rPr>
                        <a:t>Zelenjadnica</a:t>
                      </a:r>
                      <a:endParaRPr lang="sl-SI" sz="1400" b="1" dirty="0">
                        <a:effectLst/>
                        <a:latin typeface="Arial"/>
                        <a:ea typeface="Times New Roman"/>
                        <a:cs typeface="Times New Roman"/>
                      </a:endParaRPr>
                    </a:p>
                  </a:txBody>
                  <a:tcPr marL="44450" marR="44450" marT="0" marB="0"/>
                </a:tc>
                <a:tc>
                  <a:txBody>
                    <a:bodyPr/>
                    <a:lstStyle/>
                    <a:p>
                      <a:pPr>
                        <a:lnSpc>
                          <a:spcPts val="1300"/>
                        </a:lnSpc>
                        <a:spcAft>
                          <a:spcPts val="0"/>
                        </a:spcAft>
                      </a:pPr>
                      <a:endParaRPr lang="sl-SI" sz="1400" b="1" dirty="0" smtClean="0">
                        <a:effectLst/>
                      </a:endParaRPr>
                    </a:p>
                    <a:p>
                      <a:pPr>
                        <a:lnSpc>
                          <a:spcPts val="1300"/>
                        </a:lnSpc>
                        <a:spcAft>
                          <a:spcPts val="0"/>
                        </a:spcAft>
                      </a:pPr>
                      <a:r>
                        <a:rPr lang="sl-SI" sz="1400" b="1" dirty="0" err="1" smtClean="0">
                          <a:effectLst/>
                        </a:rPr>
                        <a:t>Pov</a:t>
                      </a:r>
                      <a:r>
                        <a:rPr lang="sl-SI" sz="1400" b="1" dirty="0" smtClean="0">
                          <a:effectLst/>
                        </a:rPr>
                        <a:t>. zelenjadnice </a:t>
                      </a:r>
                      <a:r>
                        <a:rPr lang="sl-SI" sz="1400" b="1" dirty="0">
                          <a:effectLst/>
                        </a:rPr>
                        <a:t>[ar]</a:t>
                      </a:r>
                      <a:endParaRPr lang="sl-SI" sz="1400" b="1" dirty="0">
                        <a:effectLst/>
                        <a:latin typeface="Arial"/>
                        <a:ea typeface="Times New Roman"/>
                        <a:cs typeface="Times New Roman"/>
                      </a:endParaRPr>
                    </a:p>
                  </a:txBody>
                  <a:tcPr marL="44450" marR="44450" marT="0" marB="0"/>
                </a:tc>
                <a:tc>
                  <a:txBody>
                    <a:bodyPr/>
                    <a:lstStyle/>
                    <a:p>
                      <a:pPr>
                        <a:lnSpc>
                          <a:spcPts val="1300"/>
                        </a:lnSpc>
                        <a:spcAft>
                          <a:spcPts val="0"/>
                        </a:spcAft>
                      </a:pPr>
                      <a:endParaRPr lang="sl-SI" sz="1400" b="1" dirty="0" smtClean="0">
                        <a:effectLst/>
                      </a:endParaRPr>
                    </a:p>
                    <a:p>
                      <a:pPr>
                        <a:lnSpc>
                          <a:spcPts val="1300"/>
                        </a:lnSpc>
                        <a:spcAft>
                          <a:spcPts val="0"/>
                        </a:spcAft>
                      </a:pPr>
                      <a:r>
                        <a:rPr lang="sl-SI" sz="1400" b="1" dirty="0" smtClean="0">
                          <a:effectLst/>
                        </a:rPr>
                        <a:t>Datum </a:t>
                      </a:r>
                      <a:r>
                        <a:rPr lang="sl-SI" sz="1400" b="1" dirty="0">
                          <a:effectLst/>
                        </a:rPr>
                        <a:t>setve/ sajenja</a:t>
                      </a:r>
                      <a:endParaRPr lang="sl-SI" sz="1400" b="1" dirty="0">
                        <a:effectLst/>
                        <a:latin typeface="Arial"/>
                        <a:ea typeface="Times New Roman"/>
                        <a:cs typeface="Times New Roman"/>
                      </a:endParaRPr>
                    </a:p>
                  </a:txBody>
                  <a:tcPr marL="44450" marR="44450" marT="0" marB="0"/>
                </a:tc>
                <a:tc>
                  <a:txBody>
                    <a:bodyPr/>
                    <a:lstStyle/>
                    <a:p>
                      <a:pPr>
                        <a:lnSpc>
                          <a:spcPts val="1300"/>
                        </a:lnSpc>
                        <a:spcAft>
                          <a:spcPts val="0"/>
                        </a:spcAft>
                      </a:pPr>
                      <a:endParaRPr lang="sl-SI" sz="1400" b="1" dirty="0" smtClean="0">
                        <a:effectLst/>
                      </a:endParaRPr>
                    </a:p>
                    <a:p>
                      <a:pPr>
                        <a:lnSpc>
                          <a:spcPts val="1300"/>
                        </a:lnSpc>
                        <a:spcAft>
                          <a:spcPts val="0"/>
                        </a:spcAft>
                      </a:pPr>
                      <a:r>
                        <a:rPr lang="sl-SI" sz="1400" b="1" dirty="0" smtClean="0">
                          <a:effectLst/>
                        </a:rPr>
                        <a:t>Setev</a:t>
                      </a:r>
                      <a:r>
                        <a:rPr lang="sl-SI" sz="1400" b="1" dirty="0">
                          <a:effectLst/>
                        </a:rPr>
                        <a:t>/ sajenje</a:t>
                      </a:r>
                      <a:endParaRPr lang="sl-SI" sz="1400" b="1" dirty="0">
                        <a:effectLst/>
                        <a:latin typeface="Arial"/>
                        <a:ea typeface="Times New Roman"/>
                        <a:cs typeface="Times New Roman"/>
                      </a:endParaRPr>
                    </a:p>
                  </a:txBody>
                  <a:tcPr marL="44450" marR="44450" marT="0" marB="0"/>
                </a:tc>
                <a:tc>
                  <a:txBody>
                    <a:bodyPr/>
                    <a:lstStyle/>
                    <a:p>
                      <a:pPr>
                        <a:lnSpc>
                          <a:spcPts val="1300"/>
                        </a:lnSpc>
                        <a:spcAft>
                          <a:spcPts val="0"/>
                        </a:spcAft>
                      </a:pPr>
                      <a:endParaRPr lang="sl-SI" sz="1400" b="1" dirty="0" smtClean="0">
                        <a:effectLst/>
                      </a:endParaRPr>
                    </a:p>
                    <a:p>
                      <a:pPr>
                        <a:lnSpc>
                          <a:spcPts val="1300"/>
                        </a:lnSpc>
                        <a:spcAft>
                          <a:spcPts val="0"/>
                        </a:spcAft>
                      </a:pPr>
                      <a:r>
                        <a:rPr lang="sl-SI" sz="1400" b="1" dirty="0" smtClean="0">
                          <a:effectLst/>
                        </a:rPr>
                        <a:t>Predviden </a:t>
                      </a:r>
                      <a:r>
                        <a:rPr lang="sl-SI" sz="1400" b="1" dirty="0">
                          <a:effectLst/>
                        </a:rPr>
                        <a:t>datum spravila</a:t>
                      </a:r>
                      <a:endParaRPr lang="sl-SI" sz="1400" b="1" dirty="0">
                        <a:effectLst/>
                        <a:latin typeface="Arial"/>
                        <a:ea typeface="Times New Roman"/>
                        <a:cs typeface="Times New Roman"/>
                      </a:endParaRPr>
                    </a:p>
                  </a:txBody>
                  <a:tcPr marL="44450" marR="44450" marT="0" marB="0"/>
                </a:tc>
                <a:tc>
                  <a:txBody>
                    <a:bodyPr/>
                    <a:lstStyle/>
                    <a:p>
                      <a:pPr>
                        <a:lnSpc>
                          <a:spcPts val="1300"/>
                        </a:lnSpc>
                        <a:spcAft>
                          <a:spcPts val="0"/>
                        </a:spcAft>
                      </a:pPr>
                      <a:endParaRPr lang="sl-SI" sz="1400" b="1" dirty="0" smtClean="0">
                        <a:effectLst/>
                      </a:endParaRPr>
                    </a:p>
                    <a:p>
                      <a:pPr>
                        <a:lnSpc>
                          <a:spcPts val="1300"/>
                        </a:lnSpc>
                        <a:spcAft>
                          <a:spcPts val="0"/>
                        </a:spcAft>
                      </a:pPr>
                      <a:r>
                        <a:rPr lang="sl-SI" sz="1400" b="1" dirty="0" smtClean="0">
                          <a:effectLst/>
                        </a:rPr>
                        <a:t>Zelenjadnica</a:t>
                      </a:r>
                      <a:endParaRPr lang="sl-SI" sz="1400" b="1" dirty="0">
                        <a:effectLst/>
                        <a:latin typeface="Arial"/>
                        <a:ea typeface="Times New Roman"/>
                        <a:cs typeface="Times New Roman"/>
                      </a:endParaRPr>
                    </a:p>
                  </a:txBody>
                  <a:tcPr marL="44450" marR="44450" marT="0" marB="0"/>
                </a:tc>
                <a:tc>
                  <a:txBody>
                    <a:bodyPr/>
                    <a:lstStyle/>
                    <a:p>
                      <a:pPr>
                        <a:lnSpc>
                          <a:spcPts val="1300"/>
                        </a:lnSpc>
                        <a:spcAft>
                          <a:spcPts val="0"/>
                        </a:spcAft>
                      </a:pPr>
                      <a:endParaRPr lang="sl-SI" sz="1400" b="1" dirty="0" smtClean="0">
                        <a:effectLst/>
                      </a:endParaRPr>
                    </a:p>
                    <a:p>
                      <a:pPr>
                        <a:lnSpc>
                          <a:spcPts val="1300"/>
                        </a:lnSpc>
                        <a:spcAft>
                          <a:spcPts val="0"/>
                        </a:spcAft>
                      </a:pPr>
                      <a:r>
                        <a:rPr lang="sl-SI" sz="1400" b="1" dirty="0" err="1" smtClean="0">
                          <a:effectLst/>
                        </a:rPr>
                        <a:t>Pov</a:t>
                      </a:r>
                      <a:r>
                        <a:rPr lang="sl-SI" sz="1400" b="1" dirty="0" smtClean="0">
                          <a:effectLst/>
                        </a:rPr>
                        <a:t>. zelenjadnice </a:t>
                      </a:r>
                      <a:r>
                        <a:rPr lang="sl-SI" sz="1400" b="1" dirty="0">
                          <a:effectLst/>
                        </a:rPr>
                        <a:t>[ar]</a:t>
                      </a:r>
                      <a:endParaRPr lang="sl-SI" sz="1400" b="1" dirty="0">
                        <a:effectLst/>
                        <a:latin typeface="Arial"/>
                        <a:ea typeface="Times New Roman"/>
                        <a:cs typeface="Times New Roman"/>
                      </a:endParaRPr>
                    </a:p>
                  </a:txBody>
                  <a:tcPr marL="44450" marR="44450" marT="0" marB="0"/>
                </a:tc>
                <a:tc>
                  <a:txBody>
                    <a:bodyPr/>
                    <a:lstStyle/>
                    <a:p>
                      <a:pPr>
                        <a:lnSpc>
                          <a:spcPts val="1300"/>
                        </a:lnSpc>
                        <a:spcAft>
                          <a:spcPts val="0"/>
                        </a:spcAft>
                      </a:pPr>
                      <a:endParaRPr lang="sl-SI" sz="1400" b="1" dirty="0" smtClean="0">
                        <a:effectLst/>
                      </a:endParaRPr>
                    </a:p>
                    <a:p>
                      <a:pPr>
                        <a:lnSpc>
                          <a:spcPts val="1300"/>
                        </a:lnSpc>
                        <a:spcAft>
                          <a:spcPts val="0"/>
                        </a:spcAft>
                      </a:pPr>
                      <a:r>
                        <a:rPr lang="sl-SI" sz="1400" b="1" dirty="0" smtClean="0">
                          <a:effectLst/>
                        </a:rPr>
                        <a:t>Datum </a:t>
                      </a:r>
                      <a:r>
                        <a:rPr lang="sl-SI" sz="1400" b="1" dirty="0">
                          <a:effectLst/>
                        </a:rPr>
                        <a:t>setve/</a:t>
                      </a:r>
                    </a:p>
                    <a:p>
                      <a:pPr>
                        <a:lnSpc>
                          <a:spcPts val="1300"/>
                        </a:lnSpc>
                        <a:spcAft>
                          <a:spcPts val="0"/>
                        </a:spcAft>
                      </a:pPr>
                      <a:r>
                        <a:rPr lang="sl-SI" sz="1400" b="1" dirty="0">
                          <a:effectLst/>
                        </a:rPr>
                        <a:t>sajenja</a:t>
                      </a:r>
                      <a:endParaRPr lang="sl-SI" sz="1400" b="1" dirty="0">
                        <a:effectLst/>
                        <a:latin typeface="Arial"/>
                        <a:ea typeface="Times New Roman"/>
                        <a:cs typeface="Times New Roman"/>
                      </a:endParaRPr>
                    </a:p>
                  </a:txBody>
                  <a:tcPr marL="44450" marR="44450" marT="0" marB="0"/>
                </a:tc>
                <a:tc>
                  <a:txBody>
                    <a:bodyPr/>
                    <a:lstStyle/>
                    <a:p>
                      <a:pPr>
                        <a:lnSpc>
                          <a:spcPts val="1300"/>
                        </a:lnSpc>
                        <a:spcAft>
                          <a:spcPts val="0"/>
                        </a:spcAft>
                      </a:pPr>
                      <a:endParaRPr lang="sl-SI" sz="1400" b="1" dirty="0" smtClean="0">
                        <a:effectLst/>
                      </a:endParaRPr>
                    </a:p>
                    <a:p>
                      <a:pPr>
                        <a:lnSpc>
                          <a:spcPts val="1300"/>
                        </a:lnSpc>
                        <a:spcAft>
                          <a:spcPts val="0"/>
                        </a:spcAft>
                      </a:pPr>
                      <a:r>
                        <a:rPr lang="sl-SI" sz="1400" b="1" dirty="0" smtClean="0">
                          <a:effectLst/>
                        </a:rPr>
                        <a:t>Setev</a:t>
                      </a:r>
                      <a:r>
                        <a:rPr lang="sl-SI" sz="1400" b="1" dirty="0">
                          <a:effectLst/>
                        </a:rPr>
                        <a:t>/ sajenje</a:t>
                      </a:r>
                      <a:endParaRPr lang="sl-SI" sz="1400" b="1" dirty="0">
                        <a:effectLst/>
                        <a:latin typeface="Arial"/>
                        <a:ea typeface="Times New Roman"/>
                        <a:cs typeface="Times New Roman"/>
                      </a:endParaRPr>
                    </a:p>
                  </a:txBody>
                  <a:tcPr marL="44450" marR="44450" marT="0" marB="0"/>
                </a:tc>
                <a:tc>
                  <a:txBody>
                    <a:bodyPr/>
                    <a:lstStyle/>
                    <a:p>
                      <a:pPr>
                        <a:lnSpc>
                          <a:spcPts val="1300"/>
                        </a:lnSpc>
                        <a:spcAft>
                          <a:spcPts val="0"/>
                        </a:spcAft>
                      </a:pPr>
                      <a:endParaRPr lang="sl-SI" sz="1400" b="1" dirty="0" smtClean="0">
                        <a:effectLst/>
                      </a:endParaRPr>
                    </a:p>
                    <a:p>
                      <a:pPr>
                        <a:lnSpc>
                          <a:spcPts val="1300"/>
                        </a:lnSpc>
                        <a:spcAft>
                          <a:spcPts val="0"/>
                        </a:spcAft>
                      </a:pPr>
                      <a:r>
                        <a:rPr lang="sl-SI" sz="1400" b="1" dirty="0" smtClean="0">
                          <a:effectLst/>
                        </a:rPr>
                        <a:t>Predviden </a:t>
                      </a:r>
                      <a:r>
                        <a:rPr lang="sl-SI" sz="1400" b="1" dirty="0">
                          <a:effectLst/>
                        </a:rPr>
                        <a:t>datum spravila</a:t>
                      </a:r>
                      <a:endParaRPr lang="sl-SI" sz="1400" b="1" dirty="0">
                        <a:effectLst/>
                        <a:latin typeface="Arial"/>
                        <a:ea typeface="Times New Roman"/>
                        <a:cs typeface="Times New Roman"/>
                      </a:endParaRPr>
                    </a:p>
                  </a:txBody>
                  <a:tcPr marL="44450" marR="44450" marT="0" marB="0"/>
                </a:tc>
              </a:tr>
              <a:tr h="374283">
                <a:tc>
                  <a:txBody>
                    <a:bodyPr/>
                    <a:lstStyle/>
                    <a:p>
                      <a:pPr>
                        <a:lnSpc>
                          <a:spcPts val="1300"/>
                        </a:lnSpc>
                        <a:spcAft>
                          <a:spcPts val="0"/>
                        </a:spcAft>
                      </a:pPr>
                      <a:r>
                        <a:rPr lang="sl-SI" sz="1400" b="0" kern="1200" dirty="0" smtClean="0">
                          <a:solidFill>
                            <a:schemeClr val="tx1"/>
                          </a:solidFill>
                          <a:effectLst/>
                          <a:latin typeface="+mn-lt"/>
                          <a:ea typeface="+mn-ea"/>
                          <a:cs typeface="+mn-cs"/>
                        </a:rPr>
                        <a:t>1234..</a:t>
                      </a:r>
                      <a:endParaRPr lang="sl-SI" sz="1400" b="0" kern="1200" dirty="0">
                        <a:solidFill>
                          <a:schemeClr val="tx1"/>
                        </a:solidFill>
                        <a:effectLst/>
                        <a:latin typeface="+mn-lt"/>
                        <a:ea typeface="+mn-ea"/>
                        <a:cs typeface="+mn-cs"/>
                      </a:endParaRPr>
                    </a:p>
                  </a:txBody>
                  <a:tcPr marL="44450" marR="44450" marT="0" marB="0" anchor="ctr"/>
                </a:tc>
                <a:tc>
                  <a:txBody>
                    <a:bodyPr/>
                    <a:lstStyle/>
                    <a:p>
                      <a:pPr>
                        <a:lnSpc>
                          <a:spcPts val="1300"/>
                        </a:lnSpc>
                        <a:spcAft>
                          <a:spcPts val="0"/>
                        </a:spcAft>
                      </a:pPr>
                      <a:r>
                        <a:rPr lang="sl-SI" sz="1400" dirty="0" smtClean="0">
                          <a:effectLst/>
                        </a:rPr>
                        <a:t>6543.</a:t>
                      </a:r>
                      <a:endParaRPr lang="sl-SI" sz="1400"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a:effectLst/>
                        </a:rPr>
                        <a:t>Dol</a:t>
                      </a:r>
                      <a:endParaRPr lang="sl-SI" sz="140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a:effectLst/>
                        </a:rPr>
                        <a:t>47</a:t>
                      </a:r>
                      <a:endParaRPr lang="sl-SI" sz="140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smtClean="0">
                          <a:effectLst/>
                        </a:rPr>
                        <a:t>korenček</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a:effectLst/>
                        </a:rPr>
                        <a:t> 27</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smtClean="0">
                          <a:effectLst/>
                        </a:rPr>
                        <a:t>20.5.19</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a:effectLst/>
                        </a:rPr>
                        <a:t>setev</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smtClean="0">
                          <a:effectLst/>
                        </a:rPr>
                        <a:t>1.7.19</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a:effectLst/>
                        </a:rPr>
                        <a:t>radič</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a:effectLst/>
                        </a:rPr>
                        <a:t>17</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smtClean="0">
                          <a:effectLst/>
                        </a:rPr>
                        <a:t>1.9.19</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a:effectLst/>
                        </a:rPr>
                        <a:t>sajenje</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smtClean="0">
                          <a:effectLst/>
                        </a:rPr>
                        <a:t>20.4.20</a:t>
                      </a:r>
                      <a:endParaRPr lang="sl-SI" sz="1400" b="1" dirty="0">
                        <a:effectLst/>
                        <a:latin typeface="Arial"/>
                        <a:ea typeface="Times New Roman"/>
                        <a:cs typeface="Times New Roman"/>
                      </a:endParaRPr>
                    </a:p>
                  </a:txBody>
                  <a:tcPr marL="44450" marR="44450" marT="0" marB="0" anchor="ctr"/>
                </a:tc>
              </a:tr>
              <a:tr h="345797">
                <a:tc>
                  <a:txBody>
                    <a:bodyPr/>
                    <a:lstStyle/>
                    <a:p>
                      <a:pPr>
                        <a:lnSpc>
                          <a:spcPts val="1300"/>
                        </a:lnSpc>
                        <a:spcAft>
                          <a:spcPts val="0"/>
                        </a:spcAft>
                      </a:pPr>
                      <a:r>
                        <a:rPr lang="sl-SI" sz="1400" b="0">
                          <a:effectLst/>
                        </a:rPr>
                        <a:t> </a:t>
                      </a:r>
                      <a:endParaRPr lang="sl-SI" sz="1400" b="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a:effectLst/>
                        </a:rPr>
                        <a:t> </a:t>
                      </a:r>
                      <a:endParaRPr lang="sl-SI" sz="140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a:effectLst/>
                        </a:rPr>
                        <a:t> </a:t>
                      </a:r>
                      <a:endParaRPr lang="sl-SI" sz="140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a:effectLst/>
                        </a:rPr>
                        <a:t> </a:t>
                      </a:r>
                      <a:endParaRPr lang="sl-SI" sz="140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a:effectLst/>
                        </a:rPr>
                        <a:t> </a:t>
                      </a:r>
                      <a:endParaRPr lang="sl-SI" sz="140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a:effectLst/>
                        </a:rPr>
                        <a:t> </a:t>
                      </a:r>
                      <a:endParaRPr lang="sl-SI" sz="140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a:effectLst/>
                        </a:rPr>
                        <a:t> </a:t>
                      </a:r>
                      <a:endParaRPr lang="sl-SI" sz="140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a:effectLst/>
                        </a:rPr>
                        <a:t> </a:t>
                      </a:r>
                      <a:endParaRPr lang="sl-SI" sz="140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dirty="0">
                          <a:effectLst/>
                        </a:rPr>
                        <a:t> </a:t>
                      </a:r>
                      <a:endParaRPr lang="sl-SI" sz="1400"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kern="1200" dirty="0" err="1" smtClean="0">
                          <a:solidFill>
                            <a:schemeClr val="dk1"/>
                          </a:solidFill>
                          <a:effectLst/>
                          <a:latin typeface="+mn-lt"/>
                          <a:ea typeface="+mn-ea"/>
                          <a:cs typeface="+mn-cs"/>
                        </a:rPr>
                        <a:t>endivja</a:t>
                      </a:r>
                      <a:endParaRPr lang="sl-SI" sz="1400" b="1" kern="1200" dirty="0">
                        <a:solidFill>
                          <a:schemeClr val="dk1"/>
                        </a:solidFill>
                        <a:effectLst/>
                        <a:latin typeface="+mn-lt"/>
                        <a:ea typeface="+mn-ea"/>
                        <a:cs typeface="+mn-cs"/>
                      </a:endParaRPr>
                    </a:p>
                  </a:txBody>
                  <a:tcPr marL="44450" marR="44450" marT="0" marB="0" anchor="ctr"/>
                </a:tc>
                <a:tc>
                  <a:txBody>
                    <a:bodyPr/>
                    <a:lstStyle/>
                    <a:p>
                      <a:pPr>
                        <a:lnSpc>
                          <a:spcPts val="1300"/>
                        </a:lnSpc>
                        <a:spcAft>
                          <a:spcPts val="0"/>
                        </a:spcAft>
                      </a:pPr>
                      <a:r>
                        <a:rPr lang="sl-SI" sz="1400" b="1" dirty="0">
                          <a:effectLst/>
                        </a:rPr>
                        <a:t>10</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smtClean="0">
                          <a:effectLst/>
                        </a:rPr>
                        <a:t>15.8.19</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smtClean="0">
                          <a:effectLst/>
                        </a:rPr>
                        <a:t>saditev</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smtClean="0">
                          <a:effectLst/>
                        </a:rPr>
                        <a:t>15.9.19</a:t>
                      </a:r>
                      <a:endParaRPr lang="sl-SI" sz="1400" b="1" dirty="0">
                        <a:effectLst/>
                        <a:latin typeface="Arial"/>
                        <a:ea typeface="Times New Roman"/>
                        <a:cs typeface="Times New Roman"/>
                      </a:endParaRPr>
                    </a:p>
                  </a:txBody>
                  <a:tcPr marL="44450" marR="44450" marT="0" marB="0" anchor="ctr"/>
                </a:tc>
              </a:tr>
              <a:tr h="417805">
                <a:tc>
                  <a:txBody>
                    <a:bodyPr/>
                    <a:lstStyle/>
                    <a:p>
                      <a:pPr marL="0" algn="l" defTabSz="914400" rtl="0" eaLnBrk="1" latinLnBrk="0" hangingPunct="1">
                        <a:lnSpc>
                          <a:spcPts val="1300"/>
                        </a:lnSpc>
                        <a:spcAft>
                          <a:spcPts val="0"/>
                        </a:spcAft>
                      </a:pPr>
                      <a:r>
                        <a:rPr lang="sl-SI" sz="1400" b="0" kern="1200" dirty="0" smtClean="0">
                          <a:solidFill>
                            <a:schemeClr val="tx1"/>
                          </a:solidFill>
                          <a:effectLst/>
                          <a:latin typeface="+mn-lt"/>
                          <a:ea typeface="+mn-ea"/>
                          <a:cs typeface="+mn-cs"/>
                        </a:rPr>
                        <a:t>1234..</a:t>
                      </a:r>
                      <a:endParaRPr lang="sl-SI" sz="1400" b="0" kern="1200" dirty="0">
                        <a:solidFill>
                          <a:schemeClr val="tx1"/>
                        </a:solidFill>
                        <a:effectLst/>
                        <a:latin typeface="+mn-lt"/>
                        <a:ea typeface="+mn-ea"/>
                        <a:cs typeface="+mn-cs"/>
                      </a:endParaRPr>
                    </a:p>
                  </a:txBody>
                  <a:tcPr marL="44450" marR="44450" marT="0" marB="0" anchor="ctr"/>
                </a:tc>
                <a:tc>
                  <a:txBody>
                    <a:bodyPr/>
                    <a:lstStyle/>
                    <a:p>
                      <a:pPr>
                        <a:lnSpc>
                          <a:spcPts val="1300"/>
                        </a:lnSpc>
                        <a:spcAft>
                          <a:spcPts val="0"/>
                        </a:spcAft>
                      </a:pPr>
                      <a:r>
                        <a:rPr lang="sl-SI" sz="1400" dirty="0" smtClean="0">
                          <a:effectLst/>
                        </a:rPr>
                        <a:t>6543.</a:t>
                      </a:r>
                      <a:endParaRPr lang="sl-SI" sz="1400"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a:effectLst/>
                        </a:rPr>
                        <a:t>Dol</a:t>
                      </a:r>
                      <a:endParaRPr lang="sl-SI" sz="140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a:effectLst/>
                        </a:rPr>
                        <a:t>47</a:t>
                      </a:r>
                      <a:endParaRPr lang="sl-SI" sz="140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a:effectLst/>
                        </a:rPr>
                        <a:t> solata</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a:effectLst/>
                        </a:rPr>
                        <a:t> 20</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smtClean="0">
                          <a:effectLst/>
                        </a:rPr>
                        <a:t>27.4.19</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smtClean="0">
                          <a:effectLst/>
                        </a:rPr>
                        <a:t>sajenje</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smtClean="0">
                          <a:effectLst/>
                        </a:rPr>
                        <a:t>27.5.19</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smtClean="0">
                          <a:effectLst/>
                        </a:rPr>
                        <a:t>      zelje</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a:effectLst/>
                        </a:rPr>
                        <a:t>20</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smtClean="0">
                          <a:effectLst/>
                        </a:rPr>
                        <a:t>1.6.19</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a:effectLst/>
                        </a:rPr>
                        <a:t>sajenje</a:t>
                      </a:r>
                      <a:endParaRPr lang="sl-SI" sz="1400" b="1" dirty="0">
                        <a:effectLst/>
                        <a:latin typeface="Arial"/>
                        <a:ea typeface="Times New Roman"/>
                        <a:cs typeface="Times New Roman"/>
                      </a:endParaRPr>
                    </a:p>
                  </a:txBody>
                  <a:tcPr marL="44450" marR="44450" marT="0" marB="0" anchor="ctr"/>
                </a:tc>
                <a:tc>
                  <a:txBody>
                    <a:bodyPr/>
                    <a:lstStyle/>
                    <a:p>
                      <a:pPr>
                        <a:lnSpc>
                          <a:spcPts val="1300"/>
                        </a:lnSpc>
                        <a:spcAft>
                          <a:spcPts val="0"/>
                        </a:spcAft>
                      </a:pPr>
                      <a:r>
                        <a:rPr lang="sl-SI" sz="1400" b="1" dirty="0" smtClean="0">
                          <a:effectLst/>
                        </a:rPr>
                        <a:t>30.9.19</a:t>
                      </a:r>
                      <a:endParaRPr lang="sl-SI" sz="1400" b="1" dirty="0">
                        <a:effectLst/>
                        <a:latin typeface="Arial"/>
                        <a:ea typeface="Times New Roman"/>
                        <a:cs typeface="Times New Roman"/>
                      </a:endParaRPr>
                    </a:p>
                  </a:txBody>
                  <a:tcPr marL="44450" marR="44450" marT="0" marB="0" anchor="ctr"/>
                </a:tc>
              </a:tr>
            </a:tbl>
          </a:graphicData>
        </a:graphic>
      </p:graphicFrame>
      <p:graphicFrame>
        <p:nvGraphicFramePr>
          <p:cNvPr id="10" name="Tabela 9"/>
          <p:cNvGraphicFramePr>
            <a:graphicFrameLocks noGrp="1"/>
          </p:cNvGraphicFramePr>
          <p:nvPr>
            <p:extLst>
              <p:ext uri="{D42A27DB-BD31-4B8C-83A1-F6EECF244321}">
                <p14:modId xmlns:p14="http://schemas.microsoft.com/office/powerpoint/2010/main" val="284670289"/>
              </p:ext>
            </p:extLst>
          </p:nvPr>
        </p:nvGraphicFramePr>
        <p:xfrm>
          <a:off x="4788024" y="4077072"/>
          <a:ext cx="4392488" cy="2736304"/>
        </p:xfrm>
        <a:graphic>
          <a:graphicData uri="http://schemas.openxmlformats.org/drawingml/2006/table">
            <a:tbl>
              <a:tblPr firstRow="1" firstCol="1" bandRow="1">
                <a:tableStyleId>{5C22544A-7EE6-4342-B048-85BDC9FD1C3A}</a:tableStyleId>
              </a:tblPr>
              <a:tblGrid>
                <a:gridCol w="1440160"/>
                <a:gridCol w="1080120"/>
                <a:gridCol w="1872208"/>
              </a:tblGrid>
              <a:tr h="2736304">
                <a:tc>
                  <a:txBody>
                    <a:bodyPr/>
                    <a:lstStyle/>
                    <a:p>
                      <a:pPr algn="ctr">
                        <a:lnSpc>
                          <a:spcPts val="1300"/>
                        </a:lnSpc>
                        <a:spcAft>
                          <a:spcPts val="0"/>
                        </a:spcAft>
                      </a:pPr>
                      <a:endParaRPr lang="sl-SI" sz="1800" b="1" kern="1200" dirty="0" smtClean="0">
                        <a:solidFill>
                          <a:schemeClr val="tx1"/>
                        </a:solidFill>
                        <a:effectLst/>
                        <a:latin typeface="+mn-lt"/>
                        <a:ea typeface="+mn-ea"/>
                        <a:cs typeface="+mn-cs"/>
                      </a:endParaRPr>
                    </a:p>
                    <a:p>
                      <a:pPr algn="ctr">
                        <a:lnSpc>
                          <a:spcPts val="1300"/>
                        </a:lnSpc>
                        <a:spcAft>
                          <a:spcPts val="0"/>
                        </a:spcAft>
                      </a:pPr>
                      <a:r>
                        <a:rPr lang="sl-SI" sz="1800" b="1" kern="1200" dirty="0" err="1" smtClean="0">
                          <a:solidFill>
                            <a:schemeClr val="tx1"/>
                          </a:solidFill>
                          <a:effectLst/>
                          <a:latin typeface="+mn-lt"/>
                          <a:ea typeface="+mn-ea"/>
                          <a:cs typeface="+mn-cs"/>
                        </a:rPr>
                        <a:t>Poljina</a:t>
                      </a:r>
                      <a:r>
                        <a:rPr lang="sl-SI" sz="1800" b="1" kern="1200" dirty="0" smtClean="0">
                          <a:solidFill>
                            <a:schemeClr val="tx1"/>
                          </a:solidFill>
                          <a:effectLst/>
                          <a:latin typeface="+mn-lt"/>
                          <a:ea typeface="+mn-ea"/>
                          <a:cs typeface="+mn-cs"/>
                        </a:rPr>
                        <a:t> </a:t>
                      </a:r>
                      <a:r>
                        <a:rPr lang="sl-SI" sz="1800" b="1" kern="1200" dirty="0">
                          <a:solidFill>
                            <a:schemeClr val="tx1"/>
                          </a:solidFill>
                          <a:effectLst/>
                          <a:latin typeface="+mn-lt"/>
                          <a:ea typeface="+mn-ea"/>
                          <a:cs typeface="+mn-cs"/>
                        </a:rPr>
                        <a:t>1: </a:t>
                      </a:r>
                      <a:endParaRPr lang="sl-SI" sz="1800" b="1" kern="1200" dirty="0" smtClean="0">
                        <a:solidFill>
                          <a:schemeClr val="tx1"/>
                        </a:solidFill>
                        <a:effectLst/>
                        <a:latin typeface="+mn-lt"/>
                        <a:ea typeface="+mn-ea"/>
                        <a:cs typeface="+mn-cs"/>
                      </a:endParaRPr>
                    </a:p>
                    <a:p>
                      <a:pPr algn="ctr">
                        <a:lnSpc>
                          <a:spcPts val="1300"/>
                        </a:lnSpc>
                        <a:spcAft>
                          <a:spcPts val="0"/>
                        </a:spcAft>
                      </a:pPr>
                      <a:r>
                        <a:rPr lang="sl-SI" sz="1800" b="1" kern="1200" dirty="0" smtClean="0">
                          <a:solidFill>
                            <a:schemeClr val="tx1"/>
                          </a:solidFill>
                          <a:effectLst/>
                          <a:latin typeface="+mn-lt"/>
                          <a:ea typeface="+mn-ea"/>
                          <a:cs typeface="+mn-cs"/>
                        </a:rPr>
                        <a:t>radič</a:t>
                      </a:r>
                    </a:p>
                    <a:p>
                      <a:pPr algn="ctr">
                        <a:lnSpc>
                          <a:spcPts val="1300"/>
                        </a:lnSpc>
                        <a:spcAft>
                          <a:spcPts val="0"/>
                        </a:spcAft>
                      </a:pPr>
                      <a:endParaRPr lang="sl-SI" sz="1800" b="1" kern="1200" dirty="0">
                        <a:solidFill>
                          <a:schemeClr val="tx1"/>
                        </a:solidFill>
                        <a:effectLst/>
                        <a:latin typeface="+mn-lt"/>
                        <a:ea typeface="+mn-ea"/>
                        <a:cs typeface="+mn-cs"/>
                      </a:endParaRPr>
                    </a:p>
                    <a:p>
                      <a:pPr algn="ctr">
                        <a:lnSpc>
                          <a:spcPts val="1300"/>
                        </a:lnSpc>
                        <a:spcAft>
                          <a:spcPts val="0"/>
                        </a:spcAft>
                      </a:pPr>
                      <a:r>
                        <a:rPr lang="sl-SI" sz="1800" b="1" kern="1200" dirty="0" smtClean="0">
                          <a:solidFill>
                            <a:schemeClr val="tx1"/>
                          </a:solidFill>
                          <a:effectLst/>
                          <a:latin typeface="+mn-lt"/>
                          <a:ea typeface="+mn-ea"/>
                          <a:cs typeface="+mn-cs"/>
                        </a:rPr>
                        <a:t>Prisotnost</a:t>
                      </a:r>
                      <a:r>
                        <a:rPr lang="sl-SI" sz="1800" b="1" kern="1200" dirty="0">
                          <a:solidFill>
                            <a:schemeClr val="tx1"/>
                          </a:solidFill>
                          <a:effectLst/>
                          <a:latin typeface="+mn-lt"/>
                          <a:ea typeface="+mn-ea"/>
                          <a:cs typeface="+mn-cs"/>
                        </a:rPr>
                        <a:t>: </a:t>
                      </a:r>
                      <a:endParaRPr lang="sl-SI" sz="1800" b="1" kern="1200" dirty="0" smtClean="0">
                        <a:solidFill>
                          <a:schemeClr val="tx1"/>
                        </a:solidFill>
                        <a:effectLst/>
                        <a:latin typeface="+mn-lt"/>
                        <a:ea typeface="+mn-ea"/>
                        <a:cs typeface="+mn-cs"/>
                      </a:endParaRPr>
                    </a:p>
                    <a:p>
                      <a:pPr algn="ctr">
                        <a:lnSpc>
                          <a:spcPts val="1300"/>
                        </a:lnSpc>
                        <a:spcAft>
                          <a:spcPts val="0"/>
                        </a:spcAft>
                      </a:pPr>
                      <a:r>
                        <a:rPr lang="sl-SI" sz="1800" b="1" i="1" kern="1200" dirty="0" smtClean="0">
                          <a:solidFill>
                            <a:schemeClr val="tx1"/>
                          </a:solidFill>
                          <a:effectLst/>
                          <a:latin typeface="+mn-lt"/>
                          <a:ea typeface="+mn-ea"/>
                          <a:cs typeface="+mn-cs"/>
                        </a:rPr>
                        <a:t>45</a:t>
                      </a:r>
                      <a:r>
                        <a:rPr lang="sl-SI" sz="1800" b="1" kern="1200" dirty="0" smtClean="0">
                          <a:solidFill>
                            <a:schemeClr val="tx1"/>
                          </a:solidFill>
                          <a:effectLst/>
                          <a:latin typeface="+mn-lt"/>
                          <a:ea typeface="+mn-ea"/>
                          <a:cs typeface="+mn-cs"/>
                        </a:rPr>
                        <a:t> dni</a:t>
                      </a:r>
                      <a:endParaRPr lang="sl-SI" sz="1800" b="1" kern="1200" dirty="0">
                        <a:solidFill>
                          <a:schemeClr val="tx1"/>
                        </a:solidFill>
                        <a:effectLst/>
                        <a:latin typeface="+mn-lt"/>
                        <a:ea typeface="+mn-ea"/>
                        <a:cs typeface="+mn-cs"/>
                      </a:endParaRPr>
                    </a:p>
                  </a:txBody>
                  <a:tcPr marL="68580" marR="68580" marT="0" marB="0">
                    <a:solidFill>
                      <a:schemeClr val="accent6">
                        <a:lumMod val="60000"/>
                        <a:lumOff val="40000"/>
                      </a:schemeClr>
                    </a:solidFill>
                  </a:tcPr>
                </a:tc>
                <a:tc>
                  <a:txBody>
                    <a:bodyPr/>
                    <a:lstStyle/>
                    <a:p>
                      <a:pPr algn="ctr">
                        <a:lnSpc>
                          <a:spcPts val="1300"/>
                        </a:lnSpc>
                        <a:spcAft>
                          <a:spcPts val="0"/>
                        </a:spcAft>
                      </a:pPr>
                      <a:endParaRPr lang="sl-SI" sz="1800" b="1" kern="1200" dirty="0" smtClean="0">
                        <a:solidFill>
                          <a:schemeClr val="tx1"/>
                        </a:solidFill>
                        <a:effectLst/>
                        <a:latin typeface="+mn-lt"/>
                        <a:ea typeface="+mn-ea"/>
                        <a:cs typeface="+mn-cs"/>
                      </a:endParaRPr>
                    </a:p>
                    <a:p>
                      <a:pPr algn="ctr">
                        <a:lnSpc>
                          <a:spcPts val="1300"/>
                        </a:lnSpc>
                        <a:spcAft>
                          <a:spcPts val="0"/>
                        </a:spcAft>
                      </a:pPr>
                      <a:r>
                        <a:rPr lang="sl-SI" sz="1800" b="1" kern="1200" dirty="0" err="1" smtClean="0">
                          <a:solidFill>
                            <a:schemeClr val="tx1"/>
                          </a:solidFill>
                          <a:effectLst/>
                          <a:latin typeface="+mn-lt"/>
                          <a:ea typeface="+mn-ea"/>
                          <a:cs typeface="+mn-cs"/>
                        </a:rPr>
                        <a:t>Poljina</a:t>
                      </a:r>
                      <a:r>
                        <a:rPr lang="sl-SI" sz="1800" b="1" kern="1200" dirty="0" smtClean="0">
                          <a:solidFill>
                            <a:schemeClr val="tx1"/>
                          </a:solidFill>
                          <a:effectLst/>
                          <a:latin typeface="+mn-lt"/>
                          <a:ea typeface="+mn-ea"/>
                          <a:cs typeface="+mn-cs"/>
                        </a:rPr>
                        <a:t> </a:t>
                      </a:r>
                      <a:r>
                        <a:rPr lang="sl-SI" sz="1800" b="1" kern="1200" dirty="0">
                          <a:solidFill>
                            <a:schemeClr val="tx1"/>
                          </a:solidFill>
                          <a:effectLst/>
                          <a:latin typeface="+mn-lt"/>
                          <a:ea typeface="+mn-ea"/>
                          <a:cs typeface="+mn-cs"/>
                        </a:rPr>
                        <a:t>2: </a:t>
                      </a:r>
                      <a:r>
                        <a:rPr lang="sl-SI" sz="1800" b="1" kern="1200" dirty="0" err="1" smtClean="0">
                          <a:solidFill>
                            <a:schemeClr val="tx1"/>
                          </a:solidFill>
                          <a:effectLst/>
                          <a:latin typeface="+mn-lt"/>
                          <a:ea typeface="+mn-ea"/>
                          <a:cs typeface="+mn-cs"/>
                        </a:rPr>
                        <a:t>endivja</a:t>
                      </a:r>
                      <a:endParaRPr lang="sl-SI" sz="1800" b="1" kern="1200" dirty="0" smtClean="0">
                        <a:solidFill>
                          <a:schemeClr val="tx1"/>
                        </a:solidFill>
                        <a:effectLst/>
                        <a:latin typeface="+mn-lt"/>
                        <a:ea typeface="+mn-ea"/>
                        <a:cs typeface="+mn-cs"/>
                      </a:endParaRPr>
                    </a:p>
                    <a:p>
                      <a:pPr algn="ctr">
                        <a:lnSpc>
                          <a:spcPts val="1300"/>
                        </a:lnSpc>
                        <a:spcAft>
                          <a:spcPts val="0"/>
                        </a:spcAft>
                      </a:pPr>
                      <a:endParaRPr lang="sl-SI" sz="1800" b="1" kern="1200" dirty="0" smtClean="0">
                        <a:solidFill>
                          <a:schemeClr val="tx1"/>
                        </a:solidFill>
                        <a:effectLst/>
                        <a:latin typeface="+mn-lt"/>
                        <a:ea typeface="+mn-ea"/>
                        <a:cs typeface="+mn-cs"/>
                      </a:endParaRPr>
                    </a:p>
                    <a:p>
                      <a:pPr algn="ctr">
                        <a:lnSpc>
                          <a:spcPts val="1300"/>
                        </a:lnSpc>
                        <a:spcAft>
                          <a:spcPts val="0"/>
                        </a:spcAft>
                      </a:pPr>
                      <a:r>
                        <a:rPr lang="sl-SI" sz="1800" b="1" kern="1200" dirty="0" smtClean="0">
                          <a:solidFill>
                            <a:schemeClr val="tx1"/>
                          </a:solidFill>
                          <a:effectLst/>
                          <a:latin typeface="+mn-lt"/>
                          <a:ea typeface="+mn-ea"/>
                          <a:cs typeface="+mn-cs"/>
                        </a:rPr>
                        <a:t>Prisotnost</a:t>
                      </a:r>
                    </a:p>
                    <a:p>
                      <a:pPr algn="ctr">
                        <a:lnSpc>
                          <a:spcPts val="1300"/>
                        </a:lnSpc>
                        <a:spcAft>
                          <a:spcPts val="0"/>
                        </a:spcAft>
                      </a:pPr>
                      <a:r>
                        <a:rPr lang="sl-SI" sz="1800" b="1" kern="1200" dirty="0" smtClean="0">
                          <a:solidFill>
                            <a:schemeClr val="tx1"/>
                          </a:solidFill>
                          <a:effectLst/>
                          <a:latin typeface="+mn-lt"/>
                          <a:ea typeface="+mn-ea"/>
                          <a:cs typeface="+mn-cs"/>
                        </a:rPr>
                        <a:t>30 </a:t>
                      </a:r>
                      <a:r>
                        <a:rPr lang="sl-SI" sz="1800" b="1" kern="1200" dirty="0">
                          <a:solidFill>
                            <a:schemeClr val="tx1"/>
                          </a:solidFill>
                          <a:effectLst/>
                          <a:latin typeface="+mn-lt"/>
                          <a:ea typeface="+mn-ea"/>
                          <a:cs typeface="+mn-cs"/>
                        </a:rPr>
                        <a:t>dni</a:t>
                      </a:r>
                    </a:p>
                  </a:txBody>
                  <a:tcPr marL="68580" marR="68580" marT="0" marB="0">
                    <a:solidFill>
                      <a:schemeClr val="accent6">
                        <a:lumMod val="60000"/>
                        <a:lumOff val="40000"/>
                      </a:schemeClr>
                    </a:solidFill>
                  </a:tcPr>
                </a:tc>
                <a:tc>
                  <a:txBody>
                    <a:bodyPr/>
                    <a:lstStyle/>
                    <a:p>
                      <a:pPr algn="ctr">
                        <a:lnSpc>
                          <a:spcPts val="1300"/>
                        </a:lnSpc>
                        <a:spcAft>
                          <a:spcPts val="0"/>
                        </a:spcAft>
                      </a:pPr>
                      <a:endParaRPr lang="sl-SI" sz="1800" b="1" kern="1200" dirty="0" smtClean="0">
                        <a:solidFill>
                          <a:schemeClr val="tx1"/>
                        </a:solidFill>
                        <a:effectLst/>
                        <a:latin typeface="+mn-lt"/>
                        <a:ea typeface="+mn-ea"/>
                        <a:cs typeface="+mn-cs"/>
                      </a:endParaRPr>
                    </a:p>
                    <a:p>
                      <a:pPr algn="ctr">
                        <a:lnSpc>
                          <a:spcPts val="1300"/>
                        </a:lnSpc>
                        <a:spcAft>
                          <a:spcPts val="0"/>
                        </a:spcAft>
                      </a:pPr>
                      <a:r>
                        <a:rPr lang="sl-SI" sz="1800" b="1" kern="1200" dirty="0" err="1" smtClean="0">
                          <a:solidFill>
                            <a:schemeClr val="tx1"/>
                          </a:solidFill>
                          <a:effectLst/>
                          <a:latin typeface="+mn-lt"/>
                          <a:ea typeface="+mn-ea"/>
                          <a:cs typeface="+mn-cs"/>
                        </a:rPr>
                        <a:t>Poljina</a:t>
                      </a:r>
                      <a:r>
                        <a:rPr lang="sl-SI" sz="1800" b="1" kern="1200" dirty="0" smtClean="0">
                          <a:solidFill>
                            <a:schemeClr val="tx1"/>
                          </a:solidFill>
                          <a:effectLst/>
                          <a:latin typeface="+mn-lt"/>
                          <a:ea typeface="+mn-ea"/>
                          <a:cs typeface="+mn-cs"/>
                        </a:rPr>
                        <a:t> </a:t>
                      </a:r>
                      <a:r>
                        <a:rPr lang="sl-SI" sz="1800" b="1" kern="1200" dirty="0">
                          <a:solidFill>
                            <a:schemeClr val="tx1"/>
                          </a:solidFill>
                          <a:effectLst/>
                          <a:latin typeface="+mn-lt"/>
                          <a:ea typeface="+mn-ea"/>
                          <a:cs typeface="+mn-cs"/>
                        </a:rPr>
                        <a:t>3: </a:t>
                      </a:r>
                      <a:endParaRPr lang="sl-SI" sz="1800" b="1" kern="1200" dirty="0" smtClean="0">
                        <a:solidFill>
                          <a:schemeClr val="tx1"/>
                        </a:solidFill>
                        <a:effectLst/>
                        <a:latin typeface="+mn-lt"/>
                        <a:ea typeface="+mn-ea"/>
                        <a:cs typeface="+mn-cs"/>
                      </a:endParaRPr>
                    </a:p>
                    <a:p>
                      <a:pPr algn="ctr">
                        <a:lnSpc>
                          <a:spcPts val="1300"/>
                        </a:lnSpc>
                        <a:spcAft>
                          <a:spcPts val="0"/>
                        </a:spcAft>
                      </a:pPr>
                      <a:r>
                        <a:rPr lang="sl-SI" sz="1800" b="1" kern="1200" dirty="0" smtClean="0">
                          <a:solidFill>
                            <a:schemeClr val="tx1"/>
                          </a:solidFill>
                          <a:effectLst/>
                          <a:latin typeface="+mn-lt"/>
                          <a:ea typeface="+mn-ea"/>
                          <a:cs typeface="+mn-cs"/>
                        </a:rPr>
                        <a:t>zelje</a:t>
                      </a:r>
                    </a:p>
                    <a:p>
                      <a:pPr algn="ctr">
                        <a:lnSpc>
                          <a:spcPts val="1300"/>
                        </a:lnSpc>
                        <a:spcAft>
                          <a:spcPts val="0"/>
                        </a:spcAft>
                      </a:pPr>
                      <a:endParaRPr lang="sl-SI" sz="1800" b="1" kern="1200" dirty="0">
                        <a:solidFill>
                          <a:schemeClr val="tx1"/>
                        </a:solidFill>
                        <a:effectLst/>
                        <a:latin typeface="+mn-lt"/>
                        <a:ea typeface="+mn-ea"/>
                        <a:cs typeface="+mn-cs"/>
                      </a:endParaRPr>
                    </a:p>
                    <a:p>
                      <a:pPr algn="ctr">
                        <a:lnSpc>
                          <a:spcPts val="1300"/>
                        </a:lnSpc>
                        <a:spcAft>
                          <a:spcPts val="0"/>
                        </a:spcAft>
                      </a:pPr>
                      <a:r>
                        <a:rPr lang="sl-SI" sz="1800" b="1" kern="1200" dirty="0">
                          <a:solidFill>
                            <a:schemeClr val="tx1"/>
                          </a:solidFill>
                          <a:effectLst/>
                          <a:latin typeface="+mn-lt"/>
                          <a:ea typeface="+mn-ea"/>
                          <a:cs typeface="+mn-cs"/>
                        </a:rPr>
                        <a:t>Prisotnost</a:t>
                      </a:r>
                      <a:r>
                        <a:rPr lang="sl-SI" sz="1800" b="1" kern="1200">
                          <a:solidFill>
                            <a:schemeClr val="tx1"/>
                          </a:solidFill>
                          <a:effectLst/>
                          <a:latin typeface="+mn-lt"/>
                          <a:ea typeface="+mn-ea"/>
                          <a:cs typeface="+mn-cs"/>
                        </a:rPr>
                        <a:t>: </a:t>
                      </a:r>
                      <a:r>
                        <a:rPr lang="sl-SI" sz="1800" b="1" kern="1200" smtClean="0">
                          <a:solidFill>
                            <a:schemeClr val="tx1"/>
                          </a:solidFill>
                          <a:effectLst/>
                          <a:latin typeface="+mn-lt"/>
                          <a:ea typeface="+mn-ea"/>
                          <a:cs typeface="+mn-cs"/>
                        </a:rPr>
                        <a:t>121 </a:t>
                      </a:r>
                      <a:r>
                        <a:rPr lang="sl-SI" sz="1800" b="1" kern="1200" dirty="0">
                          <a:solidFill>
                            <a:schemeClr val="tx1"/>
                          </a:solidFill>
                          <a:effectLst/>
                          <a:latin typeface="+mn-lt"/>
                          <a:ea typeface="+mn-ea"/>
                          <a:cs typeface="+mn-cs"/>
                        </a:rPr>
                        <a:t>dni</a:t>
                      </a:r>
                    </a:p>
                  </a:txBody>
                  <a:tcPr marL="68580" marR="68580" marT="0" marB="0">
                    <a:solidFill>
                      <a:schemeClr val="accent6">
                        <a:lumMod val="60000"/>
                        <a:lumOff val="40000"/>
                      </a:schemeClr>
                    </a:solidFill>
                  </a:tcPr>
                </a:tc>
              </a:tr>
            </a:tbl>
          </a:graphicData>
        </a:graphic>
      </p:graphicFrame>
      <p:pic>
        <p:nvPicPr>
          <p:cNvPr id="10242" name="Picture 2" descr="D:\Osebno\Moji dokumenti\IACS\2019\izobrazevanje_smelt\radič.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7885" y="5500703"/>
            <a:ext cx="1265717" cy="949288"/>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D:\Osebno\Moji dokumenti\IACS\2019\izobrazevanje_smelt\endiv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2723" y="5445224"/>
            <a:ext cx="1070967" cy="10497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2" y="5331680"/>
            <a:ext cx="1763688" cy="1409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Raven puščični povezovalnik 26"/>
          <p:cNvCxnSpPr/>
          <p:nvPr/>
        </p:nvCxnSpPr>
        <p:spPr>
          <a:xfrm>
            <a:off x="6228184" y="3861048"/>
            <a:ext cx="1296144" cy="38567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6" name="Tabela 35"/>
          <p:cNvGraphicFramePr>
            <a:graphicFrameLocks noGrp="1"/>
          </p:cNvGraphicFramePr>
          <p:nvPr>
            <p:extLst>
              <p:ext uri="{D42A27DB-BD31-4B8C-83A1-F6EECF244321}">
                <p14:modId xmlns:p14="http://schemas.microsoft.com/office/powerpoint/2010/main" val="4031674739"/>
              </p:ext>
            </p:extLst>
          </p:nvPr>
        </p:nvGraphicFramePr>
        <p:xfrm>
          <a:off x="-36512" y="4077072"/>
          <a:ext cx="4320480" cy="2672655"/>
        </p:xfrm>
        <a:graphic>
          <a:graphicData uri="http://schemas.openxmlformats.org/drawingml/2006/table">
            <a:tbl>
              <a:tblPr firstRow="1" firstCol="1" bandRow="1">
                <a:tableStyleId>{5C22544A-7EE6-4342-B048-85BDC9FD1C3A}</a:tableStyleId>
              </a:tblPr>
              <a:tblGrid>
                <a:gridCol w="2312946"/>
                <a:gridCol w="2007534"/>
              </a:tblGrid>
              <a:tr h="2672655">
                <a:tc>
                  <a:txBody>
                    <a:bodyPr/>
                    <a:lstStyle/>
                    <a:p>
                      <a:pPr algn="ctr">
                        <a:lnSpc>
                          <a:spcPts val="1300"/>
                        </a:lnSpc>
                        <a:spcAft>
                          <a:spcPts val="0"/>
                        </a:spcAft>
                      </a:pPr>
                      <a:endParaRPr lang="sl-SI" sz="1800" b="1" kern="1200" dirty="0" smtClean="0">
                        <a:solidFill>
                          <a:schemeClr val="tx1"/>
                        </a:solidFill>
                        <a:effectLst/>
                        <a:latin typeface="+mn-lt"/>
                        <a:ea typeface="+mn-ea"/>
                        <a:cs typeface="+mn-cs"/>
                      </a:endParaRPr>
                    </a:p>
                    <a:p>
                      <a:pPr algn="ctr">
                        <a:lnSpc>
                          <a:spcPts val="1300"/>
                        </a:lnSpc>
                        <a:spcAft>
                          <a:spcPts val="0"/>
                        </a:spcAft>
                      </a:pPr>
                      <a:r>
                        <a:rPr lang="sl-SI" sz="1800" b="1" kern="1200" dirty="0" err="1" smtClean="0">
                          <a:solidFill>
                            <a:schemeClr val="tx1"/>
                          </a:solidFill>
                          <a:effectLst/>
                          <a:latin typeface="+mn-lt"/>
                          <a:ea typeface="+mn-ea"/>
                          <a:cs typeface="+mn-cs"/>
                        </a:rPr>
                        <a:t>Poljina</a:t>
                      </a:r>
                      <a:r>
                        <a:rPr lang="sl-SI" sz="1800" b="1" kern="1200" dirty="0" smtClean="0">
                          <a:solidFill>
                            <a:schemeClr val="tx1"/>
                          </a:solidFill>
                          <a:effectLst/>
                          <a:latin typeface="+mn-lt"/>
                          <a:ea typeface="+mn-ea"/>
                          <a:cs typeface="+mn-cs"/>
                        </a:rPr>
                        <a:t> </a:t>
                      </a:r>
                      <a:r>
                        <a:rPr lang="sl-SI" sz="1800" b="1" kern="1200" dirty="0">
                          <a:solidFill>
                            <a:schemeClr val="tx1"/>
                          </a:solidFill>
                          <a:effectLst/>
                          <a:latin typeface="+mn-lt"/>
                          <a:ea typeface="+mn-ea"/>
                          <a:cs typeface="+mn-cs"/>
                        </a:rPr>
                        <a:t>1: </a:t>
                      </a:r>
                      <a:endParaRPr lang="sl-SI" sz="1800" b="1" kern="1200" dirty="0" smtClean="0">
                        <a:solidFill>
                          <a:schemeClr val="tx1"/>
                        </a:solidFill>
                        <a:effectLst/>
                        <a:latin typeface="+mn-lt"/>
                        <a:ea typeface="+mn-ea"/>
                        <a:cs typeface="+mn-cs"/>
                      </a:endParaRPr>
                    </a:p>
                    <a:p>
                      <a:pPr algn="ctr">
                        <a:lnSpc>
                          <a:spcPts val="1300"/>
                        </a:lnSpc>
                        <a:spcAft>
                          <a:spcPts val="0"/>
                        </a:spcAft>
                      </a:pPr>
                      <a:r>
                        <a:rPr lang="sl-SI" sz="1800" b="1" kern="1200" dirty="0" smtClean="0">
                          <a:solidFill>
                            <a:schemeClr val="tx1"/>
                          </a:solidFill>
                          <a:effectLst/>
                          <a:latin typeface="+mn-lt"/>
                          <a:ea typeface="+mn-ea"/>
                          <a:cs typeface="+mn-cs"/>
                        </a:rPr>
                        <a:t>korenček</a:t>
                      </a:r>
                    </a:p>
                    <a:p>
                      <a:pPr algn="ctr">
                        <a:lnSpc>
                          <a:spcPts val="1300"/>
                        </a:lnSpc>
                        <a:spcAft>
                          <a:spcPts val="0"/>
                        </a:spcAft>
                      </a:pPr>
                      <a:endParaRPr lang="sl-SI" sz="1800" b="1" kern="1200" dirty="0">
                        <a:solidFill>
                          <a:schemeClr val="tx1"/>
                        </a:solidFill>
                        <a:effectLst/>
                        <a:latin typeface="+mn-lt"/>
                        <a:ea typeface="+mn-ea"/>
                        <a:cs typeface="+mn-cs"/>
                      </a:endParaRPr>
                    </a:p>
                    <a:p>
                      <a:pPr algn="ctr">
                        <a:lnSpc>
                          <a:spcPts val="1300"/>
                        </a:lnSpc>
                        <a:spcAft>
                          <a:spcPts val="0"/>
                        </a:spcAft>
                      </a:pPr>
                      <a:r>
                        <a:rPr lang="sl-SI" sz="1800" b="1" kern="1200" dirty="0" smtClean="0">
                          <a:solidFill>
                            <a:schemeClr val="tx1"/>
                          </a:solidFill>
                          <a:effectLst/>
                          <a:latin typeface="+mn-lt"/>
                          <a:ea typeface="+mn-ea"/>
                          <a:cs typeface="+mn-cs"/>
                        </a:rPr>
                        <a:t>Prisotnost</a:t>
                      </a:r>
                      <a:r>
                        <a:rPr lang="sl-SI" sz="1800" b="1" kern="1200" dirty="0">
                          <a:solidFill>
                            <a:schemeClr val="tx1"/>
                          </a:solidFill>
                          <a:effectLst/>
                          <a:latin typeface="+mn-lt"/>
                          <a:ea typeface="+mn-ea"/>
                          <a:cs typeface="+mn-cs"/>
                        </a:rPr>
                        <a:t>: </a:t>
                      </a:r>
                      <a:endParaRPr lang="sl-SI" sz="1800" b="1" kern="1200" dirty="0" smtClean="0">
                        <a:solidFill>
                          <a:schemeClr val="tx1"/>
                        </a:solidFill>
                        <a:effectLst/>
                        <a:latin typeface="+mn-lt"/>
                        <a:ea typeface="+mn-ea"/>
                        <a:cs typeface="+mn-cs"/>
                      </a:endParaRPr>
                    </a:p>
                    <a:p>
                      <a:pPr algn="ctr">
                        <a:lnSpc>
                          <a:spcPts val="1300"/>
                        </a:lnSpc>
                        <a:spcAft>
                          <a:spcPts val="0"/>
                        </a:spcAft>
                      </a:pPr>
                      <a:r>
                        <a:rPr lang="sl-SI" sz="1800" b="1" i="0" kern="1200" dirty="0" smtClean="0">
                          <a:solidFill>
                            <a:schemeClr val="tx1"/>
                          </a:solidFill>
                          <a:effectLst/>
                          <a:latin typeface="+mn-lt"/>
                          <a:ea typeface="+mn-ea"/>
                          <a:cs typeface="+mn-cs"/>
                        </a:rPr>
                        <a:t>45 dni</a:t>
                      </a:r>
                    </a:p>
                    <a:p>
                      <a:pPr algn="ctr">
                        <a:lnSpc>
                          <a:spcPts val="1300"/>
                        </a:lnSpc>
                        <a:spcAft>
                          <a:spcPts val="0"/>
                        </a:spcAft>
                      </a:pPr>
                      <a:endParaRPr lang="sl-SI" sz="1800" b="1" i="0" kern="1200" dirty="0">
                        <a:solidFill>
                          <a:schemeClr val="tx1"/>
                        </a:solidFill>
                        <a:effectLst/>
                        <a:latin typeface="+mn-lt"/>
                        <a:ea typeface="+mn-ea"/>
                        <a:cs typeface="+mn-cs"/>
                      </a:endParaRPr>
                    </a:p>
                  </a:txBody>
                  <a:tcPr marL="68580" marR="68580" marT="0" marB="0">
                    <a:solidFill>
                      <a:schemeClr val="accent6">
                        <a:lumMod val="60000"/>
                        <a:lumOff val="40000"/>
                      </a:schemeClr>
                    </a:solidFill>
                  </a:tcPr>
                </a:tc>
                <a:tc>
                  <a:txBody>
                    <a:bodyPr/>
                    <a:lstStyle/>
                    <a:p>
                      <a:pPr algn="ctr">
                        <a:lnSpc>
                          <a:spcPts val="1300"/>
                        </a:lnSpc>
                        <a:spcAft>
                          <a:spcPts val="0"/>
                        </a:spcAft>
                      </a:pPr>
                      <a:endParaRPr lang="sl-SI" sz="1800" b="1" kern="1200" dirty="0" smtClean="0">
                        <a:solidFill>
                          <a:schemeClr val="tx1"/>
                        </a:solidFill>
                        <a:effectLst/>
                        <a:latin typeface="+mn-lt"/>
                        <a:ea typeface="+mn-ea"/>
                        <a:cs typeface="+mn-cs"/>
                      </a:endParaRPr>
                    </a:p>
                    <a:p>
                      <a:pPr algn="ctr">
                        <a:lnSpc>
                          <a:spcPts val="1300"/>
                        </a:lnSpc>
                        <a:spcAft>
                          <a:spcPts val="0"/>
                        </a:spcAft>
                      </a:pPr>
                      <a:r>
                        <a:rPr lang="sl-SI" sz="1800" b="1" kern="1200" dirty="0" err="1" smtClean="0">
                          <a:solidFill>
                            <a:schemeClr val="tx1"/>
                          </a:solidFill>
                          <a:effectLst/>
                          <a:latin typeface="+mn-lt"/>
                          <a:ea typeface="+mn-ea"/>
                          <a:cs typeface="+mn-cs"/>
                        </a:rPr>
                        <a:t>Poljina</a:t>
                      </a:r>
                      <a:r>
                        <a:rPr lang="sl-SI" sz="1800" b="1" kern="1200" dirty="0" smtClean="0">
                          <a:solidFill>
                            <a:schemeClr val="tx1"/>
                          </a:solidFill>
                          <a:effectLst/>
                          <a:latin typeface="+mn-lt"/>
                          <a:ea typeface="+mn-ea"/>
                          <a:cs typeface="+mn-cs"/>
                        </a:rPr>
                        <a:t> 2:</a:t>
                      </a:r>
                    </a:p>
                    <a:p>
                      <a:pPr algn="ctr">
                        <a:lnSpc>
                          <a:spcPts val="1300"/>
                        </a:lnSpc>
                        <a:spcAft>
                          <a:spcPts val="0"/>
                        </a:spcAft>
                      </a:pPr>
                      <a:r>
                        <a:rPr lang="sl-SI" sz="1800" b="1" kern="1200" dirty="0" smtClean="0">
                          <a:solidFill>
                            <a:schemeClr val="tx1"/>
                          </a:solidFill>
                          <a:effectLst/>
                          <a:latin typeface="+mn-lt"/>
                          <a:ea typeface="+mn-ea"/>
                          <a:cs typeface="+mn-cs"/>
                        </a:rPr>
                        <a:t>solata</a:t>
                      </a:r>
                    </a:p>
                    <a:p>
                      <a:pPr algn="ctr">
                        <a:lnSpc>
                          <a:spcPts val="1300"/>
                        </a:lnSpc>
                        <a:spcAft>
                          <a:spcPts val="0"/>
                        </a:spcAft>
                      </a:pPr>
                      <a:endParaRPr lang="sl-SI" sz="1800" b="1" kern="1200" dirty="0" smtClean="0">
                        <a:solidFill>
                          <a:schemeClr val="tx1"/>
                        </a:solidFill>
                        <a:effectLst/>
                        <a:latin typeface="+mn-lt"/>
                        <a:ea typeface="+mn-ea"/>
                        <a:cs typeface="+mn-cs"/>
                      </a:endParaRPr>
                    </a:p>
                    <a:p>
                      <a:pPr algn="ctr">
                        <a:lnSpc>
                          <a:spcPts val="1300"/>
                        </a:lnSpc>
                        <a:spcAft>
                          <a:spcPts val="0"/>
                        </a:spcAft>
                      </a:pPr>
                      <a:r>
                        <a:rPr lang="sl-SI" sz="1800" b="1" kern="1200" dirty="0" smtClean="0">
                          <a:solidFill>
                            <a:schemeClr val="tx1"/>
                          </a:solidFill>
                          <a:effectLst/>
                          <a:latin typeface="+mn-lt"/>
                          <a:ea typeface="+mn-ea"/>
                          <a:cs typeface="+mn-cs"/>
                        </a:rPr>
                        <a:t>Prisotnost</a:t>
                      </a:r>
                    </a:p>
                    <a:p>
                      <a:pPr algn="ctr">
                        <a:lnSpc>
                          <a:spcPts val="1300"/>
                        </a:lnSpc>
                        <a:spcAft>
                          <a:spcPts val="0"/>
                        </a:spcAft>
                      </a:pPr>
                      <a:r>
                        <a:rPr lang="sl-SI" sz="1800" b="1" kern="1200" dirty="0" smtClean="0">
                          <a:solidFill>
                            <a:schemeClr val="tx1"/>
                          </a:solidFill>
                          <a:effectLst/>
                          <a:latin typeface="+mn-lt"/>
                          <a:ea typeface="+mn-ea"/>
                          <a:cs typeface="+mn-cs"/>
                        </a:rPr>
                        <a:t>30 </a:t>
                      </a:r>
                      <a:r>
                        <a:rPr lang="sl-SI" sz="1800" b="1" kern="1200" dirty="0">
                          <a:solidFill>
                            <a:schemeClr val="tx1"/>
                          </a:solidFill>
                          <a:effectLst/>
                          <a:latin typeface="+mn-lt"/>
                          <a:ea typeface="+mn-ea"/>
                          <a:cs typeface="+mn-cs"/>
                        </a:rPr>
                        <a:t>dni</a:t>
                      </a:r>
                    </a:p>
                  </a:txBody>
                  <a:tcPr marL="68580" marR="68580" marT="0" marB="0">
                    <a:solidFill>
                      <a:schemeClr val="accent6">
                        <a:lumMod val="60000"/>
                        <a:lumOff val="40000"/>
                      </a:schemeClr>
                    </a:solidFill>
                  </a:tcPr>
                </a:tc>
              </a:tr>
            </a:tbl>
          </a:graphicData>
        </a:graphic>
      </p:graphicFrame>
      <p:pic>
        <p:nvPicPr>
          <p:cNvPr id="37" name="Picture 2" descr="N:\INTERNO\JANJA_2019\Prosojnice za smelt_osnutki\korenje_258x33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65984" y="5068066"/>
            <a:ext cx="1152131" cy="1837043"/>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Raven puščični povezovalnik 18"/>
          <p:cNvCxnSpPr/>
          <p:nvPr/>
        </p:nvCxnSpPr>
        <p:spPr>
          <a:xfrm>
            <a:off x="5763009" y="3452189"/>
            <a:ext cx="321159" cy="794529"/>
          </a:xfrm>
          <a:prstGeom prst="straightConnector1">
            <a:avLst/>
          </a:prstGeom>
          <a:ln w="22225">
            <a:solidFill>
              <a:srgbClr val="FF0000"/>
            </a:solidFill>
            <a:tailEnd type="arrow"/>
          </a:ln>
        </p:spPr>
        <p:style>
          <a:lnRef idx="1">
            <a:schemeClr val="accent2"/>
          </a:lnRef>
          <a:fillRef idx="0">
            <a:schemeClr val="accent2"/>
          </a:fillRef>
          <a:effectRef idx="0">
            <a:schemeClr val="accent2"/>
          </a:effectRef>
          <a:fontRef idx="minor">
            <a:schemeClr val="tx1"/>
          </a:fontRef>
        </p:style>
      </p:cxnSp>
      <p:pic>
        <p:nvPicPr>
          <p:cNvPr id="10244" name="Picture 4" descr="D:\Osebno\Moji dokumenti\IACS\2019\izobrazevanje_smelt\trnovska-ledenka_slikan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78828" y="5229200"/>
            <a:ext cx="1492295" cy="1492295"/>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Raven puščični povezovalnik 38"/>
          <p:cNvCxnSpPr/>
          <p:nvPr/>
        </p:nvCxnSpPr>
        <p:spPr>
          <a:xfrm>
            <a:off x="2339752" y="3861048"/>
            <a:ext cx="432048" cy="5040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Raven puščični povezovalnik 21"/>
          <p:cNvCxnSpPr/>
          <p:nvPr/>
        </p:nvCxnSpPr>
        <p:spPr>
          <a:xfrm flipH="1">
            <a:off x="1619672" y="3166598"/>
            <a:ext cx="288032" cy="108012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4" name="Raven puščični povezovalnik 43"/>
          <p:cNvCxnSpPr/>
          <p:nvPr/>
        </p:nvCxnSpPr>
        <p:spPr>
          <a:xfrm flipH="1">
            <a:off x="5436096" y="3091539"/>
            <a:ext cx="255240" cy="1080120"/>
          </a:xfrm>
          <a:prstGeom prst="straightConnector1">
            <a:avLst/>
          </a:prstGeom>
          <a:ln w="22225">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85623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79712" y="274638"/>
            <a:ext cx="6707088" cy="850106"/>
          </a:xfrm>
        </p:spPr>
        <p:txBody>
          <a:bodyPr>
            <a:normAutofit fontScale="90000"/>
          </a:bodyPr>
          <a:lstStyle/>
          <a:p>
            <a:r>
              <a:rPr lang="sl-SI" sz="4000" b="1" dirty="0" smtClean="0">
                <a:solidFill>
                  <a:schemeClr val="tx2"/>
                </a:solidFill>
                <a:latin typeface="Calibri" pitchFamily="34" charset="0"/>
              </a:rPr>
              <a:t>Pregledi na kraju samem - </a:t>
            </a:r>
            <a:r>
              <a:rPr lang="sl-SI" sz="4000" b="1" dirty="0" smtClean="0">
                <a:solidFill>
                  <a:srgbClr val="FF0000"/>
                </a:solidFill>
                <a:latin typeface="Calibri" pitchFamily="34" charset="0"/>
              </a:rPr>
              <a:t>novo</a:t>
            </a:r>
            <a:endParaRPr lang="sl-SI" sz="4000" dirty="0">
              <a:solidFill>
                <a:srgbClr val="FF0000"/>
              </a:solidFill>
            </a:endParaRPr>
          </a:p>
        </p:txBody>
      </p:sp>
      <p:sp>
        <p:nvSpPr>
          <p:cNvPr id="3" name="Ograda besedila 2"/>
          <p:cNvSpPr>
            <a:spLocks noGrp="1"/>
          </p:cNvSpPr>
          <p:nvPr>
            <p:ph type="body" sz="quarter" idx="13"/>
          </p:nvPr>
        </p:nvSpPr>
        <p:spPr>
          <a:xfrm>
            <a:off x="179512" y="1052736"/>
            <a:ext cx="8640959" cy="5040560"/>
          </a:xfrm>
        </p:spPr>
        <p:txBody>
          <a:bodyPr>
            <a:noAutofit/>
          </a:bodyPr>
          <a:lstStyle/>
          <a:p>
            <a:pPr marL="0" indent="0">
              <a:lnSpc>
                <a:spcPct val="80000"/>
              </a:lnSpc>
              <a:buNone/>
            </a:pPr>
            <a:endParaRPr lang="sl-SI" sz="2900" b="1" dirty="0" smtClean="0">
              <a:solidFill>
                <a:schemeClr val="tx2"/>
              </a:solidFill>
              <a:cs typeface="Arial" charset="0"/>
            </a:endParaRPr>
          </a:p>
          <a:p>
            <a:pPr marL="0" indent="0" algn="just">
              <a:lnSpc>
                <a:spcPct val="80000"/>
              </a:lnSpc>
              <a:buNone/>
            </a:pPr>
            <a:r>
              <a:rPr lang="sl-SI" sz="2900" b="1" dirty="0" smtClean="0">
                <a:solidFill>
                  <a:schemeClr val="tx2"/>
                </a:solidFill>
                <a:cs typeface="Arial" charset="0"/>
              </a:rPr>
              <a:t>Podpora za zelenjadnice </a:t>
            </a:r>
            <a:r>
              <a:rPr lang="sl-SI" sz="2900" dirty="0" smtClean="0">
                <a:solidFill>
                  <a:schemeClr val="tx2"/>
                </a:solidFill>
                <a:cs typeface="Arial" charset="0"/>
              </a:rPr>
              <a:t>- če </a:t>
            </a:r>
            <a:r>
              <a:rPr lang="sl-SI" sz="2900" dirty="0">
                <a:solidFill>
                  <a:schemeClr val="tx2"/>
                </a:solidFill>
                <a:cs typeface="Arial" charset="0"/>
              </a:rPr>
              <a:t>kontrolor pri pregledu na kraju samem </a:t>
            </a:r>
            <a:r>
              <a:rPr lang="sl-SI" sz="2900" dirty="0" smtClean="0">
                <a:solidFill>
                  <a:schemeClr val="tx2"/>
                </a:solidFill>
                <a:cs typeface="Arial" charset="0"/>
              </a:rPr>
              <a:t>ugotovi </a:t>
            </a:r>
            <a:r>
              <a:rPr lang="sl-SI" sz="2900" dirty="0">
                <a:solidFill>
                  <a:schemeClr val="tx2"/>
                </a:solidFill>
                <a:cs typeface="Arial" charset="0"/>
              </a:rPr>
              <a:t>drugo zelenjadnico od prijavljene,  se površina ugotovljene zelenjadnice šteje za upravičeno, če izpolnjuje vse pogoje </a:t>
            </a:r>
            <a:r>
              <a:rPr lang="sl-SI" sz="2900" dirty="0" smtClean="0">
                <a:solidFill>
                  <a:schemeClr val="tx2"/>
                </a:solidFill>
                <a:cs typeface="Arial" charset="0"/>
              </a:rPr>
              <a:t>iz </a:t>
            </a:r>
            <a:r>
              <a:rPr lang="sl-SI" sz="2900" dirty="0">
                <a:solidFill>
                  <a:schemeClr val="tx2"/>
                </a:solidFill>
                <a:cs typeface="Arial" charset="0"/>
              </a:rPr>
              <a:t>Uredbe o shemah neposrednih plačil</a:t>
            </a:r>
            <a:r>
              <a:rPr lang="sl-SI" sz="2900" dirty="0" smtClean="0">
                <a:solidFill>
                  <a:schemeClr val="tx2"/>
                </a:solidFill>
                <a:cs typeface="Arial" charset="0"/>
              </a:rPr>
              <a:t>.</a:t>
            </a:r>
          </a:p>
          <a:p>
            <a:pPr marL="0" indent="0">
              <a:lnSpc>
                <a:spcPct val="80000"/>
              </a:lnSpc>
              <a:buNone/>
            </a:pPr>
            <a:endParaRPr lang="sl-SI" sz="2900" b="1" dirty="0">
              <a:solidFill>
                <a:schemeClr val="tx2"/>
              </a:solidFill>
              <a:cs typeface="Arial" charset="0"/>
            </a:endParaRPr>
          </a:p>
          <a:p>
            <a:pPr marL="0" indent="0">
              <a:lnSpc>
                <a:spcPct val="80000"/>
              </a:lnSpc>
              <a:buNone/>
            </a:pPr>
            <a:r>
              <a:rPr lang="sl-SI" sz="2900" b="1" dirty="0" smtClean="0">
                <a:solidFill>
                  <a:schemeClr val="tx2"/>
                </a:solidFill>
                <a:cs typeface="Arial" charset="0"/>
              </a:rPr>
              <a:t>Ukrep </a:t>
            </a:r>
            <a:r>
              <a:rPr lang="sl-SI" sz="2900" b="1" dirty="0">
                <a:solidFill>
                  <a:schemeClr val="tx2"/>
                </a:solidFill>
                <a:cs typeface="Arial" charset="0"/>
              </a:rPr>
              <a:t>dobrobit </a:t>
            </a:r>
            <a:r>
              <a:rPr lang="sl-SI" sz="2900" b="1" dirty="0" smtClean="0">
                <a:solidFill>
                  <a:schemeClr val="tx2"/>
                </a:solidFill>
                <a:cs typeface="Arial" charset="0"/>
              </a:rPr>
              <a:t>živali -  </a:t>
            </a:r>
            <a:r>
              <a:rPr lang="sl-SI" sz="2900" dirty="0" smtClean="0">
                <a:solidFill>
                  <a:schemeClr val="tx2"/>
                </a:solidFill>
                <a:cs typeface="Arial" charset="0"/>
              </a:rPr>
              <a:t>pregledi </a:t>
            </a:r>
            <a:r>
              <a:rPr lang="sl-SI" sz="2900" dirty="0">
                <a:solidFill>
                  <a:schemeClr val="tx2"/>
                </a:solidFill>
                <a:cs typeface="Arial" charset="0"/>
              </a:rPr>
              <a:t>na kraju </a:t>
            </a:r>
            <a:r>
              <a:rPr lang="sl-SI" sz="2900" dirty="0" smtClean="0">
                <a:solidFill>
                  <a:schemeClr val="tx2"/>
                </a:solidFill>
                <a:cs typeface="Arial" charset="0"/>
              </a:rPr>
              <a:t>samem se </a:t>
            </a:r>
            <a:r>
              <a:rPr lang="sl-SI" sz="2900" dirty="0">
                <a:solidFill>
                  <a:schemeClr val="tx2"/>
                </a:solidFill>
                <a:cs typeface="Arial" charset="0"/>
              </a:rPr>
              <a:t>na posameznem kmetijskem gospodarstvu izvedejo za vse operacije ukrepa, ki jih upravičenec uveljavlja v zbirni </a:t>
            </a:r>
            <a:r>
              <a:rPr lang="sl-SI" sz="2900" dirty="0" smtClean="0">
                <a:solidFill>
                  <a:schemeClr val="tx2"/>
                </a:solidFill>
                <a:cs typeface="Arial" charset="0"/>
              </a:rPr>
              <a:t>vlogi. </a:t>
            </a:r>
            <a:endParaRPr lang="sl-SI" sz="2900" dirty="0">
              <a:solidFill>
                <a:schemeClr val="tx2"/>
              </a:solidFill>
              <a:cs typeface="Arial" charset="0"/>
            </a:endParaRPr>
          </a:p>
          <a:p>
            <a:pPr marL="0" indent="0">
              <a:buNone/>
            </a:pPr>
            <a:endParaRPr lang="sl-SI" sz="2000" dirty="0"/>
          </a:p>
        </p:txBody>
      </p:sp>
      <p:sp>
        <p:nvSpPr>
          <p:cNvPr id="4" name="Ograda številke diapozitiva 3"/>
          <p:cNvSpPr>
            <a:spLocks noGrp="1"/>
          </p:cNvSpPr>
          <p:nvPr>
            <p:ph type="sldNum" sz="quarter" idx="16"/>
          </p:nvPr>
        </p:nvSpPr>
        <p:spPr/>
        <p:txBody>
          <a:bodyPr/>
          <a:lstStyle/>
          <a:p>
            <a:pPr>
              <a:defRPr/>
            </a:pPr>
            <a:fld id="{1635A10B-2F41-4DD7-A08D-51B68D0769A2}" type="slidenum">
              <a:rPr lang="sl-SI" smtClean="0"/>
              <a:pPr>
                <a:defRPr/>
              </a:pPr>
              <a:t>27</a:t>
            </a:fld>
            <a:endParaRPr lang="sl-SI" dirty="0"/>
          </a:p>
        </p:txBody>
      </p:sp>
    </p:spTree>
    <p:extLst>
      <p:ext uri="{BB962C8B-B14F-4D97-AF65-F5344CB8AC3E}">
        <p14:creationId xmlns:p14="http://schemas.microsoft.com/office/powerpoint/2010/main" val="559283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smtClean="0">
                <a:solidFill>
                  <a:schemeClr val="tx2"/>
                </a:solidFill>
                <a:latin typeface="Calibri" pitchFamily="34" charset="0"/>
              </a:rPr>
              <a:t>Popravki in prilagoditve očitnih napak-</a:t>
            </a:r>
            <a:r>
              <a:rPr lang="sl-SI" b="1" dirty="0" smtClean="0">
                <a:solidFill>
                  <a:srgbClr val="FF0000"/>
                </a:solidFill>
                <a:latin typeface="Calibri" pitchFamily="34" charset="0"/>
              </a:rPr>
              <a:t>novo</a:t>
            </a:r>
            <a:endParaRPr lang="sl-SI" dirty="0"/>
          </a:p>
        </p:txBody>
      </p:sp>
      <p:sp>
        <p:nvSpPr>
          <p:cNvPr id="3" name="Ograda besedila 2"/>
          <p:cNvSpPr>
            <a:spLocks noGrp="1"/>
          </p:cNvSpPr>
          <p:nvPr>
            <p:ph type="body" sz="quarter" idx="13"/>
          </p:nvPr>
        </p:nvSpPr>
        <p:spPr>
          <a:xfrm>
            <a:off x="971600" y="1916832"/>
            <a:ext cx="7201025" cy="4166592"/>
          </a:xfrm>
        </p:spPr>
        <p:txBody>
          <a:bodyPr/>
          <a:lstStyle/>
          <a:p>
            <a:r>
              <a:rPr lang="sl-SI" sz="2900" dirty="0">
                <a:solidFill>
                  <a:schemeClr val="tx2"/>
                </a:solidFill>
                <a:cs typeface="Arial" charset="0"/>
              </a:rPr>
              <a:t>Ko Agencija nedvoumno ugotovi, da gre za očitno napako, lahko ZV in priloge popravi</a:t>
            </a:r>
            <a:r>
              <a:rPr lang="sl-SI" sz="2900" dirty="0" smtClean="0">
                <a:solidFill>
                  <a:schemeClr val="tx2"/>
                </a:solidFill>
                <a:cs typeface="Arial" charset="0"/>
              </a:rPr>
              <a:t>.</a:t>
            </a:r>
          </a:p>
          <a:p>
            <a:endParaRPr lang="sl-SI" sz="2900" dirty="0">
              <a:solidFill>
                <a:schemeClr val="tx2"/>
              </a:solidFill>
              <a:cs typeface="Arial" charset="0"/>
            </a:endParaRPr>
          </a:p>
          <a:p>
            <a:r>
              <a:rPr lang="sl-SI" sz="2900" dirty="0">
                <a:solidFill>
                  <a:schemeClr val="tx2"/>
                </a:solidFill>
                <a:cs typeface="Arial" charset="0"/>
              </a:rPr>
              <a:t>Za popravke in prilagoditve navede uradni zaznamek, v katerem obrazloži in utemelji posamezen primer ter kdo in kdaj izvede popravek.</a:t>
            </a:r>
          </a:p>
          <a:p>
            <a:endParaRPr lang="sl-SI" dirty="0" smtClean="0"/>
          </a:p>
          <a:p>
            <a:endParaRPr lang="sl-SI" dirty="0"/>
          </a:p>
        </p:txBody>
      </p:sp>
      <p:sp>
        <p:nvSpPr>
          <p:cNvPr id="4" name="Ograda številke diapozitiva 3"/>
          <p:cNvSpPr>
            <a:spLocks noGrp="1"/>
          </p:cNvSpPr>
          <p:nvPr>
            <p:ph type="sldNum" sz="quarter" idx="16"/>
          </p:nvPr>
        </p:nvSpPr>
        <p:spPr/>
        <p:txBody>
          <a:bodyPr/>
          <a:lstStyle/>
          <a:p>
            <a:pPr>
              <a:defRPr/>
            </a:pPr>
            <a:fld id="{1635A10B-2F41-4DD7-A08D-51B68D0769A2}" type="slidenum">
              <a:rPr lang="sl-SI" smtClean="0"/>
              <a:pPr>
                <a:defRPr/>
              </a:pPr>
              <a:t>28</a:t>
            </a:fld>
            <a:endParaRPr lang="sl-SI" dirty="0"/>
          </a:p>
        </p:txBody>
      </p:sp>
    </p:spTree>
    <p:extLst>
      <p:ext uri="{BB962C8B-B14F-4D97-AF65-F5344CB8AC3E}">
        <p14:creationId xmlns:p14="http://schemas.microsoft.com/office/powerpoint/2010/main" val="3461847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besedila 2"/>
          <p:cNvSpPr>
            <a:spLocks noGrp="1"/>
          </p:cNvSpPr>
          <p:nvPr>
            <p:ph type="body" sz="quarter" idx="13"/>
          </p:nvPr>
        </p:nvSpPr>
        <p:spPr>
          <a:xfrm>
            <a:off x="1259632" y="620688"/>
            <a:ext cx="7201025" cy="1368152"/>
          </a:xfrm>
        </p:spPr>
        <p:txBody>
          <a:bodyPr>
            <a:normAutofit fontScale="62500" lnSpcReduction="20000"/>
          </a:bodyPr>
          <a:lstStyle/>
          <a:p>
            <a:pPr marL="0" indent="0" algn="ctr">
              <a:buNone/>
            </a:pPr>
            <a:endParaRPr lang="sl-SI" smtClean="0"/>
          </a:p>
          <a:p>
            <a:pPr marL="0" indent="0" algn="ctr">
              <a:buNone/>
            </a:pPr>
            <a:endParaRPr lang="sl-SI" smtClean="0"/>
          </a:p>
          <a:p>
            <a:pPr marL="0" indent="0" algn="ctr">
              <a:buNone/>
            </a:pPr>
            <a:r>
              <a:rPr lang="sl-SI" sz="4000" b="1" smtClean="0">
                <a:solidFill>
                  <a:schemeClr val="tx2"/>
                </a:solidFill>
              </a:rPr>
              <a:t>Hvala za pozornost!</a:t>
            </a:r>
          </a:p>
          <a:p>
            <a:pPr marL="0" indent="0" algn="ctr">
              <a:buNone/>
            </a:pPr>
            <a:r>
              <a:rPr lang="sl-SI" sz="2900" b="1" smtClean="0">
                <a:solidFill>
                  <a:schemeClr val="tx2"/>
                </a:solidFill>
              </a:rPr>
              <a:t>Ljudmila.Avbelj@gov.si</a:t>
            </a:r>
            <a:endParaRPr lang="sl-SI" sz="2900" b="1" dirty="0">
              <a:solidFill>
                <a:schemeClr val="tx2"/>
              </a:solidFill>
            </a:endParaRPr>
          </a:p>
        </p:txBody>
      </p:sp>
      <p:sp>
        <p:nvSpPr>
          <p:cNvPr id="4" name="Ograda številke diapozitiva 3"/>
          <p:cNvSpPr>
            <a:spLocks noGrp="1"/>
          </p:cNvSpPr>
          <p:nvPr>
            <p:ph type="sldNum" sz="quarter" idx="16"/>
          </p:nvPr>
        </p:nvSpPr>
        <p:spPr/>
        <p:txBody>
          <a:bodyPr/>
          <a:lstStyle/>
          <a:p>
            <a:pPr>
              <a:defRPr/>
            </a:pPr>
            <a:fld id="{1635A10B-2F41-4DD7-A08D-51B68D0769A2}" type="slidenum">
              <a:rPr lang="sl-SI" smtClean="0"/>
              <a:pPr>
                <a:defRPr/>
              </a:pPr>
              <a:t>29</a:t>
            </a:fld>
            <a:endParaRPr lang="sl-SI" dirty="0"/>
          </a:p>
        </p:txBody>
      </p:sp>
      <p:pic>
        <p:nvPicPr>
          <p:cNvPr id="8195" name="Picture 3" descr="D:\Osebno\Moji dokumenti\JAZ\moje slike\IMG_094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275" r="11947"/>
          <a:stretch/>
        </p:blipFill>
        <p:spPr bwMode="auto">
          <a:xfrm>
            <a:off x="2195736" y="2204864"/>
            <a:ext cx="5158494" cy="369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072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altLang="sl-SI" b="1" dirty="0" smtClean="0">
                <a:solidFill>
                  <a:schemeClr val="tx2"/>
                </a:solidFill>
                <a:latin typeface="Calibri" pitchFamily="34" charset="0"/>
              </a:rPr>
              <a:t>Uredba IAKS 2019</a:t>
            </a:r>
            <a:endParaRPr lang="sl-SI" dirty="0"/>
          </a:p>
        </p:txBody>
      </p:sp>
      <p:sp>
        <p:nvSpPr>
          <p:cNvPr id="8" name="Ograda številke diapozitiva 7"/>
          <p:cNvSpPr>
            <a:spLocks noGrp="1"/>
          </p:cNvSpPr>
          <p:nvPr>
            <p:ph type="sldNum" sz="quarter" idx="12"/>
          </p:nvPr>
        </p:nvSpPr>
        <p:spPr/>
        <p:txBody>
          <a:bodyPr/>
          <a:lstStyle/>
          <a:p>
            <a:fld id="{08D74F49-02F9-4911-9584-AA094981C113}" type="slidenum">
              <a:rPr lang="sl-SI" smtClean="0"/>
              <a:pPr/>
              <a:t>3</a:t>
            </a:fld>
            <a:endParaRPr lang="sl-SI"/>
          </a:p>
        </p:txBody>
      </p:sp>
      <p:sp>
        <p:nvSpPr>
          <p:cNvPr id="9" name="Pravokotnik 8"/>
          <p:cNvSpPr/>
          <p:nvPr/>
        </p:nvSpPr>
        <p:spPr>
          <a:xfrm>
            <a:off x="276672" y="1556792"/>
            <a:ext cx="8111752" cy="5632311"/>
          </a:xfrm>
          <a:prstGeom prst="rect">
            <a:avLst/>
          </a:prstGeom>
        </p:spPr>
        <p:txBody>
          <a:bodyPr wrap="square">
            <a:spAutoFit/>
          </a:bodyPr>
          <a:lstStyle/>
          <a:p>
            <a:pPr>
              <a:spcBef>
                <a:spcPct val="0"/>
              </a:spcBef>
            </a:pPr>
            <a:r>
              <a:rPr lang="sl-SI" altLang="sl-SI" sz="2800" b="1" dirty="0" smtClean="0">
                <a:solidFill>
                  <a:schemeClr val="tx2"/>
                </a:solidFill>
                <a:latin typeface="Calibri" pitchFamily="34" charset="0"/>
                <a:ea typeface="+mj-ea"/>
                <a:cs typeface="+mj-cs"/>
              </a:rPr>
              <a:t>Uredba </a:t>
            </a:r>
            <a:r>
              <a:rPr lang="sl-SI" altLang="sl-SI" sz="2800" b="1" dirty="0">
                <a:solidFill>
                  <a:schemeClr val="tx2"/>
                </a:solidFill>
                <a:latin typeface="Calibri" pitchFamily="34" charset="0"/>
                <a:ea typeface="+mj-ea"/>
                <a:cs typeface="+mj-cs"/>
              </a:rPr>
              <a:t>o izvedbi ukrepov kmetijske politike za leto </a:t>
            </a:r>
            <a:r>
              <a:rPr lang="sl-SI" altLang="sl-SI" sz="2800" b="1" dirty="0" smtClean="0">
                <a:solidFill>
                  <a:schemeClr val="tx2"/>
                </a:solidFill>
                <a:latin typeface="Calibri" pitchFamily="34" charset="0"/>
                <a:ea typeface="+mj-ea"/>
                <a:cs typeface="+mj-cs"/>
              </a:rPr>
              <a:t>2019 (Uredba IAKS 2019), ki določa i</a:t>
            </a:r>
            <a:r>
              <a:rPr lang="sl-SI" altLang="sl-SI" sz="2800" b="1" dirty="0" smtClean="0">
                <a:solidFill>
                  <a:schemeClr val="tx2"/>
                </a:solidFill>
                <a:latin typeface="Calibri" pitchFamily="34" charset="0"/>
              </a:rPr>
              <a:t>zvedbo ukrepov,  </a:t>
            </a:r>
            <a:r>
              <a:rPr lang="sl-SI" altLang="sl-SI" sz="2800" b="1" dirty="0" smtClean="0">
                <a:solidFill>
                  <a:schemeClr val="tx2"/>
                </a:solidFill>
                <a:latin typeface="Calibri" pitchFamily="34" charset="0"/>
                <a:ea typeface="+mj-ea"/>
                <a:cs typeface="+mj-cs"/>
              </a:rPr>
              <a:t>je trenutno v </a:t>
            </a:r>
            <a:r>
              <a:rPr lang="sl-SI" altLang="sl-SI" sz="2800" b="1" dirty="0">
                <a:solidFill>
                  <a:schemeClr val="tx2"/>
                </a:solidFill>
                <a:latin typeface="Calibri" pitchFamily="34" charset="0"/>
              </a:rPr>
              <a:t>medresorskem </a:t>
            </a:r>
            <a:r>
              <a:rPr lang="sl-SI" altLang="sl-SI" sz="2800" b="1" dirty="0" smtClean="0">
                <a:solidFill>
                  <a:schemeClr val="tx2"/>
                </a:solidFill>
                <a:latin typeface="Calibri" pitchFamily="34" charset="0"/>
              </a:rPr>
              <a:t>usklajevanju </a:t>
            </a:r>
          </a:p>
          <a:p>
            <a:pPr>
              <a:spcBef>
                <a:spcPct val="0"/>
              </a:spcBef>
            </a:pPr>
            <a:r>
              <a:rPr lang="sl-SI" altLang="sl-SI" sz="2800" b="1" dirty="0" smtClean="0">
                <a:solidFill>
                  <a:schemeClr val="tx2"/>
                </a:solidFill>
                <a:latin typeface="Calibri" pitchFamily="34" charset="0"/>
                <a:ea typeface="+mj-ea"/>
                <a:cs typeface="+mj-cs"/>
              </a:rPr>
              <a:t>(Uradni </a:t>
            </a:r>
            <a:r>
              <a:rPr lang="sl-SI" altLang="sl-SI" sz="2800" b="1" dirty="0">
                <a:solidFill>
                  <a:schemeClr val="tx2"/>
                </a:solidFill>
                <a:latin typeface="Calibri" pitchFamily="34" charset="0"/>
                <a:ea typeface="+mj-ea"/>
                <a:cs typeface="+mj-cs"/>
              </a:rPr>
              <a:t>list RS, </a:t>
            </a:r>
            <a:r>
              <a:rPr lang="sl-SI" altLang="sl-SI" sz="2800" b="1" dirty="0">
                <a:solidFill>
                  <a:srgbClr val="FF0000"/>
                </a:solidFill>
                <a:latin typeface="Calibri" pitchFamily="34" charset="0"/>
                <a:ea typeface="+mj-ea"/>
                <a:cs typeface="+mj-cs"/>
              </a:rPr>
              <a:t>št. </a:t>
            </a:r>
            <a:r>
              <a:rPr lang="sl-SI" altLang="sl-SI" sz="2800" b="1" dirty="0" smtClean="0">
                <a:solidFill>
                  <a:srgbClr val="FF0000"/>
                </a:solidFill>
                <a:latin typeface="Calibri" pitchFamily="34" charset="0"/>
                <a:ea typeface="+mj-ea"/>
                <a:cs typeface="+mj-cs"/>
              </a:rPr>
              <a:t> </a:t>
            </a:r>
            <a:r>
              <a:rPr lang="sl-SI" altLang="sl-SI" sz="2800" b="1" dirty="0" err="1" smtClean="0">
                <a:solidFill>
                  <a:srgbClr val="FF0000"/>
                </a:solidFill>
                <a:latin typeface="Calibri" pitchFamily="34" charset="0"/>
                <a:ea typeface="+mj-ea"/>
                <a:cs typeface="+mj-cs"/>
              </a:rPr>
              <a:t>xx</a:t>
            </a:r>
            <a:r>
              <a:rPr lang="sl-SI" altLang="sl-SI" sz="2800" b="1" dirty="0" smtClean="0">
                <a:solidFill>
                  <a:schemeClr val="tx2"/>
                </a:solidFill>
                <a:latin typeface="Calibri" pitchFamily="34" charset="0"/>
              </a:rPr>
              <a:t>)</a:t>
            </a:r>
          </a:p>
          <a:p>
            <a:pPr>
              <a:spcBef>
                <a:spcPct val="0"/>
              </a:spcBef>
            </a:pPr>
            <a:endParaRPr lang="sl-SI" altLang="sl-SI" sz="2800" b="1" dirty="0">
              <a:solidFill>
                <a:schemeClr val="tx2"/>
              </a:solidFill>
              <a:latin typeface="Calibri" pitchFamily="34" charset="0"/>
              <a:ea typeface="+mj-ea"/>
              <a:cs typeface="+mj-cs"/>
            </a:endParaRPr>
          </a:p>
          <a:p>
            <a:pPr>
              <a:spcBef>
                <a:spcPct val="0"/>
              </a:spcBef>
            </a:pPr>
            <a:r>
              <a:rPr lang="sl-SI" altLang="sl-SI" sz="2800" b="1" dirty="0" smtClean="0">
                <a:solidFill>
                  <a:schemeClr val="tx2"/>
                </a:solidFill>
                <a:latin typeface="Calibri" pitchFamily="34" charset="0"/>
                <a:ea typeface="+mj-ea"/>
                <a:cs typeface="+mj-cs"/>
              </a:rPr>
              <a:t>Zakaj so spremembe vsako leto</a:t>
            </a:r>
            <a:r>
              <a:rPr lang="sl-SI" altLang="sl-SI" sz="2800" b="1" dirty="0">
                <a:solidFill>
                  <a:schemeClr val="tx2"/>
                </a:solidFill>
                <a:latin typeface="Calibri" pitchFamily="34" charset="0"/>
                <a:ea typeface="+mj-ea"/>
                <a:cs typeface="+mj-cs"/>
              </a:rPr>
              <a:t>?</a:t>
            </a:r>
          </a:p>
          <a:p>
            <a:pPr>
              <a:spcBef>
                <a:spcPct val="0"/>
              </a:spcBef>
            </a:pPr>
            <a:r>
              <a:rPr lang="sl-SI" altLang="sl-SI" sz="2800" b="1" dirty="0" smtClean="0">
                <a:solidFill>
                  <a:schemeClr val="tx2"/>
                </a:solidFill>
                <a:latin typeface="Calibri" pitchFamily="34" charset="0"/>
                <a:ea typeface="+mj-ea"/>
                <a:cs typeface="+mj-cs"/>
              </a:rPr>
              <a:t>Vzroki za letošnje spremembe:</a:t>
            </a:r>
          </a:p>
          <a:p>
            <a:pPr marL="457200" indent="-457200">
              <a:spcBef>
                <a:spcPct val="0"/>
              </a:spcBef>
              <a:buFontTx/>
              <a:buChar char="-"/>
            </a:pPr>
            <a:r>
              <a:rPr lang="sl-SI" altLang="sl-SI" sz="2800" b="1" dirty="0" smtClean="0">
                <a:solidFill>
                  <a:schemeClr val="tx2"/>
                </a:solidFill>
                <a:latin typeface="Calibri" pitchFamily="34" charset="0"/>
                <a:ea typeface="+mj-ea"/>
                <a:cs typeface="+mj-cs"/>
              </a:rPr>
              <a:t>visok delež napak pri posameznem ukrepu zahteva popravljalne ukrepe (podpora za zelenjadnice)</a:t>
            </a:r>
          </a:p>
          <a:p>
            <a:pPr marL="457200" indent="-457200">
              <a:spcBef>
                <a:spcPct val="0"/>
              </a:spcBef>
              <a:buFontTx/>
              <a:buChar char="-"/>
            </a:pPr>
            <a:r>
              <a:rPr lang="sl-SI" altLang="sl-SI" sz="2800" b="1" dirty="0" smtClean="0">
                <a:solidFill>
                  <a:schemeClr val="tx2"/>
                </a:solidFill>
                <a:latin typeface="Calibri" pitchFamily="34" charset="0"/>
                <a:ea typeface="+mj-ea"/>
                <a:cs typeface="+mj-cs"/>
              </a:rPr>
              <a:t>revizijska priporočila (plačila za mlade kmete)</a:t>
            </a:r>
          </a:p>
          <a:p>
            <a:pPr marL="457200" indent="-457200">
              <a:spcBef>
                <a:spcPct val="0"/>
              </a:spcBef>
              <a:buFontTx/>
              <a:buChar char="-"/>
            </a:pPr>
            <a:endParaRPr lang="sl-SI" altLang="sl-SI" sz="2800" b="1" dirty="0" smtClean="0">
              <a:solidFill>
                <a:schemeClr val="tx2"/>
              </a:solidFill>
              <a:latin typeface="Calibri" pitchFamily="34" charset="0"/>
              <a:ea typeface="+mj-ea"/>
              <a:cs typeface="+mj-cs"/>
            </a:endParaRPr>
          </a:p>
          <a:p>
            <a:pPr>
              <a:spcBef>
                <a:spcPct val="0"/>
              </a:spcBef>
            </a:pPr>
            <a:endParaRPr lang="sl-SI" altLang="sl-SI" sz="2400" b="1" dirty="0">
              <a:solidFill>
                <a:schemeClr val="tx2"/>
              </a:solidFill>
              <a:latin typeface="Calibri" pitchFamily="34" charset="0"/>
              <a:ea typeface="+mj-ea"/>
              <a:cs typeface="+mj-cs"/>
            </a:endParaRPr>
          </a:p>
        </p:txBody>
      </p:sp>
    </p:spTree>
    <p:extLst>
      <p:ext uri="{BB962C8B-B14F-4D97-AF65-F5344CB8AC3E}">
        <p14:creationId xmlns:p14="http://schemas.microsoft.com/office/powerpoint/2010/main" val="1067160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altLang="sl-SI" b="1" dirty="0" smtClean="0">
                <a:solidFill>
                  <a:schemeClr val="tx2"/>
                </a:solidFill>
                <a:latin typeface="Calibri" pitchFamily="34" charset="0"/>
              </a:rPr>
              <a:t>Uredba IAKS 2019-2</a:t>
            </a:r>
            <a:endParaRPr lang="sl-SI" dirty="0"/>
          </a:p>
        </p:txBody>
      </p:sp>
      <p:sp>
        <p:nvSpPr>
          <p:cNvPr id="4" name="Ograda vsebine 3"/>
          <p:cNvSpPr>
            <a:spLocks noGrp="1"/>
          </p:cNvSpPr>
          <p:nvPr>
            <p:ph sz="half" idx="2"/>
          </p:nvPr>
        </p:nvSpPr>
        <p:spPr>
          <a:xfrm>
            <a:off x="395535" y="2348880"/>
            <a:ext cx="8640961" cy="4176464"/>
          </a:xfrm>
          <a:ln>
            <a:solidFill>
              <a:schemeClr val="accent1">
                <a:shade val="50000"/>
              </a:schemeClr>
            </a:solidFill>
          </a:ln>
        </p:spPr>
        <p:txBody>
          <a:bodyPr>
            <a:noAutofit/>
          </a:bodyPr>
          <a:lstStyle/>
          <a:p>
            <a:r>
              <a:rPr lang="sl-SI" sz="2800" dirty="0" smtClean="0">
                <a:solidFill>
                  <a:schemeClr val="tx2"/>
                </a:solidFill>
                <a:latin typeface="Calibri" pitchFamily="34" charset="0"/>
                <a:ea typeface="+mj-ea"/>
                <a:cs typeface="+mj-cs"/>
              </a:rPr>
              <a:t>Ukrepe, ki jih določa Uredba o shemah neposrednih plačil</a:t>
            </a:r>
          </a:p>
          <a:p>
            <a:r>
              <a:rPr lang="sl-SI" sz="2800" dirty="0" smtClean="0">
                <a:solidFill>
                  <a:schemeClr val="tx2"/>
                </a:solidFill>
                <a:latin typeface="Calibri" pitchFamily="34" charset="0"/>
                <a:ea typeface="+mj-ea"/>
                <a:cs typeface="+mj-cs"/>
              </a:rPr>
              <a:t>Kmetijsko-okoljska-podnebna plačila (KOPOP), </a:t>
            </a:r>
            <a:r>
              <a:rPr lang="sl-SI" sz="2800" dirty="0">
                <a:solidFill>
                  <a:schemeClr val="tx2"/>
                </a:solidFill>
                <a:latin typeface="Calibri" pitchFamily="34" charset="0"/>
                <a:ea typeface="+mj-ea"/>
                <a:cs typeface="+mj-cs"/>
              </a:rPr>
              <a:t>ekološko </a:t>
            </a:r>
            <a:r>
              <a:rPr lang="sl-SI" sz="2800" dirty="0" smtClean="0">
                <a:solidFill>
                  <a:schemeClr val="tx2"/>
                </a:solidFill>
                <a:latin typeface="Calibri" pitchFamily="34" charset="0"/>
                <a:ea typeface="+mj-ea"/>
                <a:cs typeface="+mj-cs"/>
              </a:rPr>
              <a:t>kmetovanje (EK) </a:t>
            </a:r>
            <a:r>
              <a:rPr lang="sl-SI" sz="2800" dirty="0">
                <a:solidFill>
                  <a:schemeClr val="tx2"/>
                </a:solidFill>
                <a:latin typeface="Calibri" pitchFamily="34" charset="0"/>
                <a:ea typeface="+mj-ea"/>
                <a:cs typeface="+mj-cs"/>
              </a:rPr>
              <a:t>in plačila območjem z naravnimi ali drugimi posebnimi </a:t>
            </a:r>
            <a:r>
              <a:rPr lang="sl-SI" sz="2800" dirty="0" smtClean="0">
                <a:solidFill>
                  <a:schemeClr val="tx2"/>
                </a:solidFill>
                <a:latin typeface="Calibri" pitchFamily="34" charset="0"/>
                <a:ea typeface="+mj-ea"/>
                <a:cs typeface="+mj-cs"/>
              </a:rPr>
              <a:t>omejitvami (OMD) </a:t>
            </a:r>
            <a:r>
              <a:rPr lang="sl-SI" sz="2800" dirty="0">
                <a:solidFill>
                  <a:schemeClr val="tx2"/>
                </a:solidFill>
                <a:latin typeface="Calibri" pitchFamily="34" charset="0"/>
                <a:ea typeface="+mj-ea"/>
                <a:cs typeface="+mj-cs"/>
              </a:rPr>
              <a:t>iz Programa razvoja podeželja Republike Slovenije za obdobje </a:t>
            </a:r>
            <a:r>
              <a:rPr lang="sl-SI" sz="2800" dirty="0" smtClean="0">
                <a:solidFill>
                  <a:schemeClr val="tx2"/>
                </a:solidFill>
                <a:latin typeface="Calibri" pitchFamily="34" charset="0"/>
                <a:ea typeface="+mj-ea"/>
                <a:cs typeface="+mj-cs"/>
              </a:rPr>
              <a:t>2014–2020</a:t>
            </a:r>
          </a:p>
          <a:p>
            <a:r>
              <a:rPr lang="sl-SI" sz="2800" dirty="0" smtClean="0">
                <a:solidFill>
                  <a:schemeClr val="tx2"/>
                </a:solidFill>
                <a:latin typeface="Calibri" pitchFamily="34" charset="0"/>
                <a:ea typeface="+mj-ea"/>
                <a:cs typeface="+mj-cs"/>
              </a:rPr>
              <a:t>Ukrep dobrobit živali</a:t>
            </a:r>
            <a:endParaRPr lang="sl-SI" sz="2800" dirty="0">
              <a:solidFill>
                <a:schemeClr val="tx2"/>
              </a:solidFill>
              <a:latin typeface="Calibri" pitchFamily="34" charset="0"/>
              <a:ea typeface="+mj-ea"/>
              <a:cs typeface="+mj-cs"/>
            </a:endParaRPr>
          </a:p>
        </p:txBody>
      </p:sp>
      <p:sp>
        <p:nvSpPr>
          <p:cNvPr id="8" name="Ograda številke diapozitiva 7"/>
          <p:cNvSpPr>
            <a:spLocks noGrp="1"/>
          </p:cNvSpPr>
          <p:nvPr>
            <p:ph type="sldNum" sz="quarter" idx="12"/>
          </p:nvPr>
        </p:nvSpPr>
        <p:spPr/>
        <p:txBody>
          <a:bodyPr/>
          <a:lstStyle/>
          <a:p>
            <a:fld id="{08D74F49-02F9-4911-9584-AA094981C113}" type="slidenum">
              <a:rPr lang="sl-SI" smtClean="0"/>
              <a:pPr/>
              <a:t>4</a:t>
            </a:fld>
            <a:endParaRPr lang="sl-SI"/>
          </a:p>
        </p:txBody>
      </p:sp>
      <p:sp>
        <p:nvSpPr>
          <p:cNvPr id="10" name="Pravokotnik 9"/>
          <p:cNvSpPr/>
          <p:nvPr/>
        </p:nvSpPr>
        <p:spPr>
          <a:xfrm>
            <a:off x="428453" y="1340768"/>
            <a:ext cx="8255246" cy="954107"/>
          </a:xfrm>
          <a:prstGeom prst="rect">
            <a:avLst/>
          </a:prstGeom>
          <a:ln>
            <a:solidFill>
              <a:schemeClr val="accent1">
                <a:shade val="50000"/>
              </a:schemeClr>
            </a:solidFill>
          </a:ln>
        </p:spPr>
        <p:txBody>
          <a:bodyPr wrap="square">
            <a:spAutoFit/>
          </a:bodyPr>
          <a:lstStyle/>
          <a:p>
            <a:pPr>
              <a:spcBef>
                <a:spcPct val="0"/>
              </a:spcBef>
            </a:pPr>
            <a:r>
              <a:rPr lang="sl-SI" altLang="sl-SI" sz="2800" b="1" u="sng" dirty="0" smtClean="0">
                <a:solidFill>
                  <a:schemeClr val="tx2"/>
                </a:solidFill>
                <a:latin typeface="Calibri" pitchFamily="34" charset="0"/>
                <a:ea typeface="+mj-ea"/>
                <a:cs typeface="+mj-cs"/>
              </a:rPr>
              <a:t>I</a:t>
            </a:r>
            <a:r>
              <a:rPr lang="sl-SI" altLang="sl-SI" sz="2800" b="1" dirty="0" smtClean="0">
                <a:solidFill>
                  <a:schemeClr val="tx2"/>
                </a:solidFill>
                <a:latin typeface="Calibri" pitchFamily="34" charset="0"/>
                <a:ea typeface="+mj-ea"/>
                <a:cs typeface="+mj-cs"/>
              </a:rPr>
              <a:t>ntegriran </a:t>
            </a:r>
            <a:r>
              <a:rPr lang="sl-SI" altLang="sl-SI" sz="2800" b="1" u="sng" dirty="0" smtClean="0">
                <a:solidFill>
                  <a:schemeClr val="tx2"/>
                </a:solidFill>
                <a:latin typeface="Calibri" pitchFamily="34" charset="0"/>
                <a:ea typeface="+mj-ea"/>
                <a:cs typeface="+mj-cs"/>
              </a:rPr>
              <a:t>A</a:t>
            </a:r>
            <a:r>
              <a:rPr lang="sl-SI" altLang="sl-SI" sz="2800" b="1" dirty="0" smtClean="0">
                <a:solidFill>
                  <a:schemeClr val="tx2"/>
                </a:solidFill>
                <a:latin typeface="Calibri" pitchFamily="34" charset="0"/>
                <a:ea typeface="+mj-ea"/>
                <a:cs typeface="+mj-cs"/>
              </a:rPr>
              <a:t>dministrativni in </a:t>
            </a:r>
            <a:r>
              <a:rPr lang="sl-SI" altLang="sl-SI" sz="2800" b="1" u="sng" dirty="0" smtClean="0">
                <a:solidFill>
                  <a:schemeClr val="tx2"/>
                </a:solidFill>
                <a:latin typeface="Calibri" pitchFamily="34" charset="0"/>
                <a:ea typeface="+mj-ea"/>
                <a:cs typeface="+mj-cs"/>
              </a:rPr>
              <a:t>K</a:t>
            </a:r>
            <a:r>
              <a:rPr lang="sl-SI" altLang="sl-SI" sz="2800" b="1" dirty="0" smtClean="0">
                <a:solidFill>
                  <a:schemeClr val="tx2"/>
                </a:solidFill>
                <a:latin typeface="Calibri" pitchFamily="34" charset="0"/>
                <a:ea typeface="+mj-ea"/>
                <a:cs typeface="+mj-cs"/>
              </a:rPr>
              <a:t>ontrolni </a:t>
            </a:r>
            <a:r>
              <a:rPr lang="sl-SI" altLang="sl-SI" sz="2800" b="1" u="sng" dirty="0" smtClean="0">
                <a:solidFill>
                  <a:schemeClr val="tx2"/>
                </a:solidFill>
                <a:latin typeface="Calibri" pitchFamily="34" charset="0"/>
                <a:ea typeface="+mj-ea"/>
                <a:cs typeface="+mj-cs"/>
              </a:rPr>
              <a:t>S</a:t>
            </a:r>
            <a:r>
              <a:rPr lang="sl-SI" altLang="sl-SI" sz="2800" b="1" dirty="0" smtClean="0">
                <a:solidFill>
                  <a:schemeClr val="tx2"/>
                </a:solidFill>
                <a:latin typeface="Calibri" pitchFamily="34" charset="0"/>
                <a:ea typeface="+mj-ea"/>
                <a:cs typeface="+mj-cs"/>
              </a:rPr>
              <a:t>istem (IAKS) se v celoti uporablja za:</a:t>
            </a:r>
            <a:endParaRPr lang="sl-SI" sz="2800" dirty="0"/>
          </a:p>
        </p:txBody>
      </p:sp>
    </p:spTree>
    <p:extLst>
      <p:ext uri="{BB962C8B-B14F-4D97-AF65-F5344CB8AC3E}">
        <p14:creationId xmlns:p14="http://schemas.microsoft.com/office/powerpoint/2010/main" val="1986330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16632"/>
            <a:ext cx="8229600" cy="1301006"/>
          </a:xfrm>
        </p:spPr>
        <p:txBody>
          <a:bodyPr>
            <a:normAutofit/>
          </a:bodyPr>
          <a:lstStyle/>
          <a:p>
            <a:r>
              <a:rPr lang="sl-SI" altLang="sl-SI" b="1" dirty="0" smtClean="0">
                <a:solidFill>
                  <a:schemeClr val="tx2"/>
                </a:solidFill>
                <a:latin typeface="Calibri" pitchFamily="34" charset="0"/>
              </a:rPr>
              <a:t>Uredba IAKS 2019-3</a:t>
            </a:r>
            <a:endParaRPr lang="sl-SI" dirty="0"/>
          </a:p>
        </p:txBody>
      </p:sp>
      <p:sp>
        <p:nvSpPr>
          <p:cNvPr id="4" name="Ograda vsebine 3"/>
          <p:cNvSpPr>
            <a:spLocks noGrp="1"/>
          </p:cNvSpPr>
          <p:nvPr>
            <p:ph sz="half" idx="2"/>
          </p:nvPr>
        </p:nvSpPr>
        <p:spPr>
          <a:xfrm>
            <a:off x="439516" y="2017480"/>
            <a:ext cx="8640961" cy="4651880"/>
          </a:xfrm>
          <a:ln>
            <a:solidFill>
              <a:schemeClr val="accent1">
                <a:shade val="50000"/>
              </a:schemeClr>
            </a:solidFill>
          </a:ln>
        </p:spPr>
        <p:txBody>
          <a:bodyPr>
            <a:noAutofit/>
          </a:bodyPr>
          <a:lstStyle/>
          <a:p>
            <a:r>
              <a:rPr lang="sl-SI" dirty="0" smtClean="0">
                <a:solidFill>
                  <a:schemeClr val="tx2"/>
                </a:solidFill>
                <a:latin typeface="Calibri" pitchFamily="34" charset="0"/>
                <a:ea typeface="+mj-ea"/>
                <a:cs typeface="+mj-cs"/>
              </a:rPr>
              <a:t>M4 - naložbe </a:t>
            </a:r>
            <a:r>
              <a:rPr lang="sl-SI" dirty="0">
                <a:solidFill>
                  <a:schemeClr val="tx2"/>
                </a:solidFill>
                <a:latin typeface="Calibri" pitchFamily="34" charset="0"/>
                <a:ea typeface="+mj-ea"/>
                <a:cs typeface="+mj-cs"/>
              </a:rPr>
              <a:t>v osnovna sredstva </a:t>
            </a:r>
            <a:endParaRPr lang="sl-SI" dirty="0" smtClean="0">
              <a:solidFill>
                <a:schemeClr val="tx2"/>
              </a:solidFill>
              <a:latin typeface="Calibri" pitchFamily="34" charset="0"/>
              <a:ea typeface="+mj-ea"/>
              <a:cs typeface="+mj-cs"/>
            </a:endParaRPr>
          </a:p>
          <a:p>
            <a:r>
              <a:rPr lang="sl-SI" dirty="0" err="1" smtClean="0">
                <a:solidFill>
                  <a:schemeClr val="tx2"/>
                </a:solidFill>
                <a:latin typeface="Calibri" pitchFamily="34" charset="0"/>
                <a:ea typeface="+mj-ea"/>
                <a:cs typeface="+mj-cs"/>
              </a:rPr>
              <a:t>M6.3</a:t>
            </a:r>
            <a:r>
              <a:rPr lang="sl-SI" dirty="0" smtClean="0">
                <a:solidFill>
                  <a:schemeClr val="tx2"/>
                </a:solidFill>
                <a:latin typeface="Calibri" pitchFamily="34" charset="0"/>
                <a:ea typeface="+mj-ea"/>
                <a:cs typeface="+mj-cs"/>
              </a:rPr>
              <a:t> - </a:t>
            </a:r>
            <a:r>
              <a:rPr lang="sl-SI" dirty="0" err="1" smtClean="0">
                <a:solidFill>
                  <a:schemeClr val="tx2"/>
                </a:solidFill>
                <a:latin typeface="Calibri" pitchFamily="34" charset="0"/>
                <a:ea typeface="+mj-ea"/>
                <a:cs typeface="+mj-cs"/>
              </a:rPr>
              <a:t>podukrep</a:t>
            </a:r>
            <a:r>
              <a:rPr lang="sl-SI" dirty="0" smtClean="0">
                <a:solidFill>
                  <a:schemeClr val="tx2"/>
                </a:solidFill>
                <a:latin typeface="Calibri" pitchFamily="34" charset="0"/>
                <a:ea typeface="+mj-ea"/>
                <a:cs typeface="+mj-cs"/>
              </a:rPr>
              <a:t> </a:t>
            </a:r>
            <a:r>
              <a:rPr lang="sl-SI" dirty="0">
                <a:solidFill>
                  <a:schemeClr val="tx2"/>
                </a:solidFill>
                <a:latin typeface="Calibri" pitchFamily="34" charset="0"/>
                <a:ea typeface="+mj-ea"/>
                <a:cs typeface="+mj-cs"/>
              </a:rPr>
              <a:t>pomoč za zagon </a:t>
            </a:r>
            <a:r>
              <a:rPr lang="sl-SI" dirty="0" smtClean="0">
                <a:solidFill>
                  <a:schemeClr val="tx2"/>
                </a:solidFill>
                <a:latin typeface="Calibri" pitchFamily="34" charset="0"/>
                <a:ea typeface="+mj-ea"/>
                <a:cs typeface="+mj-cs"/>
              </a:rPr>
              <a:t>dejavnosti, </a:t>
            </a:r>
            <a:r>
              <a:rPr lang="sl-SI" dirty="0">
                <a:solidFill>
                  <a:schemeClr val="tx2"/>
                </a:solidFill>
                <a:latin typeface="Calibri" pitchFamily="34" charset="0"/>
                <a:ea typeface="+mj-ea"/>
                <a:cs typeface="+mj-cs"/>
              </a:rPr>
              <a:t>namenjene razvoju majhnih </a:t>
            </a:r>
            <a:r>
              <a:rPr lang="sl-SI" dirty="0" smtClean="0">
                <a:solidFill>
                  <a:schemeClr val="tx2"/>
                </a:solidFill>
                <a:latin typeface="Calibri" pitchFamily="34" charset="0"/>
                <a:ea typeface="+mj-ea"/>
                <a:cs typeface="+mj-cs"/>
              </a:rPr>
              <a:t>kmetij</a:t>
            </a:r>
            <a:endParaRPr lang="sl-SI" dirty="0">
              <a:solidFill>
                <a:schemeClr val="tx2"/>
              </a:solidFill>
              <a:latin typeface="Calibri" pitchFamily="34" charset="0"/>
              <a:ea typeface="+mj-ea"/>
              <a:cs typeface="+mj-cs"/>
            </a:endParaRPr>
          </a:p>
          <a:p>
            <a:r>
              <a:rPr lang="sl-SI" dirty="0" err="1" smtClean="0">
                <a:solidFill>
                  <a:schemeClr val="tx2"/>
                </a:solidFill>
                <a:latin typeface="Calibri" pitchFamily="34" charset="0"/>
                <a:ea typeface="+mj-ea"/>
                <a:cs typeface="+mj-cs"/>
              </a:rPr>
              <a:t>M6.1</a:t>
            </a:r>
            <a:r>
              <a:rPr lang="sl-SI" dirty="0" smtClean="0">
                <a:solidFill>
                  <a:schemeClr val="tx2"/>
                </a:solidFill>
                <a:latin typeface="Calibri" pitchFamily="34" charset="0"/>
                <a:ea typeface="+mj-ea"/>
                <a:cs typeface="+mj-cs"/>
              </a:rPr>
              <a:t> - </a:t>
            </a:r>
            <a:r>
              <a:rPr lang="sl-SI" dirty="0" err="1" smtClean="0">
                <a:solidFill>
                  <a:schemeClr val="tx2"/>
                </a:solidFill>
                <a:latin typeface="Calibri" pitchFamily="34" charset="0"/>
                <a:ea typeface="+mj-ea"/>
                <a:cs typeface="+mj-cs"/>
              </a:rPr>
              <a:t>podukrep</a:t>
            </a:r>
            <a:r>
              <a:rPr lang="sl-SI" dirty="0" smtClean="0">
                <a:solidFill>
                  <a:schemeClr val="tx2"/>
                </a:solidFill>
                <a:latin typeface="Calibri" pitchFamily="34" charset="0"/>
                <a:ea typeface="+mj-ea"/>
                <a:cs typeface="+mj-cs"/>
              </a:rPr>
              <a:t> </a:t>
            </a:r>
            <a:r>
              <a:rPr lang="sl-SI" dirty="0">
                <a:solidFill>
                  <a:schemeClr val="tx2"/>
                </a:solidFill>
                <a:latin typeface="Calibri" pitchFamily="34" charset="0"/>
                <a:ea typeface="+mj-ea"/>
                <a:cs typeface="+mj-cs"/>
              </a:rPr>
              <a:t>pomoč za zagon dejavnosti za mlade </a:t>
            </a:r>
            <a:r>
              <a:rPr lang="sl-SI" dirty="0" smtClean="0">
                <a:solidFill>
                  <a:schemeClr val="tx2"/>
                </a:solidFill>
                <a:latin typeface="Calibri" pitchFamily="34" charset="0"/>
                <a:ea typeface="+mj-ea"/>
                <a:cs typeface="+mj-cs"/>
              </a:rPr>
              <a:t>kmete</a:t>
            </a:r>
          </a:p>
          <a:p>
            <a:pPr lvl="0"/>
            <a:r>
              <a:rPr lang="sl-SI" dirty="0" err="1" smtClean="0">
                <a:solidFill>
                  <a:srgbClr val="FF0000"/>
                </a:solidFill>
              </a:rPr>
              <a:t>M3.1</a:t>
            </a:r>
            <a:r>
              <a:rPr lang="sl-SI" dirty="0" smtClean="0">
                <a:solidFill>
                  <a:srgbClr val="FF0000"/>
                </a:solidFill>
              </a:rPr>
              <a:t>  - sheme </a:t>
            </a:r>
            <a:r>
              <a:rPr lang="sl-SI" dirty="0">
                <a:solidFill>
                  <a:srgbClr val="FF0000"/>
                </a:solidFill>
              </a:rPr>
              <a:t>kakovosti za kmetijske proizvode in </a:t>
            </a:r>
            <a:r>
              <a:rPr lang="sl-SI" dirty="0" smtClean="0">
                <a:solidFill>
                  <a:srgbClr val="FF0000"/>
                </a:solidFill>
              </a:rPr>
              <a:t>živila</a:t>
            </a:r>
            <a:endParaRPr lang="sl-SI" dirty="0">
              <a:solidFill>
                <a:srgbClr val="FF0000"/>
              </a:solidFill>
            </a:endParaRPr>
          </a:p>
          <a:p>
            <a:pPr lvl="0"/>
            <a:r>
              <a:rPr lang="sl-SI" dirty="0" smtClean="0">
                <a:solidFill>
                  <a:srgbClr val="FF0000"/>
                </a:solidFill>
              </a:rPr>
              <a:t>M16 - sodelovanje, </a:t>
            </a:r>
            <a:r>
              <a:rPr lang="sl-SI" dirty="0">
                <a:solidFill>
                  <a:srgbClr val="FF0000"/>
                </a:solidFill>
              </a:rPr>
              <a:t>kadar se nanaša na kmetijska </a:t>
            </a:r>
            <a:r>
              <a:rPr lang="sl-SI" dirty="0" smtClean="0">
                <a:solidFill>
                  <a:srgbClr val="FF0000"/>
                </a:solidFill>
              </a:rPr>
              <a:t>gospodarstva</a:t>
            </a:r>
            <a:endParaRPr lang="sl-SI" dirty="0">
              <a:solidFill>
                <a:srgbClr val="FF0000"/>
              </a:solidFill>
            </a:endParaRPr>
          </a:p>
          <a:p>
            <a:pPr lvl="0"/>
            <a:r>
              <a:rPr lang="sl-SI" dirty="0">
                <a:solidFill>
                  <a:srgbClr val="FF0000"/>
                </a:solidFill>
                <a:latin typeface="Calibri" pitchFamily="34" charset="0"/>
                <a:ea typeface="+mj-ea"/>
                <a:cs typeface="+mj-cs"/>
              </a:rPr>
              <a:t>M9 - </a:t>
            </a:r>
            <a:r>
              <a:rPr lang="sl-SI" dirty="0" err="1">
                <a:solidFill>
                  <a:srgbClr val="FF0000"/>
                </a:solidFill>
                <a:latin typeface="Calibri" pitchFamily="34" charset="0"/>
                <a:ea typeface="+mj-ea"/>
                <a:cs typeface="+mj-cs"/>
              </a:rPr>
              <a:t>podukrep</a:t>
            </a:r>
            <a:r>
              <a:rPr lang="sl-SI" dirty="0">
                <a:solidFill>
                  <a:srgbClr val="FF0000"/>
                </a:solidFill>
                <a:latin typeface="Calibri" pitchFamily="34" charset="0"/>
                <a:ea typeface="+mj-ea"/>
                <a:cs typeface="+mj-cs"/>
              </a:rPr>
              <a:t> ustanavljanje skupin in organizacij proizvajalcev, ki se nanaša na člane skupin in člane organizacij </a:t>
            </a:r>
            <a:r>
              <a:rPr lang="sl-SI" dirty="0" smtClean="0">
                <a:solidFill>
                  <a:srgbClr val="FF0000"/>
                </a:solidFill>
                <a:latin typeface="Calibri" pitchFamily="34" charset="0"/>
                <a:ea typeface="+mj-ea"/>
                <a:cs typeface="+mj-cs"/>
              </a:rPr>
              <a:t>proizvajalcev</a:t>
            </a:r>
            <a:endParaRPr lang="sl-SI" dirty="0">
              <a:solidFill>
                <a:srgbClr val="FF0000"/>
              </a:solidFill>
              <a:latin typeface="Calibri" pitchFamily="34" charset="0"/>
              <a:ea typeface="+mj-ea"/>
              <a:cs typeface="+mj-cs"/>
            </a:endParaRPr>
          </a:p>
          <a:p>
            <a:pPr lvl="0"/>
            <a:r>
              <a:rPr lang="x-none" smtClean="0">
                <a:solidFill>
                  <a:schemeClr val="tx2"/>
                </a:solidFill>
                <a:latin typeface="Calibri" pitchFamily="34" charset="0"/>
                <a:ea typeface="+mj-ea"/>
                <a:cs typeface="+mj-cs"/>
              </a:rPr>
              <a:t>finančne </a:t>
            </a:r>
            <a:r>
              <a:rPr lang="x-none">
                <a:solidFill>
                  <a:schemeClr val="tx2"/>
                </a:solidFill>
                <a:latin typeface="Calibri" pitchFamily="34" charset="0"/>
                <a:ea typeface="+mj-ea"/>
                <a:cs typeface="+mj-cs"/>
              </a:rPr>
              <a:t>pomoči ob nepredvidljivih dogodkih v kmetijstvu, ki se nanašajo na posamezna kmetijska </a:t>
            </a:r>
            <a:r>
              <a:rPr lang="x-none" smtClean="0">
                <a:solidFill>
                  <a:schemeClr val="tx2"/>
                </a:solidFill>
                <a:latin typeface="Calibri" pitchFamily="34" charset="0"/>
                <a:ea typeface="+mj-ea"/>
                <a:cs typeface="+mj-cs"/>
              </a:rPr>
              <a:t>gospodarstv</a:t>
            </a:r>
            <a:r>
              <a:rPr lang="sl-SI" dirty="0">
                <a:solidFill>
                  <a:schemeClr val="tx2"/>
                </a:solidFill>
                <a:latin typeface="Calibri" pitchFamily="34" charset="0"/>
                <a:ea typeface="+mj-ea"/>
                <a:cs typeface="+mj-cs"/>
              </a:rPr>
              <a:t>a</a:t>
            </a:r>
          </a:p>
          <a:p>
            <a:pPr lvl="0"/>
            <a:r>
              <a:rPr lang="sl-SI" dirty="0" smtClean="0">
                <a:solidFill>
                  <a:schemeClr val="tx2"/>
                </a:solidFill>
                <a:latin typeface="Calibri" pitchFamily="34" charset="0"/>
                <a:ea typeface="+mj-ea"/>
                <a:cs typeface="+mj-cs"/>
              </a:rPr>
              <a:t>podpore </a:t>
            </a:r>
            <a:r>
              <a:rPr lang="sl-SI" dirty="0">
                <a:solidFill>
                  <a:schemeClr val="tx2"/>
                </a:solidFill>
                <a:latin typeface="Calibri" pitchFamily="34" charset="0"/>
                <a:ea typeface="+mj-ea"/>
                <a:cs typeface="+mj-cs"/>
              </a:rPr>
              <a:t>za prestrukturiranje vinogradniških </a:t>
            </a:r>
            <a:r>
              <a:rPr lang="sl-SI" dirty="0" smtClean="0">
                <a:solidFill>
                  <a:schemeClr val="tx2"/>
                </a:solidFill>
                <a:latin typeface="Calibri" pitchFamily="34" charset="0"/>
                <a:ea typeface="+mj-ea"/>
                <a:cs typeface="+mj-cs"/>
              </a:rPr>
              <a:t>površin</a:t>
            </a:r>
            <a:endParaRPr lang="sl-SI" dirty="0">
              <a:solidFill>
                <a:schemeClr val="tx2"/>
              </a:solidFill>
              <a:latin typeface="Calibri" pitchFamily="34" charset="0"/>
              <a:ea typeface="+mj-ea"/>
              <a:cs typeface="+mj-cs"/>
            </a:endParaRPr>
          </a:p>
        </p:txBody>
      </p:sp>
      <p:sp>
        <p:nvSpPr>
          <p:cNvPr id="8" name="Ograda številke diapozitiva 7"/>
          <p:cNvSpPr>
            <a:spLocks noGrp="1"/>
          </p:cNvSpPr>
          <p:nvPr>
            <p:ph type="sldNum" sz="quarter" idx="12"/>
          </p:nvPr>
        </p:nvSpPr>
        <p:spPr/>
        <p:txBody>
          <a:bodyPr/>
          <a:lstStyle/>
          <a:p>
            <a:fld id="{08D74F49-02F9-4911-9584-AA094981C113}" type="slidenum">
              <a:rPr lang="sl-SI" smtClean="0"/>
              <a:pPr/>
              <a:t>5</a:t>
            </a:fld>
            <a:endParaRPr lang="sl-SI"/>
          </a:p>
        </p:txBody>
      </p:sp>
      <p:sp>
        <p:nvSpPr>
          <p:cNvPr id="10" name="Pravokotnik 9"/>
          <p:cNvSpPr/>
          <p:nvPr/>
        </p:nvSpPr>
        <p:spPr>
          <a:xfrm>
            <a:off x="439516" y="1196752"/>
            <a:ext cx="8255246" cy="830997"/>
          </a:xfrm>
          <a:prstGeom prst="rect">
            <a:avLst/>
          </a:prstGeom>
          <a:ln>
            <a:solidFill>
              <a:schemeClr val="accent1">
                <a:shade val="50000"/>
              </a:schemeClr>
            </a:solidFill>
          </a:ln>
        </p:spPr>
        <p:txBody>
          <a:bodyPr wrap="square">
            <a:spAutoFit/>
          </a:bodyPr>
          <a:lstStyle/>
          <a:p>
            <a:pPr>
              <a:spcBef>
                <a:spcPct val="0"/>
              </a:spcBef>
            </a:pPr>
            <a:r>
              <a:rPr lang="sl-SI" altLang="sl-SI" sz="2400" b="1" dirty="0" smtClean="0">
                <a:solidFill>
                  <a:schemeClr val="tx2"/>
                </a:solidFill>
                <a:latin typeface="Calibri" pitchFamily="34" charset="0"/>
                <a:ea typeface="+mj-ea"/>
                <a:cs typeface="+mj-cs"/>
              </a:rPr>
              <a:t>Posamezni elementi IAKS-a (zlasti podatki iz zbirne vloge) se uporabljajo pri ukrepih:  </a:t>
            </a:r>
            <a:endParaRPr lang="sl-SI" dirty="0"/>
          </a:p>
        </p:txBody>
      </p:sp>
    </p:spTree>
    <p:extLst>
      <p:ext uri="{BB962C8B-B14F-4D97-AF65-F5344CB8AC3E}">
        <p14:creationId xmlns:p14="http://schemas.microsoft.com/office/powerpoint/2010/main" val="380086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altLang="sl-SI" b="1" dirty="0" smtClean="0">
                <a:solidFill>
                  <a:schemeClr val="tx2"/>
                </a:solidFill>
                <a:latin typeface="Calibri" pitchFamily="34" charset="0"/>
              </a:rPr>
              <a:t>Uredba IAKS 2019-4</a:t>
            </a:r>
            <a:endParaRPr lang="sl-SI" dirty="0"/>
          </a:p>
        </p:txBody>
      </p:sp>
      <p:sp>
        <p:nvSpPr>
          <p:cNvPr id="4" name="Ograda vsebine 3"/>
          <p:cNvSpPr>
            <a:spLocks noGrp="1"/>
          </p:cNvSpPr>
          <p:nvPr>
            <p:ph sz="half" idx="2"/>
          </p:nvPr>
        </p:nvSpPr>
        <p:spPr>
          <a:xfrm>
            <a:off x="395535" y="2171765"/>
            <a:ext cx="8640961" cy="4353579"/>
          </a:xfrm>
          <a:ln>
            <a:solidFill>
              <a:schemeClr val="accent1">
                <a:shade val="50000"/>
              </a:schemeClr>
            </a:solidFill>
          </a:ln>
        </p:spPr>
        <p:txBody>
          <a:bodyPr>
            <a:noAutofit/>
          </a:bodyPr>
          <a:lstStyle/>
          <a:p>
            <a:pPr lvl="0"/>
            <a:r>
              <a:rPr lang="sl-SI" dirty="0">
                <a:solidFill>
                  <a:schemeClr val="tx2"/>
                </a:solidFill>
                <a:latin typeface="Calibri" pitchFamily="34" charset="0"/>
                <a:ea typeface="+mj-ea"/>
                <a:cs typeface="+mj-cs"/>
              </a:rPr>
              <a:t>spremljanje izpolnjevanja obveznosti  za ukrepe 1., 3. in 4. osi PRP 2007–2013 za ukrep naložbe v kmetijska gospodarstva in ukrep mladi prevzemniki kmetij za obveznosti, ki še vedno </a:t>
            </a:r>
            <a:r>
              <a:rPr lang="sl-SI" dirty="0" smtClean="0">
                <a:solidFill>
                  <a:schemeClr val="tx2"/>
                </a:solidFill>
                <a:latin typeface="Calibri" pitchFamily="34" charset="0"/>
                <a:ea typeface="+mj-ea"/>
                <a:cs typeface="+mj-cs"/>
              </a:rPr>
              <a:t>potekajo</a:t>
            </a:r>
          </a:p>
          <a:p>
            <a:pPr lvl="0"/>
            <a:r>
              <a:rPr lang="sl-SI" dirty="0" smtClean="0">
                <a:solidFill>
                  <a:schemeClr val="tx2"/>
                </a:solidFill>
                <a:latin typeface="Calibri" pitchFamily="34" charset="0"/>
                <a:ea typeface="+mj-ea"/>
                <a:cs typeface="+mj-cs"/>
              </a:rPr>
              <a:t>odpravljanje zaraščanja na kmetijskih površinah</a:t>
            </a:r>
            <a:endParaRPr lang="sl-SI" dirty="0">
              <a:solidFill>
                <a:schemeClr val="tx2"/>
              </a:solidFill>
              <a:latin typeface="Calibri" pitchFamily="34" charset="0"/>
              <a:ea typeface="+mj-ea"/>
              <a:cs typeface="+mj-cs"/>
            </a:endParaRPr>
          </a:p>
          <a:p>
            <a:pPr lvl="0"/>
            <a:r>
              <a:rPr lang="sl-SI" dirty="0" smtClean="0">
                <a:solidFill>
                  <a:schemeClr val="tx2"/>
                </a:solidFill>
                <a:latin typeface="Calibri" pitchFamily="34" charset="0"/>
                <a:ea typeface="+mj-ea"/>
                <a:cs typeface="+mj-cs"/>
              </a:rPr>
              <a:t>vračila </a:t>
            </a:r>
            <a:r>
              <a:rPr lang="sl-SI" dirty="0">
                <a:solidFill>
                  <a:schemeClr val="tx2"/>
                </a:solidFill>
                <a:latin typeface="Calibri" pitchFamily="34" charset="0"/>
                <a:ea typeface="+mj-ea"/>
                <a:cs typeface="+mj-cs"/>
              </a:rPr>
              <a:t>neupravičenih plačil zneskov pomoči Evropske unije za ukrep šolska shema </a:t>
            </a:r>
            <a:endParaRPr lang="sl-SI" dirty="0" smtClean="0">
              <a:solidFill>
                <a:schemeClr val="tx2"/>
              </a:solidFill>
              <a:latin typeface="Calibri" pitchFamily="34" charset="0"/>
              <a:ea typeface="+mj-ea"/>
              <a:cs typeface="+mj-cs"/>
            </a:endParaRPr>
          </a:p>
          <a:p>
            <a:pPr lvl="0"/>
            <a:r>
              <a:rPr lang="sl-SI" dirty="0" smtClean="0">
                <a:solidFill>
                  <a:schemeClr val="tx2"/>
                </a:solidFill>
                <a:latin typeface="Calibri" pitchFamily="34" charset="0"/>
              </a:rPr>
              <a:t>državne </a:t>
            </a:r>
            <a:r>
              <a:rPr lang="sl-SI" dirty="0">
                <a:solidFill>
                  <a:schemeClr val="tx2"/>
                </a:solidFill>
                <a:latin typeface="Calibri" pitchFamily="34" charset="0"/>
              </a:rPr>
              <a:t>pomoči s področja kmetijstva</a:t>
            </a:r>
          </a:p>
          <a:p>
            <a:r>
              <a:rPr lang="sl-SI" dirty="0" smtClean="0">
                <a:solidFill>
                  <a:schemeClr val="tx2"/>
                </a:solidFill>
                <a:latin typeface="Calibri" pitchFamily="34" charset="0"/>
                <a:ea typeface="+mj-ea"/>
                <a:cs typeface="+mj-cs"/>
              </a:rPr>
              <a:t>preverjanje </a:t>
            </a:r>
            <a:r>
              <a:rPr lang="sl-SI" dirty="0">
                <a:solidFill>
                  <a:schemeClr val="tx2"/>
                </a:solidFill>
                <a:latin typeface="Calibri" pitchFamily="34" charset="0"/>
                <a:ea typeface="+mj-ea"/>
                <a:cs typeface="+mj-cs"/>
              </a:rPr>
              <a:t>izpolnjevanja pogojev za dopolnilne </a:t>
            </a:r>
            <a:r>
              <a:rPr lang="sl-SI" dirty="0" smtClean="0">
                <a:solidFill>
                  <a:schemeClr val="tx2"/>
                </a:solidFill>
                <a:latin typeface="Calibri" pitchFamily="34" charset="0"/>
                <a:ea typeface="+mj-ea"/>
                <a:cs typeface="+mj-cs"/>
              </a:rPr>
              <a:t>dejavnosti</a:t>
            </a:r>
            <a:endParaRPr lang="sl-SI" dirty="0">
              <a:solidFill>
                <a:schemeClr val="tx2"/>
              </a:solidFill>
              <a:latin typeface="Calibri" pitchFamily="34" charset="0"/>
              <a:ea typeface="+mj-ea"/>
              <a:cs typeface="+mj-cs"/>
            </a:endParaRPr>
          </a:p>
        </p:txBody>
      </p:sp>
      <p:sp>
        <p:nvSpPr>
          <p:cNvPr id="8" name="Ograda številke diapozitiva 7"/>
          <p:cNvSpPr>
            <a:spLocks noGrp="1"/>
          </p:cNvSpPr>
          <p:nvPr>
            <p:ph type="sldNum" sz="quarter" idx="12"/>
          </p:nvPr>
        </p:nvSpPr>
        <p:spPr/>
        <p:txBody>
          <a:bodyPr/>
          <a:lstStyle/>
          <a:p>
            <a:fld id="{08D74F49-02F9-4911-9584-AA094981C113}" type="slidenum">
              <a:rPr lang="sl-SI" smtClean="0"/>
              <a:pPr/>
              <a:t>6</a:t>
            </a:fld>
            <a:endParaRPr lang="sl-SI"/>
          </a:p>
        </p:txBody>
      </p:sp>
      <p:sp>
        <p:nvSpPr>
          <p:cNvPr id="10" name="Pravokotnik 9"/>
          <p:cNvSpPr/>
          <p:nvPr/>
        </p:nvSpPr>
        <p:spPr>
          <a:xfrm>
            <a:off x="428453" y="1340768"/>
            <a:ext cx="8255246" cy="830997"/>
          </a:xfrm>
          <a:prstGeom prst="rect">
            <a:avLst/>
          </a:prstGeom>
          <a:ln>
            <a:solidFill>
              <a:schemeClr val="accent1">
                <a:shade val="50000"/>
              </a:schemeClr>
            </a:solidFill>
          </a:ln>
        </p:spPr>
        <p:txBody>
          <a:bodyPr wrap="square">
            <a:spAutoFit/>
          </a:bodyPr>
          <a:lstStyle/>
          <a:p>
            <a:pPr>
              <a:spcBef>
                <a:spcPct val="0"/>
              </a:spcBef>
            </a:pPr>
            <a:r>
              <a:rPr lang="sl-SI" altLang="sl-SI" sz="2400" b="1" dirty="0" smtClean="0">
                <a:solidFill>
                  <a:schemeClr val="tx2"/>
                </a:solidFill>
                <a:latin typeface="Calibri" pitchFamily="34" charset="0"/>
                <a:ea typeface="+mj-ea"/>
                <a:cs typeface="+mj-cs"/>
              </a:rPr>
              <a:t>Posamezni elementi IAKS-a (zlasti podatki iz zbirne vloge) se uporabljajo pri ukrepih:  </a:t>
            </a:r>
            <a:endParaRPr lang="sl-SI" dirty="0"/>
          </a:p>
        </p:txBody>
      </p:sp>
    </p:spTree>
    <p:extLst>
      <p:ext uri="{BB962C8B-B14F-4D97-AF65-F5344CB8AC3E}">
        <p14:creationId xmlns:p14="http://schemas.microsoft.com/office/powerpoint/2010/main" val="126947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p:cNvSpPr>
            <a:spLocks noGrp="1"/>
          </p:cNvSpPr>
          <p:nvPr>
            <p:ph type="title"/>
          </p:nvPr>
        </p:nvSpPr>
        <p:spPr>
          <a:xfrm>
            <a:off x="1907704" y="188640"/>
            <a:ext cx="7201222" cy="864096"/>
          </a:xfrm>
        </p:spPr>
        <p:txBody>
          <a:bodyPr>
            <a:normAutofit/>
          </a:bodyPr>
          <a:lstStyle/>
          <a:p>
            <a:r>
              <a:rPr lang="sl-SI" sz="3600" b="1" dirty="0" smtClean="0">
                <a:solidFill>
                  <a:schemeClr val="tx2"/>
                </a:solidFill>
                <a:latin typeface="+mn-lt"/>
              </a:rPr>
              <a:t>Obvestila na „finančnem obvestilu“</a:t>
            </a:r>
          </a:p>
        </p:txBody>
      </p:sp>
      <p:sp>
        <p:nvSpPr>
          <p:cNvPr id="10243" name="Ograda besedila 2"/>
          <p:cNvSpPr>
            <a:spLocks noGrp="1"/>
          </p:cNvSpPr>
          <p:nvPr>
            <p:ph type="body" sz="quarter" idx="13"/>
          </p:nvPr>
        </p:nvSpPr>
        <p:spPr>
          <a:xfrm>
            <a:off x="251520" y="1268760"/>
            <a:ext cx="8784976" cy="4968552"/>
          </a:xfrm>
        </p:spPr>
        <p:txBody>
          <a:bodyPr>
            <a:noAutofit/>
          </a:bodyPr>
          <a:lstStyle/>
          <a:p>
            <a:pPr marL="0" indent="0">
              <a:spcBef>
                <a:spcPct val="0"/>
              </a:spcBef>
              <a:buNone/>
            </a:pPr>
            <a:r>
              <a:rPr lang="sl-SI" sz="2400" dirty="0">
                <a:solidFill>
                  <a:schemeClr val="tx2"/>
                </a:solidFill>
                <a:latin typeface="Calibri" pitchFamily="34" charset="0"/>
              </a:rPr>
              <a:t>Letos so bila poslana 4 različna obvestila:</a:t>
            </a:r>
          </a:p>
          <a:p>
            <a:pPr marL="0" lvl="0" indent="0" algn="just">
              <a:spcBef>
                <a:spcPct val="0"/>
              </a:spcBef>
              <a:buNone/>
            </a:pPr>
            <a:r>
              <a:rPr lang="sl-SI" sz="2400" b="1" dirty="0" smtClean="0">
                <a:solidFill>
                  <a:schemeClr val="tx2"/>
                </a:solidFill>
                <a:latin typeface="Calibri" pitchFamily="34" charset="0"/>
              </a:rPr>
              <a:t>1. OPOZORILO </a:t>
            </a:r>
            <a:r>
              <a:rPr lang="sl-SI" sz="2400" b="1" dirty="0">
                <a:solidFill>
                  <a:schemeClr val="tx2"/>
                </a:solidFill>
                <a:latin typeface="Calibri" pitchFamily="34" charset="0"/>
              </a:rPr>
              <a:t>GLEDE VLOŽITVE ZBIRNE VLOGE 2019: </a:t>
            </a:r>
            <a:r>
              <a:rPr lang="sl-SI" sz="2400" dirty="0">
                <a:solidFill>
                  <a:schemeClr val="tx2"/>
                </a:solidFill>
                <a:latin typeface="Calibri" pitchFamily="34" charset="0"/>
              </a:rPr>
              <a:t>Obveščamo vas, da imate v registru kmetijskih gospodarstev neusklajene podatke, zaradi katerih vnos zbirne vloge ne bo mogoč. Prosimo vas, da se na upravni enoti čim prej dogovorite za uskladitev podatkov. Podatke morate uskladiti najpozneje en dan pred oddajo zbirne vloge. Če ste podatke po 20. 1. 2019 na upravni enoti že uredili, štejte opozorilo za brezpredmetno. </a:t>
            </a:r>
            <a:endParaRPr lang="sl-SI" sz="2400" dirty="0" smtClean="0">
              <a:solidFill>
                <a:schemeClr val="tx2"/>
              </a:solidFill>
              <a:latin typeface="Calibri" pitchFamily="34" charset="0"/>
            </a:endParaRPr>
          </a:p>
          <a:p>
            <a:pPr marL="0" lvl="0" indent="0">
              <a:spcBef>
                <a:spcPct val="0"/>
              </a:spcBef>
              <a:buNone/>
            </a:pPr>
            <a:r>
              <a:rPr lang="sl-SI" sz="2400" b="1" dirty="0" smtClean="0">
                <a:solidFill>
                  <a:schemeClr val="tx2"/>
                </a:solidFill>
                <a:latin typeface="Calibri" pitchFamily="34" charset="0"/>
              </a:rPr>
              <a:t> (Poslano 33.073 KMG)</a:t>
            </a:r>
            <a:endParaRPr lang="sl-SI" sz="2400" b="1" dirty="0">
              <a:solidFill>
                <a:schemeClr val="tx2"/>
              </a:solidFill>
              <a:latin typeface="Calibri" pitchFamily="34" charset="0"/>
            </a:endParaRPr>
          </a:p>
          <a:p>
            <a:pPr marL="0" indent="0">
              <a:spcBef>
                <a:spcPct val="0"/>
              </a:spcBef>
              <a:buNone/>
            </a:pPr>
            <a:endParaRPr lang="sl-SI" sz="2400" dirty="0" smtClean="0">
              <a:solidFill>
                <a:schemeClr val="tx2"/>
              </a:solidFill>
              <a:latin typeface="Calibri" pitchFamily="34" charset="0"/>
            </a:endParaRPr>
          </a:p>
          <a:p>
            <a:pPr marL="0" indent="0" algn="just">
              <a:spcBef>
                <a:spcPct val="0"/>
              </a:spcBef>
              <a:buNone/>
            </a:pPr>
            <a:r>
              <a:rPr lang="sl-SI" sz="2400" b="1" dirty="0">
                <a:solidFill>
                  <a:schemeClr val="tx2"/>
                </a:solidFill>
                <a:latin typeface="Calibri" pitchFamily="34" charset="0"/>
              </a:rPr>
              <a:t>2. PLAČILNE </a:t>
            </a:r>
            <a:r>
              <a:rPr lang="sl-SI" sz="2400" b="1" dirty="0" smtClean="0">
                <a:solidFill>
                  <a:schemeClr val="tx2"/>
                </a:solidFill>
                <a:latin typeface="Calibri" pitchFamily="34" charset="0"/>
              </a:rPr>
              <a:t>PRAVICE</a:t>
            </a:r>
            <a:r>
              <a:rPr lang="sl-SI" sz="2400" dirty="0" smtClean="0">
                <a:solidFill>
                  <a:schemeClr val="tx2"/>
                </a:solidFill>
                <a:latin typeface="Calibri" pitchFamily="34" charset="0"/>
              </a:rPr>
              <a:t>: Rok za oddajo vlog za prenos plačilnih pravic je 28. 2. 2019. Plačilne pravice, prenesene po tem datumu, se bodo lahko uveljavljale šele za leto 2020</a:t>
            </a:r>
            <a:r>
              <a:rPr lang="sl-SI" sz="2400" dirty="0" smtClean="0"/>
              <a:t>. </a:t>
            </a:r>
            <a:r>
              <a:rPr lang="sl-SI" sz="2400" b="1" dirty="0" smtClean="0">
                <a:solidFill>
                  <a:schemeClr val="tx2"/>
                </a:solidFill>
                <a:latin typeface="Calibri" pitchFamily="34" charset="0"/>
              </a:rPr>
              <a:t>(Poslano 57.400 KMG)</a:t>
            </a:r>
            <a:endParaRPr lang="sl-SI" sz="2400" b="1" dirty="0">
              <a:solidFill>
                <a:schemeClr val="tx2"/>
              </a:solidFill>
              <a:latin typeface="Calibri" pitchFamily="34" charset="0"/>
            </a:endParaRPr>
          </a:p>
          <a:p>
            <a:pPr marL="0" indent="0">
              <a:spcBef>
                <a:spcPct val="0"/>
              </a:spcBef>
              <a:buNone/>
            </a:pPr>
            <a:endParaRPr lang="sl-SI" sz="2400" b="1" dirty="0">
              <a:solidFill>
                <a:schemeClr val="tx2"/>
              </a:solidFill>
              <a:latin typeface="Calibri" pitchFamily="34" charset="0"/>
            </a:endParaRPr>
          </a:p>
          <a:p>
            <a:pPr>
              <a:spcBef>
                <a:spcPct val="0"/>
              </a:spcBef>
            </a:pPr>
            <a:endParaRPr lang="sl-SI" dirty="0">
              <a:solidFill>
                <a:schemeClr val="tx2"/>
              </a:solidFill>
              <a:latin typeface="Calibri" pitchFamily="34" charset="0"/>
            </a:endParaRPr>
          </a:p>
          <a:p>
            <a:pPr marL="0" indent="0">
              <a:buNone/>
            </a:pPr>
            <a:endParaRPr lang="sl-SI" dirty="0"/>
          </a:p>
          <a:p>
            <a:endParaRPr lang="sl-SI" dirty="0"/>
          </a:p>
          <a:p>
            <a:endParaRPr lang="sl-SI" dirty="0"/>
          </a:p>
          <a:p>
            <a:endParaRPr lang="sl-SI" sz="2400" dirty="0" smtClean="0">
              <a:cs typeface="Arial" charset="0"/>
            </a:endParaRPr>
          </a:p>
        </p:txBody>
      </p:sp>
      <p:sp>
        <p:nvSpPr>
          <p:cNvPr id="3" name="Ograda številke diapozitiva 2"/>
          <p:cNvSpPr>
            <a:spLocks noGrp="1"/>
          </p:cNvSpPr>
          <p:nvPr>
            <p:ph type="sldNum" sz="quarter" idx="16"/>
          </p:nvPr>
        </p:nvSpPr>
        <p:spPr/>
        <p:txBody>
          <a:bodyPr/>
          <a:lstStyle/>
          <a:p>
            <a:pPr>
              <a:defRPr/>
            </a:pPr>
            <a:fld id="{1635A10B-2F41-4DD7-A08D-51B68D0769A2}" type="slidenum">
              <a:rPr lang="sl-SI" smtClean="0"/>
              <a:pPr>
                <a:defRPr/>
              </a:pPr>
              <a:t>7</a:t>
            </a:fld>
            <a:endParaRPr lang="sl-SI" dirty="0"/>
          </a:p>
        </p:txBody>
      </p:sp>
    </p:spTree>
    <p:extLst>
      <p:ext uri="{BB962C8B-B14F-4D97-AF65-F5344CB8AC3E}">
        <p14:creationId xmlns:p14="http://schemas.microsoft.com/office/powerpoint/2010/main" val="3815794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p:cNvSpPr>
            <a:spLocks noGrp="1"/>
          </p:cNvSpPr>
          <p:nvPr>
            <p:ph type="title"/>
          </p:nvPr>
        </p:nvSpPr>
        <p:spPr>
          <a:xfrm>
            <a:off x="1907704" y="188640"/>
            <a:ext cx="7201222" cy="864096"/>
          </a:xfrm>
        </p:spPr>
        <p:txBody>
          <a:bodyPr>
            <a:normAutofit fontScale="90000"/>
          </a:bodyPr>
          <a:lstStyle/>
          <a:p>
            <a:r>
              <a:rPr lang="sl-SI" sz="3600" b="1" dirty="0" smtClean="0">
                <a:solidFill>
                  <a:schemeClr val="tx2"/>
                </a:solidFill>
                <a:latin typeface="+mn-lt"/>
              </a:rPr>
              <a:t>Obvestila na „finančnem obvestilu“-2</a:t>
            </a:r>
          </a:p>
        </p:txBody>
      </p:sp>
      <p:sp>
        <p:nvSpPr>
          <p:cNvPr id="10243" name="Ograda besedila 2"/>
          <p:cNvSpPr>
            <a:spLocks noGrp="1"/>
          </p:cNvSpPr>
          <p:nvPr>
            <p:ph type="body" sz="quarter" idx="13"/>
          </p:nvPr>
        </p:nvSpPr>
        <p:spPr>
          <a:xfrm>
            <a:off x="251520" y="1268760"/>
            <a:ext cx="8784976" cy="4968552"/>
          </a:xfrm>
        </p:spPr>
        <p:txBody>
          <a:bodyPr>
            <a:noAutofit/>
          </a:bodyPr>
          <a:lstStyle/>
          <a:p>
            <a:pPr marL="0" indent="0">
              <a:buNone/>
            </a:pPr>
            <a:r>
              <a:rPr lang="sl-SI" sz="2400" b="1" dirty="0">
                <a:solidFill>
                  <a:schemeClr val="tx2"/>
                </a:solidFill>
                <a:latin typeface="Calibri" pitchFamily="34" charset="0"/>
              </a:rPr>
              <a:t>3. Evidenca imetnikov </a:t>
            </a:r>
            <a:r>
              <a:rPr lang="sl-SI" sz="2400" b="1" dirty="0" err="1">
                <a:solidFill>
                  <a:schemeClr val="tx2"/>
                </a:solidFill>
                <a:latin typeface="Calibri" pitchFamily="34" charset="0"/>
              </a:rPr>
              <a:t>rejnih</a:t>
            </a:r>
            <a:r>
              <a:rPr lang="sl-SI" sz="2400" b="1" dirty="0">
                <a:solidFill>
                  <a:schemeClr val="tx2"/>
                </a:solidFill>
                <a:latin typeface="Calibri" pitchFamily="34" charset="0"/>
              </a:rPr>
              <a:t> živali (EIRŽ) – ukinitev izjeme za enega prašiča</a:t>
            </a:r>
          </a:p>
          <a:p>
            <a:pPr marL="0" indent="0" algn="just">
              <a:buNone/>
            </a:pPr>
            <a:r>
              <a:rPr lang="sl-SI" sz="2400" dirty="0">
                <a:solidFill>
                  <a:schemeClr val="tx2"/>
                </a:solidFill>
                <a:latin typeface="Calibri" pitchFamily="34" charset="0"/>
              </a:rPr>
              <a:t>Zaradi spremembe predpisov je bila ukinjena izjema pri registraciji gospodarstev z enim prašičem. Vsa gospodarstva, tudi tista, ki redijo samo enega prašiča, se morajo vpisati v EIRŽ in registrirati gospodarstvo. Če prodajate prašiče na neregistrirana gospodarstva, vam svetujemo, da kupce opozorite, da morajo registrirati gospodarstvo, ker sicer ne boste mogli registrirati odhoda</a:t>
            </a:r>
            <a:r>
              <a:rPr lang="sl-SI" sz="2400" dirty="0" smtClean="0">
                <a:solidFill>
                  <a:schemeClr val="tx2"/>
                </a:solidFill>
                <a:latin typeface="Calibri" pitchFamily="34" charset="0"/>
              </a:rPr>
              <a:t>. </a:t>
            </a:r>
          </a:p>
          <a:p>
            <a:pPr marL="0" indent="0">
              <a:buNone/>
            </a:pPr>
            <a:r>
              <a:rPr lang="sl-SI" sz="2400" b="1" dirty="0" smtClean="0">
                <a:solidFill>
                  <a:schemeClr val="tx2"/>
                </a:solidFill>
                <a:latin typeface="Calibri" pitchFamily="34" charset="0"/>
              </a:rPr>
              <a:t>(Poslano 36.662 KMG)</a:t>
            </a:r>
            <a:endParaRPr lang="sl-SI" sz="2400" b="1" dirty="0">
              <a:solidFill>
                <a:schemeClr val="tx2"/>
              </a:solidFill>
              <a:latin typeface="Calibri" pitchFamily="34" charset="0"/>
            </a:endParaRPr>
          </a:p>
          <a:p>
            <a:pPr marL="0" indent="0">
              <a:spcBef>
                <a:spcPct val="0"/>
              </a:spcBef>
              <a:buNone/>
            </a:pPr>
            <a:endParaRPr lang="sl-SI" dirty="0">
              <a:solidFill>
                <a:schemeClr val="tx2"/>
              </a:solidFill>
              <a:latin typeface="Calibri" pitchFamily="34" charset="0"/>
            </a:endParaRPr>
          </a:p>
          <a:p>
            <a:endParaRPr lang="sl-SI" dirty="0"/>
          </a:p>
          <a:p>
            <a:endParaRPr lang="sl-SI" dirty="0"/>
          </a:p>
          <a:p>
            <a:endParaRPr lang="sl-SI" sz="2400" dirty="0" smtClean="0">
              <a:cs typeface="Arial" charset="0"/>
            </a:endParaRPr>
          </a:p>
        </p:txBody>
      </p:sp>
      <p:sp>
        <p:nvSpPr>
          <p:cNvPr id="3" name="Ograda številke diapozitiva 2"/>
          <p:cNvSpPr>
            <a:spLocks noGrp="1"/>
          </p:cNvSpPr>
          <p:nvPr>
            <p:ph type="sldNum" sz="quarter" idx="16"/>
          </p:nvPr>
        </p:nvSpPr>
        <p:spPr/>
        <p:txBody>
          <a:bodyPr/>
          <a:lstStyle/>
          <a:p>
            <a:pPr>
              <a:defRPr/>
            </a:pPr>
            <a:fld id="{1635A10B-2F41-4DD7-A08D-51B68D0769A2}" type="slidenum">
              <a:rPr lang="sl-SI" smtClean="0"/>
              <a:pPr>
                <a:defRPr/>
              </a:pPr>
              <a:t>8</a:t>
            </a:fld>
            <a:endParaRPr lang="sl-SI" dirty="0"/>
          </a:p>
        </p:txBody>
      </p:sp>
      <p:pic>
        <p:nvPicPr>
          <p:cNvPr id="2050" name="Picture 2" descr="D:\Osebno\Moji dokumenti\IACS\2019\izobrazevanje_smelt\prasi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4409036"/>
            <a:ext cx="3142481" cy="2268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146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p:cNvSpPr>
            <a:spLocks noGrp="1"/>
          </p:cNvSpPr>
          <p:nvPr>
            <p:ph type="title"/>
          </p:nvPr>
        </p:nvSpPr>
        <p:spPr>
          <a:xfrm>
            <a:off x="1907704" y="188640"/>
            <a:ext cx="7201222" cy="864096"/>
          </a:xfrm>
        </p:spPr>
        <p:txBody>
          <a:bodyPr>
            <a:normAutofit fontScale="90000"/>
          </a:bodyPr>
          <a:lstStyle/>
          <a:p>
            <a:r>
              <a:rPr lang="sl-SI" sz="3600" b="1" dirty="0" smtClean="0">
                <a:solidFill>
                  <a:schemeClr val="tx2"/>
                </a:solidFill>
                <a:latin typeface="+mn-lt"/>
              </a:rPr>
              <a:t>Obvestila na „finančnem obvestilu“-3</a:t>
            </a:r>
          </a:p>
        </p:txBody>
      </p:sp>
      <p:sp>
        <p:nvSpPr>
          <p:cNvPr id="10243" name="Ograda besedila 2"/>
          <p:cNvSpPr>
            <a:spLocks noGrp="1"/>
          </p:cNvSpPr>
          <p:nvPr>
            <p:ph type="body" sz="quarter" idx="13"/>
          </p:nvPr>
        </p:nvSpPr>
        <p:spPr>
          <a:xfrm>
            <a:off x="251520" y="1268760"/>
            <a:ext cx="8784976" cy="4968552"/>
          </a:xfrm>
        </p:spPr>
        <p:txBody>
          <a:bodyPr>
            <a:noAutofit/>
          </a:bodyPr>
          <a:lstStyle/>
          <a:p>
            <a:pPr marL="0" indent="0">
              <a:buNone/>
            </a:pPr>
            <a:r>
              <a:rPr lang="sl-SI" sz="2400" b="1" dirty="0" smtClean="0">
                <a:solidFill>
                  <a:schemeClr val="tx2"/>
                </a:solidFill>
                <a:latin typeface="Calibri" pitchFamily="34" charset="0"/>
              </a:rPr>
              <a:t>4</a:t>
            </a:r>
            <a:r>
              <a:rPr lang="sl-SI" sz="2400" b="1" dirty="0">
                <a:solidFill>
                  <a:schemeClr val="tx2"/>
                </a:solidFill>
                <a:latin typeface="Calibri" pitchFamily="34" charset="0"/>
              </a:rPr>
              <a:t>. Centralni register kopitarjev (CRK)</a:t>
            </a:r>
          </a:p>
          <a:p>
            <a:pPr marL="0" indent="0" algn="just">
              <a:buNone/>
            </a:pPr>
            <a:r>
              <a:rPr lang="sl-SI" sz="2400" b="1" dirty="0">
                <a:solidFill>
                  <a:schemeClr val="tx2"/>
                </a:solidFill>
                <a:latin typeface="Calibri" pitchFamily="34" charset="0"/>
              </a:rPr>
              <a:t> </a:t>
            </a:r>
            <a:r>
              <a:rPr lang="sl-SI" sz="2400" dirty="0" smtClean="0">
                <a:solidFill>
                  <a:schemeClr val="tx2"/>
                </a:solidFill>
                <a:latin typeface="Calibri" pitchFamily="34" charset="0"/>
              </a:rPr>
              <a:t>Za </a:t>
            </a:r>
            <a:r>
              <a:rPr lang="sl-SI" sz="2400" dirty="0">
                <a:solidFill>
                  <a:schemeClr val="tx2"/>
                </a:solidFill>
                <a:latin typeface="Calibri" pitchFamily="34" charset="0"/>
              </a:rPr>
              <a:t>ukrepe kmetijske politike za leto 2019 se podatki o kopitarjih prevzamejo neposredno iz CRK. Opozarjamo vas, </a:t>
            </a:r>
            <a:r>
              <a:rPr lang="sl-SI" sz="2400" b="1" dirty="0">
                <a:solidFill>
                  <a:schemeClr val="tx2"/>
                </a:solidFill>
                <a:latin typeface="Calibri" pitchFamily="34" charset="0"/>
              </a:rPr>
              <a:t>da mora biti zahteva za identifikacijo kopitarja v CRK vložena v predpisanemu roku 30-ih dni, </a:t>
            </a:r>
            <a:r>
              <a:rPr lang="sl-SI" sz="2400" dirty="0">
                <a:solidFill>
                  <a:schemeClr val="tx2"/>
                </a:solidFill>
                <a:latin typeface="Calibri" pitchFamily="34" charset="0"/>
              </a:rPr>
              <a:t> zato da se kopitarju čim prej dodeli življenjska številka. Za vlagatelje je pomembno, da so podatki o kopitarjih in vseh spremembah sproti sporočeni v CRK, ker lahko pomanjkljivi podatki vplivajo na izpolnjevanje  pogojev za ukrepe</a:t>
            </a:r>
            <a:r>
              <a:rPr lang="sl-SI" sz="2400" dirty="0" smtClean="0">
                <a:solidFill>
                  <a:schemeClr val="tx2"/>
                </a:solidFill>
                <a:latin typeface="Calibri" pitchFamily="34" charset="0"/>
              </a:rPr>
              <a:t>.</a:t>
            </a:r>
          </a:p>
          <a:p>
            <a:pPr marL="0" indent="0">
              <a:buNone/>
            </a:pPr>
            <a:r>
              <a:rPr lang="sl-SI" sz="2400" b="1" dirty="0" smtClean="0">
                <a:solidFill>
                  <a:schemeClr val="tx2"/>
                </a:solidFill>
                <a:latin typeface="Calibri" pitchFamily="34" charset="0"/>
              </a:rPr>
              <a:t>(Poslano </a:t>
            </a:r>
            <a:r>
              <a:rPr lang="sl-SI" sz="2400" b="1" dirty="0">
                <a:solidFill>
                  <a:schemeClr val="tx2"/>
                </a:solidFill>
                <a:latin typeface="Calibri" pitchFamily="34" charset="0"/>
              </a:rPr>
              <a:t>4778 KMG</a:t>
            </a:r>
            <a:r>
              <a:rPr lang="sl-SI" sz="2400" b="1" dirty="0" smtClean="0">
                <a:solidFill>
                  <a:schemeClr val="tx2"/>
                </a:solidFill>
                <a:latin typeface="Calibri" pitchFamily="34" charset="0"/>
              </a:rPr>
              <a:t>.)</a:t>
            </a:r>
            <a:endParaRPr lang="sl-SI" sz="2400" b="1" dirty="0">
              <a:solidFill>
                <a:schemeClr val="tx2"/>
              </a:solidFill>
              <a:latin typeface="Calibri" pitchFamily="34" charset="0"/>
            </a:endParaRPr>
          </a:p>
          <a:p>
            <a:pPr marL="0" indent="0">
              <a:spcBef>
                <a:spcPct val="0"/>
              </a:spcBef>
              <a:buNone/>
            </a:pPr>
            <a:endParaRPr lang="sl-SI" sz="2400" b="1" dirty="0" smtClean="0">
              <a:solidFill>
                <a:schemeClr val="tx2"/>
              </a:solidFill>
              <a:latin typeface="Calibri" pitchFamily="34" charset="0"/>
            </a:endParaRPr>
          </a:p>
          <a:p>
            <a:pPr marL="0" lvl="0" indent="0">
              <a:buNone/>
            </a:pPr>
            <a:endParaRPr lang="sl-SI" sz="2400" dirty="0">
              <a:solidFill>
                <a:schemeClr val="tx2"/>
              </a:solidFill>
              <a:latin typeface="Calibri" pitchFamily="34" charset="0"/>
            </a:endParaRPr>
          </a:p>
          <a:p>
            <a:pPr marL="0" indent="0">
              <a:buNone/>
            </a:pPr>
            <a:r>
              <a:rPr lang="sl-SI" sz="2400" dirty="0">
                <a:solidFill>
                  <a:schemeClr val="tx2"/>
                </a:solidFill>
                <a:latin typeface="Calibri" pitchFamily="34" charset="0"/>
              </a:rPr>
              <a:t> </a:t>
            </a:r>
          </a:p>
          <a:p>
            <a:pPr marL="0" lvl="0" indent="0">
              <a:spcBef>
                <a:spcPct val="0"/>
              </a:spcBef>
              <a:buNone/>
            </a:pPr>
            <a:endParaRPr lang="sl-SI" dirty="0"/>
          </a:p>
          <a:p>
            <a:pPr marL="0" indent="0">
              <a:spcBef>
                <a:spcPct val="0"/>
              </a:spcBef>
              <a:buNone/>
            </a:pPr>
            <a:endParaRPr lang="sl-SI" dirty="0">
              <a:solidFill>
                <a:schemeClr val="tx2"/>
              </a:solidFill>
              <a:latin typeface="Calibri" pitchFamily="34" charset="0"/>
            </a:endParaRPr>
          </a:p>
          <a:p>
            <a:endParaRPr lang="sl-SI" dirty="0"/>
          </a:p>
          <a:p>
            <a:endParaRPr lang="sl-SI" dirty="0"/>
          </a:p>
          <a:p>
            <a:endParaRPr lang="sl-SI" sz="2400" dirty="0" smtClean="0">
              <a:cs typeface="Arial" charset="0"/>
            </a:endParaRPr>
          </a:p>
        </p:txBody>
      </p:sp>
      <p:sp>
        <p:nvSpPr>
          <p:cNvPr id="3" name="Ograda številke diapozitiva 2"/>
          <p:cNvSpPr>
            <a:spLocks noGrp="1"/>
          </p:cNvSpPr>
          <p:nvPr>
            <p:ph type="sldNum" sz="quarter" idx="16"/>
          </p:nvPr>
        </p:nvSpPr>
        <p:spPr/>
        <p:txBody>
          <a:bodyPr/>
          <a:lstStyle/>
          <a:p>
            <a:pPr>
              <a:defRPr/>
            </a:pPr>
            <a:fld id="{1635A10B-2F41-4DD7-A08D-51B68D0769A2}" type="slidenum">
              <a:rPr lang="sl-SI" smtClean="0"/>
              <a:pPr>
                <a:defRPr/>
              </a:pPr>
              <a:t>9</a:t>
            </a:fld>
            <a:endParaRPr lang="sl-SI" dirty="0"/>
          </a:p>
        </p:txBody>
      </p:sp>
      <p:pic>
        <p:nvPicPr>
          <p:cNvPr id="1026" name="Picture 2" descr="D:\Osebno\Moji dokumenti\IACS\2019\izobrazevanje_smelt\konj_2019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0043" y="3933056"/>
            <a:ext cx="2298446" cy="274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490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5445</TotalTime>
  <Words>2180</Words>
  <Application>Microsoft Office PowerPoint</Application>
  <PresentationFormat>Diaprojekcija na zaslonu (4:3)</PresentationFormat>
  <Paragraphs>450</Paragraphs>
  <Slides>29</Slides>
  <Notes>15</Notes>
  <HiddenSlides>0</HiddenSlides>
  <MMClips>0</MMClips>
  <ScaleCrop>false</ScaleCrop>
  <HeadingPairs>
    <vt:vector size="4" baseType="variant">
      <vt:variant>
        <vt:lpstr>Tema</vt:lpstr>
      </vt:variant>
      <vt:variant>
        <vt:i4>1</vt:i4>
      </vt:variant>
      <vt:variant>
        <vt:lpstr>Naslovi diapozitivov</vt:lpstr>
      </vt:variant>
      <vt:variant>
        <vt:i4>29</vt:i4>
      </vt:variant>
    </vt:vector>
  </HeadingPairs>
  <TitlesOfParts>
    <vt:vector size="30" baseType="lpstr">
      <vt:lpstr>Officeova tema</vt:lpstr>
      <vt:lpstr>Uredba o izvedbi ukrepov  kmetijske politike za leto 2019 (Uredba IAKS) </vt:lpstr>
      <vt:lpstr>Vsebina predstavitve</vt:lpstr>
      <vt:lpstr>Uredba IAKS 2019</vt:lpstr>
      <vt:lpstr>Uredba IAKS 2019-2</vt:lpstr>
      <vt:lpstr>Uredba IAKS 2019-3</vt:lpstr>
      <vt:lpstr>Uredba IAKS 2019-4</vt:lpstr>
      <vt:lpstr>Obvestila na „finančnem obvestilu“</vt:lpstr>
      <vt:lpstr>Obvestila na „finančnem obvestilu“-2</vt:lpstr>
      <vt:lpstr>Obvestila na „finančnem obvestilu“-3</vt:lpstr>
      <vt:lpstr>Vnaprej pripravljeni obrazec – „Predtisk“ </vt:lpstr>
      <vt:lpstr>Vnaprej pripravljeni obrazec – „Predtisk“ - 2 </vt:lpstr>
      <vt:lpstr>PowerPointova predstavitev</vt:lpstr>
      <vt:lpstr>Spremembe šifranta za 2019</vt:lpstr>
      <vt:lpstr>Spremembe šifranta za 2019 -2 </vt:lpstr>
      <vt:lpstr>Spremembe šifranta za 2019 -3</vt:lpstr>
      <vt:lpstr>Zbirna vloga (ZV)</vt:lpstr>
      <vt:lpstr>Zbirna vloga (ZV) - 2</vt:lpstr>
      <vt:lpstr>Zbirna vloga (ZV) - 2</vt:lpstr>
      <vt:lpstr>Priloge ZV – datumi in novosti</vt:lpstr>
      <vt:lpstr>Spremembe ZV</vt:lpstr>
      <vt:lpstr>Umik za DŽ-drobnica</vt:lpstr>
      <vt:lpstr>Kaj se odda istočasno z ZV? </vt:lpstr>
      <vt:lpstr>Prijava podpore za zelenjadnice -ZL</vt:lpstr>
      <vt:lpstr>Prijava podpore za zelenjadnice (ZL)-“Geoprostorski obrazec“-nespremenjeno</vt:lpstr>
      <vt:lpstr>Obrazec „Zelenjadnice“-nespremenjeno</vt:lpstr>
      <vt:lpstr>„Prijava zelenjadnic in obdobij prisotnosti“-novo</vt:lpstr>
      <vt:lpstr>Pregledi na kraju samem - novo</vt:lpstr>
      <vt:lpstr>Popravki in prilagoditve očitnih napak-novo</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Milka</dc:creator>
  <cp:lastModifiedBy>Mateja Gorše Janežič</cp:lastModifiedBy>
  <cp:revision>257</cp:revision>
  <cp:lastPrinted>2018-01-24T13:38:21Z</cp:lastPrinted>
  <dcterms:created xsi:type="dcterms:W3CDTF">2016-01-31T20:39:37Z</dcterms:created>
  <dcterms:modified xsi:type="dcterms:W3CDTF">2019-01-31T09:03:02Z</dcterms:modified>
</cp:coreProperties>
</file>