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gYo9cIgSWispm1RkSuFpkK0xND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l-S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l-SI"/>
              <a:t>Predlog naslovnice 2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l-SI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sl-SI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ni diapozitiv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navpično besedilo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vpični naslov in besedil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vsebina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lava odseka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e vsebin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merjav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o naslov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e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sebina z naslovo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slov in slik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55.png"/><Relationship Id="rId4" Type="http://schemas.openxmlformats.org/officeDocument/2006/relationships/image" Target="../media/image3.jpe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g"/><Relationship Id="rId5" Type="http://schemas.openxmlformats.org/officeDocument/2006/relationships/image" Target="../media/image2.jpe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jpe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3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5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3.png"/><Relationship Id="rId5" Type="http://schemas.openxmlformats.org/officeDocument/2006/relationships/image" Target="../media/image3.jpeg"/><Relationship Id="rId10" Type="http://schemas.openxmlformats.org/officeDocument/2006/relationships/image" Target="../media/image32.png"/><Relationship Id="rId4" Type="http://schemas.openxmlformats.org/officeDocument/2006/relationships/image" Target="../media/image2.jpeg"/><Relationship Id="rId9" Type="http://schemas.openxmlformats.org/officeDocument/2006/relationships/image" Target="../media/image20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1.png"/><Relationship Id="rId21" Type="http://schemas.openxmlformats.org/officeDocument/2006/relationships/image" Target="../media/image48.jpeg"/><Relationship Id="rId7" Type="http://schemas.openxmlformats.org/officeDocument/2006/relationships/image" Target="../media/image5.jpe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3.jpe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2.jpeg"/><Relationship Id="rId9" Type="http://schemas.openxmlformats.org/officeDocument/2006/relationships/image" Target="../media/image20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4062" y="1834753"/>
            <a:ext cx="1828800" cy="240182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717225" y="-519660"/>
            <a:ext cx="91440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</a:pPr>
            <a:r>
              <a:rPr lang="sl-SI" sz="4000" b="1"/>
              <a:t>DOGODEK EVROPSKEGA PARTNERSTVA ZA INOVACIJE - EIP</a:t>
            </a:r>
            <a:endParaRPr sz="4000" b="1"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395638" y="2778201"/>
            <a:ext cx="9465600" cy="23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5"/>
              <a:buNone/>
            </a:pP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5"/>
              <a:buNone/>
            </a:pP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5"/>
              <a:buNone/>
            </a:pPr>
            <a:endParaRPr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5"/>
              <a:buNone/>
            </a:pPr>
            <a:r>
              <a:rPr lang="sl-SI" b="1" dirty="0"/>
              <a:t>ORGANIZIRA MINISTRSTVO ZA KMETIJSTVO, GOZDARSTVO IN PREHRANO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5"/>
              <a:buNone/>
            </a:pPr>
            <a:r>
              <a:rPr lang="sl-SI" b="1" smtClean="0"/>
              <a:t>Bled, 29</a:t>
            </a:r>
            <a:r>
              <a:rPr lang="sl-SI" b="1"/>
              <a:t>. </a:t>
            </a:r>
            <a:r>
              <a:rPr lang="sl-SI" b="1" dirty="0"/>
              <a:t>november 2022</a:t>
            </a:r>
            <a:endParaRPr dirty="0"/>
          </a:p>
        </p:txBody>
      </p:sp>
      <p:grpSp>
        <p:nvGrpSpPr>
          <p:cNvPr id="92" name="Google Shape;92;p1"/>
          <p:cNvGrpSpPr/>
          <p:nvPr/>
        </p:nvGrpSpPr>
        <p:grpSpPr>
          <a:xfrm>
            <a:off x="832646" y="5493168"/>
            <a:ext cx="10410920" cy="1410301"/>
            <a:chOff x="832646" y="5493168"/>
            <a:chExt cx="10410920" cy="1410301"/>
          </a:xfrm>
        </p:grpSpPr>
        <p:pic>
          <p:nvPicPr>
            <p:cNvPr id="93" name="Google Shape;93;p1" descr="N:\INTERNO\DK\SSPRP\OSKLR\PROGRAM_RAZVOJA_PODEZELJA_2014-2020\Ukrep_M16_Sodelovanje\EIP VEM točka\Brošure in zloženke in pingvin\Brošura_pingvin_logotip\eip-slogan-sl-en-01.jpg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2814" y="6130361"/>
              <a:ext cx="2219724" cy="754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2646" y="6223696"/>
              <a:ext cx="2298608" cy="567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04014" y="6111669"/>
              <a:ext cx="720090" cy="79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2730" y="6266260"/>
              <a:ext cx="2298608" cy="482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75578" y="6225299"/>
              <a:ext cx="1235028" cy="564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" descr="C:\Users\Lenovo T560\Documents\SLOKVA\RAZPISI\PROJEKTI\AKTIVNI\Trajnostno varstvo rastlin z uvajanjem UV osvetljevanja\logotipi\FS UM logo.png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8434" y="5582385"/>
              <a:ext cx="1097280" cy="52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1" descr="C:\Users\Lenovo T560\Documents\SLOKVA\RAZPISI\PROJEKTI\AKTIVNI\Trajnostno varstvo rastlin z uvajanjem UV osvetljevanja\logotipi\image001 (4).jp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971832" y="5663665"/>
              <a:ext cx="1150620" cy="365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" descr="C:\Users\Lenovo T560\Documents\SLOKVA\RAZPISI\PROJEKTI\AKTIVNI\SODELOVANJE 2. PRIJAVA (KONOPLJA)\IZVAJANJE\logotipi\ihps logo.png"/>
            <p:cNvPicPr preferRelativeResize="0"/>
            <p:nvPr/>
          </p:nvPicPr>
          <p:blipFill rotWithShape="1">
            <a:blip r:embed="rId11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03453" y="5493168"/>
              <a:ext cx="720090" cy="7067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" descr="logo"/>
            <p:cNvPicPr preferRelativeResize="0"/>
            <p:nvPr/>
          </p:nvPicPr>
          <p:blipFill rotWithShape="1">
            <a:blip r:embed="rId1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99546" y="5620168"/>
              <a:ext cx="1391285" cy="4527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" descr="logo%20z%20novimi%20podatki%20brez%20robov"/>
            <p:cNvPicPr preferRelativeResize="0"/>
            <p:nvPr/>
          </p:nvPicPr>
          <p:blipFill rotWithShape="1">
            <a:blip r:embed="rId1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6715" y="5622510"/>
              <a:ext cx="1691830" cy="4480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" descr="C:\Users\Lenovo T560\Documents\SLOKVA\RAZPISI\PROJEKTI\AKTIVNI\Trajnostno varstvo rastlin z uvajanjem UV osvetljevanja\logotipi\izbranlogo_radej_2015_zasplet (3).jpg"/>
            <p:cNvPicPr preferRelativeResize="0"/>
            <p:nvPr/>
          </p:nvPicPr>
          <p:blipFill rotWithShape="1">
            <a:blip r:embed="rId1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04544" y="5594876"/>
              <a:ext cx="1035951" cy="5033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" name="Google Shape;104;p1"/>
            <p:cNvSpPr txBox="1"/>
            <p:nvPr/>
          </p:nvSpPr>
          <p:spPr>
            <a:xfrm>
              <a:off x="9721495" y="5523380"/>
              <a:ext cx="152207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sl-SI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Kmetija Brili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sl-SI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Kmetija Klemenc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sl-SI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Kmetija Štumpfl Prevorčič</a:t>
              </a:r>
              <a:endPara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sl-SI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Kmetija Šerbec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sl-SI" sz="5300" b="1"/>
              <a:t>Kontaktni podatki vodilnega partnerja</a:t>
            </a:r>
            <a:endParaRPr sz="4000" b="1"/>
          </a:p>
        </p:txBody>
      </p:sp>
      <p:sp>
        <p:nvSpPr>
          <p:cNvPr id="277" name="Google Shape;277;p9"/>
          <p:cNvSpPr txBox="1">
            <a:spLocks noGrp="1"/>
          </p:cNvSpPr>
          <p:nvPr>
            <p:ph type="body" idx="1"/>
          </p:nvPr>
        </p:nvSpPr>
        <p:spPr>
          <a:xfrm>
            <a:off x="838200" y="1441938"/>
            <a:ext cx="10515600" cy="327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/>
              <a:t>Alenka Berložnik, dipl. org. mang.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/>
              <a:t>alenka.berloznik@slokva.si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/>
              <a:t>031-345-095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l-SI"/>
              <a:t>https://slokva.si/projekti/program-razvoja-podezelja-2014-2020-do-2022/trajnostno-varstvo-rastlin-z-uvajanjem-uv-osvetljevanja/</a:t>
            </a:r>
            <a:endParaRPr/>
          </a:p>
        </p:txBody>
      </p:sp>
      <p:grpSp>
        <p:nvGrpSpPr>
          <p:cNvPr id="278" name="Google Shape;278;p9"/>
          <p:cNvGrpSpPr/>
          <p:nvPr/>
        </p:nvGrpSpPr>
        <p:grpSpPr>
          <a:xfrm>
            <a:off x="832646" y="6111669"/>
            <a:ext cx="10177960" cy="791800"/>
            <a:chOff x="832646" y="6111669"/>
            <a:chExt cx="10177960" cy="791800"/>
          </a:xfrm>
        </p:grpSpPr>
        <p:pic>
          <p:nvPicPr>
            <p:cNvPr id="279" name="Google Shape;279;p9" descr="N:\INTERNO\DK\SSPRP\OSKLR\PROGRAM_RAZVOJA_PODEZELJA_2014-2020\Ukrep_M16_Sodelovanje\EIP VEM točka\Brošure in zloženke in pingvin\Brošura_pingvin_logotip\eip-slogan-sl-en-01.jpg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2814" y="6130361"/>
              <a:ext cx="2219724" cy="754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9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2646" y="6223696"/>
              <a:ext cx="2298608" cy="567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9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04014" y="6111669"/>
              <a:ext cx="720090" cy="79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2" name="Google Shape;282;p9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2730" y="6266260"/>
              <a:ext cx="2298608" cy="482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9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75578" y="6225299"/>
              <a:ext cx="1235028" cy="5645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4" name="Google Shape;284;p9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799" y="140316"/>
            <a:ext cx="687663" cy="73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9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150" y="4721467"/>
            <a:ext cx="503500" cy="5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9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3650" y="4788846"/>
            <a:ext cx="2738725" cy="50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8036" y="2698648"/>
            <a:ext cx="4347591" cy="1946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>
            <a:spLocks noGrp="1"/>
          </p:cNvSpPr>
          <p:nvPr>
            <p:ph type="ctrTitle"/>
          </p:nvPr>
        </p:nvSpPr>
        <p:spPr>
          <a:xfrm>
            <a:off x="445656" y="1206745"/>
            <a:ext cx="11374315" cy="149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sl-SI" sz="3600" b="1"/>
              <a:t>Trajnostno varstvo rastlin z uvajanjem UV osvetljevanja</a:t>
            </a:r>
            <a:r>
              <a:rPr lang="sl-SI" sz="1600" b="1"/>
              <a:t/>
            </a:r>
            <a:br>
              <a:rPr lang="sl-SI" sz="1600" b="1"/>
            </a:br>
            <a:r>
              <a:rPr lang="sl-SI" sz="2800" b="1">
                <a:solidFill>
                  <a:srgbClr val="92D050"/>
                </a:solidFill>
              </a:rPr>
              <a:t>UV4PLANTS</a:t>
            </a:r>
            <a:endParaRPr sz="3600">
              <a:solidFill>
                <a:srgbClr val="92D050"/>
              </a:solidFill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subTitle" idx="1"/>
          </p:nvPr>
        </p:nvSpPr>
        <p:spPr>
          <a:xfrm>
            <a:off x="1663211" y="4019294"/>
            <a:ext cx="958035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600" b="1">
              <a:solidFill>
                <a:srgbClr val="92D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lang="sl-SI" sz="1600" b="1">
                <a:solidFill>
                  <a:schemeClr val="dk1"/>
                </a:solidFill>
              </a:rPr>
              <a:t>Predstavljata: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lang="sl-SI" sz="1600" b="1">
                <a:solidFill>
                  <a:srgbClr val="92D050"/>
                </a:solidFill>
              </a:rPr>
              <a:t>- </a:t>
            </a:r>
            <a:r>
              <a:rPr lang="sl-SI" sz="1600" b="1">
                <a:solidFill>
                  <a:schemeClr val="dk1"/>
                </a:solidFill>
              </a:rPr>
              <a:t>Vodilni partner: </a:t>
            </a:r>
            <a:r>
              <a:rPr lang="sl-SI" sz="1600" b="1">
                <a:solidFill>
                  <a:srgbClr val="92D050"/>
                </a:solidFill>
              </a:rPr>
              <a:t>SLOKVA, zavod za razvoj neizkoriščenih potencialov, so. p. (Alenka Berložnik)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lang="sl-SI" sz="1600" b="1">
                <a:solidFill>
                  <a:srgbClr val="92D050"/>
                </a:solidFill>
              </a:rPr>
              <a:t>- </a:t>
            </a:r>
            <a:r>
              <a:rPr lang="sl-SI" sz="1600" b="1">
                <a:solidFill>
                  <a:schemeClr val="dk1"/>
                </a:solidFill>
              </a:rPr>
              <a:t>Kmetijsko gospodarstva: </a:t>
            </a:r>
            <a:r>
              <a:rPr lang="sl-SI" sz="1600" b="1">
                <a:solidFill>
                  <a:srgbClr val="92D050"/>
                </a:solidFill>
              </a:rPr>
              <a:t>Kmetija Brili (dr. Nika Brili)</a:t>
            </a:r>
            <a:endParaRPr/>
          </a:p>
          <a:p>
            <a:pPr marL="342900" lvl="0" indent="-1905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400"/>
              <a:buFont typeface="Calibri"/>
              <a:buNone/>
            </a:pPr>
            <a:endParaRPr sz="1600">
              <a:solidFill>
                <a:srgbClr val="92D050"/>
              </a:solidFill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5727" y="167229"/>
            <a:ext cx="1420545" cy="15095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2"/>
          <p:cNvGrpSpPr/>
          <p:nvPr/>
        </p:nvGrpSpPr>
        <p:grpSpPr>
          <a:xfrm>
            <a:off x="832646" y="5493168"/>
            <a:ext cx="10410920" cy="1410301"/>
            <a:chOff x="832646" y="5493168"/>
            <a:chExt cx="10410920" cy="1410301"/>
          </a:xfrm>
        </p:grpSpPr>
        <p:pic>
          <p:nvPicPr>
            <p:cNvPr id="114" name="Google Shape;114;p2" descr="N:\INTERNO\DK\SSPRP\OSKLR\PROGRAM_RAZVOJA_PODEZELJA_2014-2020\Ukrep_M16_Sodelovanje\EIP VEM točka\Brošure in zloženke in pingvin\Brošura_pingvin_logotip\eip-slogan-sl-en-01.jpg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2814" y="6130361"/>
              <a:ext cx="2219724" cy="754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p2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2646" y="6223696"/>
              <a:ext cx="2298608" cy="567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2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04014" y="6111669"/>
              <a:ext cx="720090" cy="79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2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2730" y="6266260"/>
              <a:ext cx="2298608" cy="482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2"/>
            <p:cNvPicPr preferRelativeResize="0"/>
            <p:nvPr/>
          </p:nvPicPr>
          <p:blipFill rotWithShape="1">
            <a:blip r:embed="rId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75578" y="6225299"/>
              <a:ext cx="1235028" cy="5645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2" descr="C:\Users\Lenovo T560\Documents\SLOKVA\RAZPISI\PROJEKTI\AKTIVNI\Trajnostno varstvo rastlin z uvajanjem UV osvetljevanja\logotipi\FS UM logo.png"/>
            <p:cNvPicPr preferRelativeResize="0"/>
            <p:nvPr/>
          </p:nvPicPr>
          <p:blipFill rotWithShape="1">
            <a:blip r:embed="rId10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8434" y="5582385"/>
              <a:ext cx="1097280" cy="52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2" descr="C:\Users\Lenovo T560\Documents\SLOKVA\RAZPISI\PROJEKTI\AKTIVNI\Trajnostno varstvo rastlin z uvajanjem UV osvetljevanja\logotipi\image001 (4).jpg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971832" y="5663665"/>
              <a:ext cx="1150620" cy="365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" descr="C:\Users\Lenovo T560\Documents\SLOKVA\RAZPISI\PROJEKTI\AKTIVNI\SODELOVANJE 2. PRIJAVA (KONOPLJA)\IZVAJANJE\logotipi\ihps logo.png"/>
            <p:cNvPicPr preferRelativeResize="0"/>
            <p:nvPr/>
          </p:nvPicPr>
          <p:blipFill rotWithShape="1">
            <a:blip r:embed="rId12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03453" y="5493168"/>
              <a:ext cx="720090" cy="7067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2" descr="logo"/>
            <p:cNvPicPr preferRelativeResize="0"/>
            <p:nvPr/>
          </p:nvPicPr>
          <p:blipFill rotWithShape="1">
            <a:blip r:embed="rId1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99546" y="5620168"/>
              <a:ext cx="1391285" cy="4527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 descr="logo%20z%20novimi%20podatki%20brez%20robov"/>
            <p:cNvPicPr preferRelativeResize="0"/>
            <p:nvPr/>
          </p:nvPicPr>
          <p:blipFill rotWithShape="1">
            <a:blip r:embed="rId1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26715" y="5622510"/>
              <a:ext cx="1691830" cy="4480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 descr="C:\Users\Lenovo T560\Documents\SLOKVA\RAZPISI\PROJEKTI\AKTIVNI\Trajnostno varstvo rastlin z uvajanjem UV osvetljevanja\logotipi\izbranlogo_radej_2015_zasplet (3).jpg"/>
            <p:cNvPicPr preferRelativeResize="0"/>
            <p:nvPr/>
          </p:nvPicPr>
          <p:blipFill rotWithShape="1">
            <a:blip r:embed="rId1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04544" y="5594876"/>
              <a:ext cx="1035951" cy="5033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2"/>
            <p:cNvSpPr txBox="1"/>
            <p:nvPr/>
          </p:nvSpPr>
          <p:spPr>
            <a:xfrm>
              <a:off x="9721495" y="5523380"/>
              <a:ext cx="152207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sl-SI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Kmetija Brili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sl-SI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Kmetija Klemenc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sl-SI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Kmetija Štumpfl Prevorčič</a:t>
              </a:r>
              <a:endParaRPr sz="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sl-SI" sz="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Kmetija Šerbec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138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</a:pPr>
            <a:r>
              <a:rPr lang="sl-SI" sz="3500" b="1" dirty="0"/>
              <a:t>OSNOVNI PODATKI O PROJEKTU</a:t>
            </a:r>
            <a:endParaRPr sz="3500" b="1" dirty="0"/>
          </a:p>
        </p:txBody>
      </p:sp>
      <p:sp>
        <p:nvSpPr>
          <p:cNvPr id="131" name="Google Shape;131;p3"/>
          <p:cNvSpPr txBox="1">
            <a:spLocks noGrp="1"/>
          </p:cNvSpPr>
          <p:nvPr>
            <p:ph type="body" idx="1"/>
          </p:nvPr>
        </p:nvSpPr>
        <p:spPr>
          <a:xfrm>
            <a:off x="838200" y="1353061"/>
            <a:ext cx="10515600" cy="475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0000"/>
              <a:buNone/>
            </a:pPr>
            <a:r>
              <a:rPr lang="sl-SI" sz="2000" b="1" dirty="0"/>
              <a:t>Ostali člani partnerstva: </a:t>
            </a:r>
            <a:endParaRPr dirty="0"/>
          </a:p>
          <a:p>
            <a:pPr marL="228600" lvl="0" indent="-5080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5000"/>
              <a:buNone/>
            </a:pPr>
            <a:endParaRPr sz="1600" dirty="0"/>
          </a:p>
          <a:p>
            <a:pPr marL="228600" lvl="0" indent="-5080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5000"/>
              <a:buNone/>
            </a:pPr>
            <a:endParaRPr sz="1600" dirty="0">
              <a:solidFill>
                <a:srgbClr val="7F7F7F"/>
              </a:solidFill>
            </a:endParaRPr>
          </a:p>
          <a:p>
            <a:pPr marL="228600" lvl="0" indent="-5080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5000"/>
              <a:buNone/>
            </a:pPr>
            <a:endParaRPr sz="1600" dirty="0">
              <a:solidFill>
                <a:srgbClr val="7F7F7F"/>
              </a:solidFill>
            </a:endParaRPr>
          </a:p>
          <a:p>
            <a:pPr marL="228600" lvl="0" indent="-5080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5000"/>
              <a:buNone/>
            </a:pPr>
            <a:endParaRPr sz="1600" dirty="0">
              <a:solidFill>
                <a:srgbClr val="7F7F7F"/>
              </a:solidFill>
            </a:endParaRPr>
          </a:p>
          <a:p>
            <a:pPr marL="1257300" lvl="2" indent="-281939" algn="l" rtl="0">
              <a:lnSpc>
                <a:spcPct val="208333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80000"/>
              <a:buFont typeface="Arial"/>
              <a:buNone/>
            </a:pPr>
            <a:endParaRPr sz="1200" dirty="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80000"/>
              <a:buNone/>
            </a:pPr>
            <a:endParaRPr lang="sl-SI" sz="1600" dirty="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80000"/>
              <a:buNone/>
            </a:pPr>
            <a:endParaRPr sz="1600" dirty="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61479"/>
              <a:buNone/>
            </a:pPr>
            <a:r>
              <a:rPr lang="sl-SI" sz="1900" b="1" dirty="0">
                <a:solidFill>
                  <a:schemeClr val="dk1"/>
                </a:solidFill>
              </a:rPr>
              <a:t>Kmetijska gospodarstva: </a:t>
            </a:r>
            <a:r>
              <a:rPr lang="sl-SI" sz="1600" dirty="0"/>
              <a:t>Brili, Radej, Klemenc, </a:t>
            </a:r>
            <a:r>
              <a:rPr lang="sl-SI" sz="1600" dirty="0" err="1"/>
              <a:t>Štumpfl</a:t>
            </a:r>
            <a:r>
              <a:rPr lang="sl-SI" sz="1600" dirty="0"/>
              <a:t> </a:t>
            </a:r>
            <a:r>
              <a:rPr lang="sl-SI" sz="1600" dirty="0" err="1"/>
              <a:t>Prevorčič</a:t>
            </a:r>
            <a:r>
              <a:rPr lang="sl-SI" sz="1600" dirty="0"/>
              <a:t>, Šerbec</a:t>
            </a:r>
            <a:endParaRPr sz="1400" dirty="0"/>
          </a:p>
          <a:p>
            <a:pPr marL="457200" lvl="0" indent="-33023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endParaRPr lang="sl-SI" sz="1600" dirty="0"/>
          </a:p>
          <a:p>
            <a:pPr marL="457200" lvl="0" indent="-33023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sl-SI" sz="1881" dirty="0"/>
              <a:t>Tip projekta: </a:t>
            </a:r>
            <a:r>
              <a:rPr lang="sl-SI" sz="1881" dirty="0">
                <a:solidFill>
                  <a:srgbClr val="7F7F7F"/>
                </a:solidFill>
              </a:rPr>
              <a:t>EIP</a:t>
            </a:r>
            <a:endParaRPr sz="1881" dirty="0">
              <a:solidFill>
                <a:srgbClr val="7F7F7F"/>
              </a:solidFill>
            </a:endParaRPr>
          </a:p>
          <a:p>
            <a:pPr marL="457200" lvl="0" indent="-330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sl-SI" sz="1881" dirty="0"/>
              <a:t>Tematika projekta: </a:t>
            </a:r>
            <a:r>
              <a:rPr lang="sl-SI" sz="1881" dirty="0">
                <a:solidFill>
                  <a:srgbClr val="7F7F7F"/>
                </a:solidFill>
              </a:rPr>
              <a:t>Trajnostno varstvo rastlin</a:t>
            </a:r>
            <a:endParaRPr sz="3281" dirty="0"/>
          </a:p>
          <a:p>
            <a:pPr marL="457200" lvl="0" indent="-330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sl-SI" sz="1881" dirty="0"/>
              <a:t>Obdobje trajanja projekta: </a:t>
            </a:r>
            <a:r>
              <a:rPr lang="sl-SI" sz="1881" dirty="0">
                <a:solidFill>
                  <a:srgbClr val="7F7F7F"/>
                </a:solidFill>
              </a:rPr>
              <a:t>18.05.2022 – 19. 05. 2025</a:t>
            </a:r>
            <a:endParaRPr sz="1881" dirty="0">
              <a:solidFill>
                <a:srgbClr val="7F7F7F"/>
              </a:solidFill>
            </a:endParaRPr>
          </a:p>
          <a:p>
            <a:pPr marL="457200" lvl="0" indent="-330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sl-SI" sz="1881" dirty="0"/>
              <a:t>Višina odobrenih sredstev: </a:t>
            </a:r>
            <a:r>
              <a:rPr lang="sl-SI" sz="1881" dirty="0">
                <a:solidFill>
                  <a:srgbClr val="7F7F7F"/>
                </a:solidFill>
              </a:rPr>
              <a:t>250.000,00 €</a:t>
            </a:r>
            <a:endParaRPr sz="1881" dirty="0">
              <a:solidFill>
                <a:srgbClr val="7F7F7F"/>
              </a:solidFill>
            </a:endParaRPr>
          </a:p>
          <a:p>
            <a:pPr marL="228600" lvl="0" indent="-50800" algn="l" rtl="0">
              <a:lnSpc>
                <a:spcPct val="15625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75000"/>
              <a:buNone/>
            </a:pPr>
            <a:endParaRPr sz="1600" dirty="0"/>
          </a:p>
        </p:txBody>
      </p:sp>
      <p:grpSp>
        <p:nvGrpSpPr>
          <p:cNvPr id="132" name="Google Shape;132;p3"/>
          <p:cNvGrpSpPr/>
          <p:nvPr/>
        </p:nvGrpSpPr>
        <p:grpSpPr>
          <a:xfrm>
            <a:off x="832646" y="6111669"/>
            <a:ext cx="10177960" cy="791800"/>
            <a:chOff x="832646" y="6111669"/>
            <a:chExt cx="10177960" cy="791800"/>
          </a:xfrm>
        </p:grpSpPr>
        <p:pic>
          <p:nvPicPr>
            <p:cNvPr id="133" name="Google Shape;133;p3" descr="N:\INTERNO\DK\SSPRP\OSKLR\PROGRAM_RAZVOJA_PODEZELJA_2014-2020\Ukrep_M16_Sodelovanje\EIP VEM točka\Brošure in zloženke in pingvin\Brošura_pingvin_logotip\eip-slogan-sl-en-01.jpg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2814" y="6130361"/>
              <a:ext cx="2219724" cy="754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3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2646" y="6223696"/>
              <a:ext cx="2298608" cy="567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3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04014" y="6111669"/>
              <a:ext cx="720090" cy="79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3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2730" y="6266260"/>
              <a:ext cx="2298608" cy="482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3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75578" y="6225299"/>
              <a:ext cx="1235028" cy="5645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8" name="Google Shape;138;p3" descr="C:\Users\Lenovo T560\Documents\SLOKVA\RAZPISI\PROJEKTI\AKTIVNI\SODELOVANJE 2. PRIJAVA (KONOPLJA)\IZVAJANJE\logotipi\ihps logo.png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3774" y="1663641"/>
            <a:ext cx="1368950" cy="134360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"/>
          <p:cNvSpPr txBox="1"/>
          <p:nvPr/>
        </p:nvSpPr>
        <p:spPr>
          <a:xfrm>
            <a:off x="724949" y="3227512"/>
            <a:ext cx="248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l-SI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vodja raz. skupine: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l-SI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izr. prof. dr. Simon Klančnik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3178649" y="3227512"/>
            <a:ext cx="2484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l-SI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vodja raz. skupine: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l-SI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Sebastjan Radišek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3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27" b="21788"/>
          <a:stretch/>
        </p:blipFill>
        <p:spPr>
          <a:xfrm>
            <a:off x="9882585" y="2068349"/>
            <a:ext cx="2010648" cy="63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OKOLJSKO RAZISKOVALNI ZAVOD | MojaObčina.si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6092" y="2019700"/>
            <a:ext cx="2144799" cy="631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" descr="Fakulteta za strojništvo | Študentski.net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975" y="1766267"/>
            <a:ext cx="2359331" cy="11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 descr="logo%20z%20novimi%20podatki%20brez%20robov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8190" y="2051417"/>
            <a:ext cx="2144823" cy="56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799" y="140316"/>
            <a:ext cx="687663" cy="73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" descr="Slika, ki vsebuje besede stavba, zunanje, ljudje, oseba&#10;&#10;Opis je samodejno ustvarjen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8856" y="3429000"/>
            <a:ext cx="3968267" cy="2471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 rot="-5400000">
            <a:off x="-1728119" y="2443095"/>
            <a:ext cx="5121530" cy="91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</a:pPr>
            <a:r>
              <a:rPr lang="sl-SI" sz="4000" b="1"/>
              <a:t>PRAKTIČNI PROBLEM</a:t>
            </a:r>
            <a:endParaRPr sz="4000" b="1"/>
          </a:p>
        </p:txBody>
      </p:sp>
      <p:grpSp>
        <p:nvGrpSpPr>
          <p:cNvPr id="152" name="Google Shape;152;p22"/>
          <p:cNvGrpSpPr/>
          <p:nvPr/>
        </p:nvGrpSpPr>
        <p:grpSpPr>
          <a:xfrm>
            <a:off x="832646" y="6111669"/>
            <a:ext cx="10177960" cy="791800"/>
            <a:chOff x="832646" y="6111669"/>
            <a:chExt cx="10177960" cy="791800"/>
          </a:xfrm>
        </p:grpSpPr>
        <p:pic>
          <p:nvPicPr>
            <p:cNvPr id="153" name="Google Shape;153;p22" descr="N:\INTERNO\DK\SSPRP\OSKLR\PROGRAM_RAZVOJA_PODEZELJA_2014-2020\Ukrep_M16_Sodelovanje\EIP VEM točka\Brošure in zloženke in pingvin\Brošura_pingvin_logotip\eip-slogan-sl-en-01.jpg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2814" y="6130361"/>
              <a:ext cx="2219724" cy="754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22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2646" y="6223696"/>
              <a:ext cx="2298608" cy="567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2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04014" y="6111669"/>
              <a:ext cx="720090" cy="79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2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2730" y="6266260"/>
              <a:ext cx="2298608" cy="482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22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75578" y="6225299"/>
              <a:ext cx="1235028" cy="5645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8" name="Google Shape;158;p22"/>
          <p:cNvSpPr txBox="1"/>
          <p:nvPr/>
        </p:nvSpPr>
        <p:spPr>
          <a:xfrm>
            <a:off x="1654885" y="388251"/>
            <a:ext cx="4323600" cy="2520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l-SI" sz="2400" b="1" i="0" u="none" strike="noStrike" cap="none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IZHODIŠČE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6181114" y="394751"/>
            <a:ext cx="4323600" cy="25200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l-SI" sz="2400" b="1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OBSTOJEČA PRAKSA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l-SI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FFS → </a:t>
            </a:r>
            <a:r>
              <a:rPr lang="sl-SI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negativen vpliv na okolje in zdravje ljudi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1654885" y="3108677"/>
            <a:ext cx="4323600" cy="252000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l-SI" sz="24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TRENDI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l-SI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zmanjševanje rabe FFS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l-SI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sl-SI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nekemično</a:t>
            </a:r>
            <a:r>
              <a:rPr lang="sl-SI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organsko, trajnostno</a:t>
            </a:r>
            <a:endParaRPr sz="1400" b="0" i="1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6099065" y="5644834"/>
            <a:ext cx="398587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sl-SI" sz="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VIR: https://duplomaticmotionsolutions.com/images/2020/sprayer_48e85911d9.jpg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sl-SI" sz="6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https://sagarobotics.com/thorvald-platform/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1884411" y="763675"/>
            <a:ext cx="3700470" cy="202976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2930" y="1704975"/>
            <a:ext cx="1134425" cy="98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5514" y="3902094"/>
            <a:ext cx="500486" cy="43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/>
          <p:cNvPicPr preferRelativeResize="0"/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6905" y="4743711"/>
            <a:ext cx="500486" cy="436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799" y="140316"/>
            <a:ext cx="687663" cy="73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2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3405" y="3123279"/>
            <a:ext cx="4359018" cy="2517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3405" y="3120238"/>
            <a:ext cx="4352921" cy="251786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1714184" y="1201042"/>
            <a:ext cx="426430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l-SI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TRAJNOSTNO VARSTVO RASTLIN → varna hrana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3"/>
          <p:cNvGrpSpPr/>
          <p:nvPr/>
        </p:nvGrpSpPr>
        <p:grpSpPr>
          <a:xfrm>
            <a:off x="832646" y="6111669"/>
            <a:ext cx="10177960" cy="791800"/>
            <a:chOff x="832646" y="6111669"/>
            <a:chExt cx="10177960" cy="791800"/>
          </a:xfrm>
        </p:grpSpPr>
        <p:pic>
          <p:nvPicPr>
            <p:cNvPr id="175" name="Google Shape;175;p23" descr="N:\INTERNO\DK\SSPRP\OSKLR\PROGRAM_RAZVOJA_PODEZELJA_2014-2020\Ukrep_M16_Sodelovanje\EIP VEM točka\Brošure in zloženke in pingvin\Brošura_pingvin_logotip\eip-slogan-sl-en-01.jpg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2814" y="6130361"/>
              <a:ext cx="2219724" cy="754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3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2646" y="6223696"/>
              <a:ext cx="2298608" cy="567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3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04014" y="6111669"/>
              <a:ext cx="720090" cy="79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3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2730" y="6266260"/>
              <a:ext cx="2298608" cy="482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3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75578" y="6225299"/>
              <a:ext cx="1235028" cy="5645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0" name="Google Shape;180;p2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799" y="140316"/>
            <a:ext cx="687663" cy="73074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832646" y="888731"/>
            <a:ext cx="3960000" cy="3960000"/>
          </a:xfrm>
          <a:prstGeom prst="ellipse">
            <a:avLst/>
          </a:prstGeom>
          <a:solidFill>
            <a:srgbClr val="9ED561">
              <a:alpha val="40000"/>
            </a:srgb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150538" y="190361"/>
            <a:ext cx="1800000" cy="1800000"/>
          </a:xfrm>
          <a:prstGeom prst="ellipse">
            <a:avLst/>
          </a:prstGeom>
          <a:solidFill>
            <a:srgbClr val="7ABC32">
              <a:alpha val="40000"/>
            </a:srgb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151288" y="765983"/>
            <a:ext cx="1099675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l-SI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GLAVNI CILJ: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l-SI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razvoj in testiranje tehnologije UV osvetljevanja rastlin z namenom prehoda na trajnostno varstvo rastlin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1223036" y="1990361"/>
            <a:ext cx="4558302" cy="1920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0975" marR="0" lvl="1" indent="-180975" algn="just" rtl="0">
              <a:lnSpc>
                <a:spcPct val="818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sl-S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Večje zanimanje za ekološko kmetovanje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1" indent="-180975" algn="just" rtl="0">
              <a:lnSpc>
                <a:spcPct val="81818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sl-S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Manjša poraba FFS v slovenskem kmetijstvu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1" indent="-180975" algn="just" rtl="0">
              <a:lnSpc>
                <a:spcPct val="81818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sl-S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Večja učinkovitost  v ekološki kmetijski pridelavi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1" indent="-180975" algn="just" rtl="0">
              <a:lnSpc>
                <a:spcPct val="81818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sl-S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Izboljšanje varnosti in kakovosti pridelkov v slovenskem kmetijstvu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1" indent="-180975" algn="just" rtl="0">
              <a:lnSpc>
                <a:spcPct val="81818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sl-S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Povečanje zanimanja za slovensko hrano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1" indent="-180975" algn="just" rtl="0">
              <a:lnSpc>
                <a:spcPct val="81818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sl-S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Zmanjšanje izgub v kmetijstvu zaradi pojava bolezni rastlin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1" indent="-180975" algn="l" rtl="0">
              <a:lnSpc>
                <a:spcPct val="81818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sl-S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Povečanje donosnosti kmetijske pridelave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0975" marR="0" lvl="1" indent="-180975" algn="just" rtl="0">
              <a:lnSpc>
                <a:spcPct val="81818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sl-SI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Povečanje produktivnosti v kmetijstvu</a:t>
            </a:r>
            <a:endParaRPr sz="11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66991" y="4106260"/>
            <a:ext cx="2160000" cy="2160000"/>
          </a:xfrm>
          <a:prstGeom prst="ellipse">
            <a:avLst/>
          </a:prstGeom>
          <a:solidFill>
            <a:srgbClr val="00B0F0">
              <a:alpha val="40000"/>
            </a:srgbClr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76348" y="4901017"/>
            <a:ext cx="9432595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l-SI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NAMEN PROJEKTA: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l-SI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zmanjšanje uporabe FFS v kmetijstvu in posledično negativnih vplivov kmetijstva na okolje in zdravje ljudi. 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23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2816" y="2008352"/>
            <a:ext cx="2085013" cy="210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5673" y="1500272"/>
            <a:ext cx="2316681" cy="2310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3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0883" y="431292"/>
            <a:ext cx="2091109" cy="2024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3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9270" y="2921950"/>
            <a:ext cx="3097036" cy="303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0CAD3CE-161E-2838-653A-87AD20C8DF6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203" y="4015867"/>
            <a:ext cx="2358199" cy="114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84" grpId="0"/>
      <p:bldP spid="185" grpId="0" animBg="1"/>
      <p:bldP spid="1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2E5D090-249C-2E93-91CA-F4845F7216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561" y="678200"/>
            <a:ext cx="4972877" cy="2930348"/>
          </a:xfrm>
          <a:prstGeom prst="rect">
            <a:avLst/>
          </a:prstGeom>
        </p:spPr>
      </p:pic>
      <p:sp>
        <p:nvSpPr>
          <p:cNvPr id="196" name="Google Shape;196;p24"/>
          <p:cNvSpPr txBox="1">
            <a:spLocks noGrp="1"/>
          </p:cNvSpPr>
          <p:nvPr>
            <p:ph type="title"/>
          </p:nvPr>
        </p:nvSpPr>
        <p:spPr>
          <a:xfrm>
            <a:off x="2777689" y="-9227"/>
            <a:ext cx="6636619" cy="114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11"/>
              <a:buFont typeface="Calibri"/>
              <a:buNone/>
            </a:pPr>
            <a:r>
              <a:rPr lang="sl-SI" sz="2800" b="1"/>
              <a:t>PRIČAKOVANI / DOSEDANJI REZULTATI (1)</a:t>
            </a:r>
            <a:br>
              <a:rPr lang="sl-SI" sz="2800" b="1"/>
            </a:br>
            <a:endParaRPr sz="1800" b="1"/>
          </a:p>
        </p:txBody>
      </p:sp>
      <p:grpSp>
        <p:nvGrpSpPr>
          <p:cNvPr id="197" name="Google Shape;197;p24"/>
          <p:cNvGrpSpPr/>
          <p:nvPr/>
        </p:nvGrpSpPr>
        <p:grpSpPr>
          <a:xfrm>
            <a:off x="832646" y="6111669"/>
            <a:ext cx="10177960" cy="791800"/>
            <a:chOff x="832646" y="6111669"/>
            <a:chExt cx="10177960" cy="791800"/>
          </a:xfrm>
        </p:grpSpPr>
        <p:pic>
          <p:nvPicPr>
            <p:cNvPr id="198" name="Google Shape;198;p24" descr="N:\INTERNO\DK\SSPRP\OSKLR\PROGRAM_RAZVOJA_PODEZELJA_2014-2020\Ukrep_M16_Sodelovanje\EIP VEM točka\Brošure in zloženke in pingvin\Brošura_pingvin_logotip\eip-slogan-sl-en-01.jpg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2814" y="6130361"/>
              <a:ext cx="2219724" cy="754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4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2646" y="6223696"/>
              <a:ext cx="2298608" cy="567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4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04014" y="6111669"/>
              <a:ext cx="720090" cy="79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24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2730" y="6266260"/>
              <a:ext cx="2298608" cy="482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24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75578" y="6225299"/>
              <a:ext cx="1235028" cy="5645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3" name="Google Shape;203;p24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799" y="140316"/>
            <a:ext cx="687663" cy="73074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4"/>
          <p:cNvSpPr/>
          <p:nvPr/>
        </p:nvSpPr>
        <p:spPr>
          <a:xfrm rot="-8805538">
            <a:off x="7835367" y="1405650"/>
            <a:ext cx="1720643" cy="1100970"/>
          </a:xfrm>
          <a:custGeom>
            <a:avLst/>
            <a:gdLst/>
            <a:ahLst/>
            <a:cxnLst/>
            <a:rect l="l" t="t" r="r" b="b"/>
            <a:pathLst>
              <a:path w="3403077" h="1015708" extrusionOk="0">
                <a:moveTo>
                  <a:pt x="3403077" y="1013143"/>
                </a:moveTo>
                <a:cubicBezTo>
                  <a:pt x="2695281" y="1019427"/>
                  <a:pt x="1987485" y="1025711"/>
                  <a:pt x="1564850" y="881167"/>
                </a:cubicBezTo>
                <a:cubicBezTo>
                  <a:pt x="1142215" y="736623"/>
                  <a:pt x="1128074" y="280995"/>
                  <a:pt x="867266" y="145877"/>
                </a:cubicBezTo>
                <a:cubicBezTo>
                  <a:pt x="606458" y="10759"/>
                  <a:pt x="43992" y="-63084"/>
                  <a:pt x="0" y="70462"/>
                </a:cubicBez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4"/>
          <p:cNvSpPr/>
          <p:nvPr/>
        </p:nvSpPr>
        <p:spPr>
          <a:xfrm rot="-3879066">
            <a:off x="4116175" y="3194893"/>
            <a:ext cx="1093237" cy="411531"/>
          </a:xfrm>
          <a:custGeom>
            <a:avLst/>
            <a:gdLst/>
            <a:ahLst/>
            <a:cxnLst/>
            <a:rect l="l" t="t" r="r" b="b"/>
            <a:pathLst>
              <a:path w="3403077" h="1015708" extrusionOk="0">
                <a:moveTo>
                  <a:pt x="3403077" y="1013143"/>
                </a:moveTo>
                <a:cubicBezTo>
                  <a:pt x="2695281" y="1019427"/>
                  <a:pt x="1987485" y="1025711"/>
                  <a:pt x="1564850" y="881167"/>
                </a:cubicBezTo>
                <a:cubicBezTo>
                  <a:pt x="1142215" y="736623"/>
                  <a:pt x="1128074" y="280995"/>
                  <a:pt x="867266" y="145877"/>
                </a:cubicBezTo>
                <a:cubicBezTo>
                  <a:pt x="606458" y="10759"/>
                  <a:pt x="43992" y="-63084"/>
                  <a:pt x="0" y="70462"/>
                </a:cubicBez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4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729" y="698390"/>
            <a:ext cx="2822693" cy="207282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/>
          <p:nvPr/>
        </p:nvSpPr>
        <p:spPr>
          <a:xfrm>
            <a:off x="2880359" y="1499616"/>
            <a:ext cx="950935" cy="192024"/>
          </a:xfrm>
          <a:custGeom>
            <a:avLst/>
            <a:gdLst/>
            <a:ahLst/>
            <a:cxnLst/>
            <a:rect l="l" t="t" r="r" b="b"/>
            <a:pathLst>
              <a:path w="3403077" h="1015708" extrusionOk="0">
                <a:moveTo>
                  <a:pt x="3403077" y="1013143"/>
                </a:moveTo>
                <a:cubicBezTo>
                  <a:pt x="2695281" y="1019427"/>
                  <a:pt x="1987485" y="1025711"/>
                  <a:pt x="1564850" y="881167"/>
                </a:cubicBezTo>
                <a:cubicBezTo>
                  <a:pt x="1142215" y="736623"/>
                  <a:pt x="1128074" y="280995"/>
                  <a:pt x="867266" y="145877"/>
                </a:cubicBezTo>
                <a:cubicBezTo>
                  <a:pt x="606458" y="10759"/>
                  <a:pt x="43992" y="-63084"/>
                  <a:pt x="0" y="70462"/>
                </a:cubicBez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24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2868" y="4247841"/>
            <a:ext cx="1426588" cy="1780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4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0480" y="2296232"/>
            <a:ext cx="2840982" cy="373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6974" y="1393194"/>
            <a:ext cx="1478294" cy="8295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1" name="Google Shape;211;p24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76" y="3806554"/>
            <a:ext cx="6669602" cy="2219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3C87F6C-9697-7C3F-356C-7847AF846F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561" y="678200"/>
            <a:ext cx="4972877" cy="2930348"/>
          </a:xfrm>
          <a:prstGeom prst="rect">
            <a:avLst/>
          </a:prstGeom>
        </p:spPr>
      </p:pic>
      <p:sp>
        <p:nvSpPr>
          <p:cNvPr id="217" name="Google Shape;217;p25"/>
          <p:cNvSpPr txBox="1">
            <a:spLocks noGrp="1"/>
          </p:cNvSpPr>
          <p:nvPr>
            <p:ph type="title"/>
          </p:nvPr>
        </p:nvSpPr>
        <p:spPr>
          <a:xfrm>
            <a:off x="2777689" y="-9227"/>
            <a:ext cx="6636619" cy="114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11"/>
              <a:buFont typeface="Calibri"/>
              <a:buNone/>
            </a:pPr>
            <a:r>
              <a:rPr lang="sl-SI" sz="2800" b="1"/>
              <a:t>PRIČAKOVANI / DOSEDANJI REZULTATI (2)</a:t>
            </a:r>
            <a:br>
              <a:rPr lang="sl-SI" sz="2800" b="1"/>
            </a:br>
            <a:endParaRPr sz="1800" b="1"/>
          </a:p>
        </p:txBody>
      </p:sp>
      <p:grpSp>
        <p:nvGrpSpPr>
          <p:cNvPr id="218" name="Google Shape;218;p25"/>
          <p:cNvGrpSpPr/>
          <p:nvPr/>
        </p:nvGrpSpPr>
        <p:grpSpPr>
          <a:xfrm>
            <a:off x="832646" y="6111669"/>
            <a:ext cx="10177960" cy="791800"/>
            <a:chOff x="832646" y="6111669"/>
            <a:chExt cx="10177960" cy="791800"/>
          </a:xfrm>
        </p:grpSpPr>
        <p:pic>
          <p:nvPicPr>
            <p:cNvPr id="219" name="Google Shape;219;p25" descr="N:\INTERNO\DK\SSPRP\OSKLR\PROGRAM_RAZVOJA_PODEZELJA_2014-2020\Ukrep_M16_Sodelovanje\EIP VEM točka\Brošure in zloženke in pingvin\Brošura_pingvin_logotip\eip-slogan-sl-en-01.jpg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2814" y="6130361"/>
              <a:ext cx="2219724" cy="754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25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2646" y="6223696"/>
              <a:ext cx="2298608" cy="567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25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04014" y="6111669"/>
              <a:ext cx="720090" cy="79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25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2730" y="6266260"/>
              <a:ext cx="2298608" cy="482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25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75578" y="6225299"/>
              <a:ext cx="1235028" cy="5645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4" name="Google Shape;224;p25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799" y="140316"/>
            <a:ext cx="687663" cy="73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18" y="717791"/>
            <a:ext cx="1692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5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131" y="718410"/>
            <a:ext cx="1692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 rotWithShape="1"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18" y="2103847"/>
            <a:ext cx="1692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5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131" y="2106649"/>
            <a:ext cx="1692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5"/>
          <p:cNvPicPr preferRelativeResize="0"/>
          <p:nvPr/>
        </p:nvPicPr>
        <p:blipFill rotWithShape="1"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18" y="3489903"/>
            <a:ext cx="1692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131" y="3494888"/>
            <a:ext cx="1692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5"/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18" y="4875960"/>
            <a:ext cx="1692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5"/>
          <p:cNvPicPr preferRelativeResize="0"/>
          <p:nvPr/>
        </p:nvPicPr>
        <p:blipFill rotWithShape="1"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131" y="4883128"/>
            <a:ext cx="1692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5"/>
          <p:cNvPicPr preferRelativeResize="0"/>
          <p:nvPr/>
        </p:nvPicPr>
        <p:blipFill rotWithShape="1">
          <a:blip r:embed="rId1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2369" y="4584348"/>
            <a:ext cx="1044000" cy="10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5"/>
          <p:cNvPicPr preferRelativeResize="0"/>
          <p:nvPr/>
        </p:nvPicPr>
        <p:blipFill rotWithShape="1"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49" r="7873"/>
          <a:stretch/>
        </p:blipFill>
        <p:spPr>
          <a:xfrm>
            <a:off x="7305100" y="5694608"/>
            <a:ext cx="1931254" cy="355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5"/>
          <p:cNvPicPr preferRelativeResize="0"/>
          <p:nvPr/>
        </p:nvPicPr>
        <p:blipFill rotWithShape="1"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0621" y="5674855"/>
            <a:ext cx="314479" cy="314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5"/>
          <p:cNvPicPr preferRelativeResize="0"/>
          <p:nvPr/>
        </p:nvPicPr>
        <p:blipFill rotWithShape="1">
          <a:blip r:embed="rId2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8915" y="4593593"/>
            <a:ext cx="1202436" cy="10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5"/>
          <p:cNvPicPr preferRelativeResize="0"/>
          <p:nvPr/>
        </p:nvPicPr>
        <p:blipFill rotWithShape="1">
          <a:blip r:embed="rId2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2372" y="1004777"/>
            <a:ext cx="1466210" cy="2044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/>
          <p:cNvPicPr preferRelativeResize="0"/>
          <p:nvPr/>
        </p:nvPicPr>
        <p:blipFill rotWithShape="1">
          <a:blip r:embed="rId2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8582" y="1004777"/>
            <a:ext cx="1471722" cy="2044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5"/>
          <p:cNvPicPr preferRelativeResize="0"/>
          <p:nvPr/>
        </p:nvPicPr>
        <p:blipFill rotWithShape="1">
          <a:blip r:embed="rId2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1139" y="3299664"/>
            <a:ext cx="2334970" cy="2798307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5"/>
          <p:cNvSpPr/>
          <p:nvPr/>
        </p:nvSpPr>
        <p:spPr>
          <a:xfrm rot="2441196" flipH="1">
            <a:off x="8225340" y="3554061"/>
            <a:ext cx="1402198" cy="380651"/>
          </a:xfrm>
          <a:custGeom>
            <a:avLst/>
            <a:gdLst/>
            <a:ahLst/>
            <a:cxnLst/>
            <a:rect l="l" t="t" r="r" b="b"/>
            <a:pathLst>
              <a:path w="3403077" h="1015708" extrusionOk="0">
                <a:moveTo>
                  <a:pt x="3403077" y="1013143"/>
                </a:moveTo>
                <a:cubicBezTo>
                  <a:pt x="2695281" y="1019427"/>
                  <a:pt x="1987485" y="1025711"/>
                  <a:pt x="1564850" y="881167"/>
                </a:cubicBezTo>
                <a:cubicBezTo>
                  <a:pt x="1142215" y="736623"/>
                  <a:pt x="1128074" y="280995"/>
                  <a:pt x="867266" y="145877"/>
                </a:cubicBezTo>
                <a:cubicBezTo>
                  <a:pt x="606458" y="10759"/>
                  <a:pt x="43992" y="-63084"/>
                  <a:pt x="0" y="70462"/>
                </a:cubicBez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/>
          <p:nvPr/>
        </p:nvSpPr>
        <p:spPr>
          <a:xfrm rot="1994462" flipH="1">
            <a:off x="8164305" y="2189766"/>
            <a:ext cx="691692" cy="323120"/>
          </a:xfrm>
          <a:custGeom>
            <a:avLst/>
            <a:gdLst/>
            <a:ahLst/>
            <a:cxnLst/>
            <a:rect l="l" t="t" r="r" b="b"/>
            <a:pathLst>
              <a:path w="3403077" h="1015708" extrusionOk="0">
                <a:moveTo>
                  <a:pt x="3403077" y="1013143"/>
                </a:moveTo>
                <a:cubicBezTo>
                  <a:pt x="2695281" y="1019427"/>
                  <a:pt x="1987485" y="1025711"/>
                  <a:pt x="1564850" y="881167"/>
                </a:cubicBezTo>
                <a:cubicBezTo>
                  <a:pt x="1142215" y="736623"/>
                  <a:pt x="1128074" y="280995"/>
                  <a:pt x="867266" y="145877"/>
                </a:cubicBezTo>
                <a:cubicBezTo>
                  <a:pt x="606458" y="10759"/>
                  <a:pt x="43992" y="-63084"/>
                  <a:pt x="0" y="70462"/>
                </a:cubicBez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5"/>
          <p:cNvSpPr/>
          <p:nvPr/>
        </p:nvSpPr>
        <p:spPr>
          <a:xfrm rot="349345">
            <a:off x="3506467" y="1119333"/>
            <a:ext cx="2897710" cy="279745"/>
          </a:xfrm>
          <a:custGeom>
            <a:avLst/>
            <a:gdLst/>
            <a:ahLst/>
            <a:cxnLst/>
            <a:rect l="l" t="t" r="r" b="b"/>
            <a:pathLst>
              <a:path w="3403077" h="1015708" extrusionOk="0">
                <a:moveTo>
                  <a:pt x="3403077" y="1013143"/>
                </a:moveTo>
                <a:cubicBezTo>
                  <a:pt x="2695281" y="1019427"/>
                  <a:pt x="1987485" y="1025711"/>
                  <a:pt x="1564850" y="881167"/>
                </a:cubicBezTo>
                <a:cubicBezTo>
                  <a:pt x="1142215" y="736623"/>
                  <a:pt x="1128074" y="280995"/>
                  <a:pt x="867266" y="145877"/>
                </a:cubicBezTo>
                <a:cubicBezTo>
                  <a:pt x="606458" y="10759"/>
                  <a:pt x="43992" y="-63084"/>
                  <a:pt x="0" y="70462"/>
                </a:cubicBez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lang="sl-SI" sz="5300" b="1"/>
              <a:t>ZAKLJUČEK</a:t>
            </a:r>
            <a:br>
              <a:rPr lang="sl-SI" sz="5300" b="1"/>
            </a:br>
            <a:endParaRPr sz="4000" b="1"/>
          </a:p>
        </p:txBody>
      </p:sp>
      <p:sp>
        <p:nvSpPr>
          <p:cNvPr id="248" name="Google Shape;248;p7"/>
          <p:cNvSpPr txBox="1">
            <a:spLocks noGrp="1"/>
          </p:cNvSpPr>
          <p:nvPr>
            <p:ph type="body" idx="1"/>
          </p:nvPr>
        </p:nvSpPr>
        <p:spPr>
          <a:xfrm>
            <a:off x="467050" y="1549625"/>
            <a:ext cx="4779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sl-SI" sz="2000" dirty="0"/>
              <a:t>Projekt poteka po zastavljenem planu</a:t>
            </a:r>
            <a:endParaRPr sz="1800"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sl-SI" sz="2000" dirty="0"/>
              <a:t>Do konca leta 2022 bo končana </a:t>
            </a:r>
            <a:r>
              <a:rPr lang="sl-SI" sz="2000" b="1" dirty="0"/>
              <a:t>laboratorijska analiza</a:t>
            </a:r>
            <a:r>
              <a:rPr lang="sl-SI" sz="2000" dirty="0"/>
              <a:t>.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sl-SI" sz="2000" dirty="0"/>
              <a:t>Do junija 2023 </a:t>
            </a:r>
            <a:r>
              <a:rPr lang="sl-SI" sz="2000" b="1" dirty="0"/>
              <a:t>razvit in izdelan stacionarni in mobilni sistem za UV-C osvetljevanje</a:t>
            </a:r>
            <a:r>
              <a:rPr lang="sl-SI" sz="2000" dirty="0"/>
              <a:t>.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sl-SI" sz="2000" dirty="0"/>
              <a:t>Junija 2023 začnemo z izvajanjem </a:t>
            </a:r>
            <a:r>
              <a:rPr lang="sl-SI" sz="2000" b="1" dirty="0"/>
              <a:t>praktičnih preizkusov </a:t>
            </a:r>
            <a:r>
              <a:rPr lang="sl-SI" sz="2000" dirty="0"/>
              <a:t>na kmetijah.</a:t>
            </a:r>
            <a:r>
              <a:rPr lang="sl-SI" sz="2400" dirty="0"/>
              <a:t> </a:t>
            </a:r>
            <a:endParaRPr sz="2400" dirty="0"/>
          </a:p>
        </p:txBody>
      </p:sp>
      <p:grpSp>
        <p:nvGrpSpPr>
          <p:cNvPr id="249" name="Google Shape;249;p7"/>
          <p:cNvGrpSpPr/>
          <p:nvPr/>
        </p:nvGrpSpPr>
        <p:grpSpPr>
          <a:xfrm>
            <a:off x="832646" y="6111669"/>
            <a:ext cx="10177960" cy="791800"/>
            <a:chOff x="832646" y="6111669"/>
            <a:chExt cx="10177960" cy="791800"/>
          </a:xfrm>
        </p:grpSpPr>
        <p:pic>
          <p:nvPicPr>
            <p:cNvPr id="250" name="Google Shape;250;p7" descr="N:\INTERNO\DK\SSPRP\OSKLR\PROGRAM_RAZVOJA_PODEZELJA_2014-2020\Ukrep_M16_Sodelovanje\EIP VEM točka\Brošure in zloženke in pingvin\Brošura_pingvin_logotip\eip-slogan-sl-en-01.jpg"/>
            <p:cNvPicPr preferRelativeResize="0"/>
            <p:nvPr/>
          </p:nvPicPr>
          <p:blipFill rotWithShape="1"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2814" y="6130361"/>
              <a:ext cx="2219724" cy="754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1" name="Google Shape;251;p7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2646" y="6223696"/>
              <a:ext cx="2298608" cy="567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7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04014" y="6111669"/>
              <a:ext cx="720090" cy="79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7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2730" y="6266260"/>
              <a:ext cx="2298608" cy="482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7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75578" y="6225299"/>
              <a:ext cx="1235028" cy="5645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5" name="Google Shape;255;p7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799" y="140316"/>
            <a:ext cx="687663" cy="73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7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6357" y="1220511"/>
            <a:ext cx="6212362" cy="4261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Calibri"/>
              <a:buNone/>
            </a:pPr>
            <a:r>
              <a:rPr lang="sl-SI" sz="5300" b="1"/>
              <a:t>TRIKOTNIK ZNANJA </a:t>
            </a:r>
            <a:endParaRPr sz="4000" b="1"/>
          </a:p>
        </p:txBody>
      </p:sp>
      <p:sp>
        <p:nvSpPr>
          <p:cNvPr id="262" name="Google Shape;262;p8"/>
          <p:cNvSpPr txBox="1">
            <a:spLocks noGrp="1"/>
          </p:cNvSpPr>
          <p:nvPr>
            <p:ph type="body" idx="1"/>
          </p:nvPr>
        </p:nvSpPr>
        <p:spPr>
          <a:xfrm>
            <a:off x="838200" y="1361872"/>
            <a:ext cx="10515600" cy="476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l-SI" b="1" dirty="0"/>
              <a:t>Pogled kmeta</a:t>
            </a:r>
            <a:r>
              <a:rPr lang="sl-SI" dirty="0"/>
              <a:t>: 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2949"/>
              <a:buNone/>
            </a:pPr>
            <a:r>
              <a:rPr lang="sl-SI" dirty="0">
                <a:solidFill>
                  <a:srgbClr val="7CBF33"/>
                </a:solidFill>
              </a:rPr>
              <a:t>Nova tehnologija bo pripomogla k zmanjšanju uporabe FFS sredstev v kmetijski proizvodnji in povečanju hektarskega donosa. </a:t>
            </a:r>
            <a:endParaRPr dirty="0">
              <a:solidFill>
                <a:srgbClr val="7CBF33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8833"/>
              <a:buNone/>
            </a:pPr>
            <a:r>
              <a:rPr lang="sl-SI" sz="2350" dirty="0"/>
              <a:t>(dr. Nika Brili, kmetija Brili)</a:t>
            </a: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8833"/>
              <a:buNone/>
            </a:pPr>
            <a:endParaRPr sz="2350"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l-SI" b="1" dirty="0"/>
              <a:t>Pogled svetovalca</a:t>
            </a:r>
            <a:r>
              <a:rPr lang="sl-SI" dirty="0"/>
              <a:t>: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2949"/>
              <a:buNone/>
            </a:pPr>
            <a:r>
              <a:rPr lang="sl-SI" dirty="0">
                <a:solidFill>
                  <a:srgbClr val="7CBF33"/>
                </a:solidFill>
              </a:rPr>
              <a:t>Pridobljena bodo nova znanja o pristopih za preprečevanje bolezni na rastlinah z manjšimi negativnimi vplivi na okolje in zdravje ljudi, ki jih bomo lahko prenašali na kmetovalce. </a:t>
            </a:r>
            <a:endParaRPr dirty="0">
              <a:solidFill>
                <a:srgbClr val="7CBF33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8833"/>
              <a:buNone/>
            </a:pPr>
            <a:r>
              <a:rPr lang="sl-SI" sz="2350" dirty="0"/>
              <a:t>(Alenka </a:t>
            </a:r>
            <a:r>
              <a:rPr lang="sl-SI" sz="2350" dirty="0" err="1"/>
              <a:t>Berložnik</a:t>
            </a:r>
            <a:r>
              <a:rPr lang="sl-SI" sz="2350" dirty="0"/>
              <a:t>, SLOKVA </a:t>
            </a:r>
            <a:r>
              <a:rPr lang="sl-SI" sz="2350" dirty="0" err="1"/>
              <a:t>so.p</a:t>
            </a:r>
            <a:r>
              <a:rPr lang="sl-SI" sz="2350" dirty="0"/>
              <a:t>.)</a:t>
            </a: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8833"/>
              <a:buNone/>
            </a:pPr>
            <a:endParaRPr sz="2350"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l-SI" b="1" dirty="0"/>
              <a:t>Pogled raziskovalca</a:t>
            </a:r>
            <a:r>
              <a:rPr lang="sl-SI" dirty="0"/>
              <a:t>:</a:t>
            </a: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2949"/>
              <a:buNone/>
            </a:pPr>
            <a:r>
              <a:rPr lang="sl-SI" dirty="0">
                <a:solidFill>
                  <a:srgbClr val="7CBF33"/>
                </a:solidFill>
              </a:rPr>
              <a:t>Neposredno sodelovanje s kmetovalci bo vodilo naše raziskave do inovativnih aplikativnih  rešitev za uporabo v kmetijski praksi. </a:t>
            </a:r>
            <a:endParaRPr dirty="0">
              <a:solidFill>
                <a:srgbClr val="7CBF33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8833"/>
              <a:buNone/>
            </a:pPr>
            <a:r>
              <a:rPr lang="sl-SI" sz="2350" dirty="0"/>
              <a:t>(izr. prof. dr. Simon Klančnik, FS UM)</a:t>
            </a:r>
            <a:endParaRPr sz="2350" dirty="0"/>
          </a:p>
        </p:txBody>
      </p:sp>
      <p:pic>
        <p:nvPicPr>
          <p:cNvPr id="263" name="Google Shape;263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942" y="158187"/>
            <a:ext cx="1670858" cy="1739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8"/>
          <p:cNvGrpSpPr/>
          <p:nvPr/>
        </p:nvGrpSpPr>
        <p:grpSpPr>
          <a:xfrm>
            <a:off x="832646" y="6111669"/>
            <a:ext cx="10177960" cy="791800"/>
            <a:chOff x="832646" y="6111669"/>
            <a:chExt cx="10177960" cy="791800"/>
          </a:xfrm>
        </p:grpSpPr>
        <p:pic>
          <p:nvPicPr>
            <p:cNvPr id="265" name="Google Shape;265;p8" descr="N:\INTERNO\DK\SSPRP\OSKLR\PROGRAM_RAZVOJA_PODEZELJA_2014-2020\Ukrep_M16_Sodelovanje\EIP VEM točka\Brošure in zloženke in pingvin\Brošura_pingvin_logotip\eip-slogan-sl-en-01.jpg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2814" y="6130361"/>
              <a:ext cx="2219724" cy="754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8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2646" y="6223696"/>
              <a:ext cx="2298608" cy="5677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8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04014" y="6111669"/>
              <a:ext cx="720090" cy="79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8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2730" y="6266260"/>
              <a:ext cx="2298608" cy="482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8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75578" y="6225299"/>
              <a:ext cx="1235028" cy="56454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0" name="Google Shape;270;p8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3799" y="140316"/>
            <a:ext cx="687663" cy="730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458</Words>
  <Application>Microsoft Office PowerPoint</Application>
  <PresentationFormat>Širokozaslonsko</PresentationFormat>
  <Paragraphs>98</Paragraphs>
  <Slides>10</Slides>
  <Notes>10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Officeova tema</vt:lpstr>
      <vt:lpstr>DOGODEK EVROPSKEGA PARTNERSTVA ZA INOVACIJE - EIP</vt:lpstr>
      <vt:lpstr>Trajnostno varstvo rastlin z uvajanjem UV osvetljevanja UV4PLANTS</vt:lpstr>
      <vt:lpstr>OSNOVNI PODATKI O PROJEKTU</vt:lpstr>
      <vt:lpstr>PRAKTIČNI PROBLEM</vt:lpstr>
      <vt:lpstr>PowerPointova predstavitev</vt:lpstr>
      <vt:lpstr>PRIČAKOVANI / DOSEDANJI REZULTATI (1) </vt:lpstr>
      <vt:lpstr>PRIČAKOVANI / DOSEDANJI REZULTATI (2) </vt:lpstr>
      <vt:lpstr>ZAKLJUČEK </vt:lpstr>
      <vt:lpstr>TRIKOTNIK ZNANJA </vt:lpstr>
      <vt:lpstr>Kontaktni podatki vodilnega partnerja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DOGODEK EVROPSKEGA PARTNERSTVA ZA INOVACIJE - EIP</dc:title>
  <dc:creator>Boštjan Bidovec</dc:creator>
  <cp:lastModifiedBy>Robert Peklaj</cp:lastModifiedBy>
  <cp:revision>16</cp:revision>
  <dcterms:created xsi:type="dcterms:W3CDTF">2020-10-14T12:37:10Z</dcterms:created>
  <dcterms:modified xsi:type="dcterms:W3CDTF">2022-12-06T12:33:19Z</dcterms:modified>
</cp:coreProperties>
</file>