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7" r:id="rId2"/>
    <p:sldId id="258" r:id="rId3"/>
    <p:sldId id="261" r:id="rId4"/>
    <p:sldId id="270" r:id="rId5"/>
    <p:sldId id="278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štjan Kristan" initials="BK" lastIdx="0" clrIdx="0">
    <p:extLst>
      <p:ext uri="{19B8F6BF-5375-455C-9EA6-DF929625EA0E}">
        <p15:presenceInfo xmlns:p15="http://schemas.microsoft.com/office/powerpoint/2012/main" userId="S-1-5-21-920769381-2331572104-1835625790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BC4"/>
    <a:srgbClr val="F3F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EFEF6-BB65-4F1D-8664-9F868E546EE5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28EC3-09EE-45CA-BAB5-F674121DEF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3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Predlog</a:t>
            </a:r>
            <a:r>
              <a:rPr lang="sl-SI" baseline="0" dirty="0"/>
              <a:t> naslovnice 2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28EC3-09EE-45CA-BAB5-F674121DEF36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423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B3ABEF-FC25-4297-BDCD-EA04BF876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9610A3-8367-49BD-BFBC-4FE3132EC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5B86E32-A9ED-4BF1-B887-4574C11C7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0738FDD-66BE-4877-90BD-7972736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39D3C61-8942-4EB1-BEE6-FF7C86857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495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94E9B2-5659-4EF1-B112-BB176753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A8B45CC-5941-425D-A994-2E598D7F6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883D463-B805-4F25-9AC5-452DB3CD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642ABCD-4EC5-4434-B0FF-0ABF2314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B8D65B9-4C6D-4048-939C-8D929603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763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0883C57-E1CD-4626-B885-4E5B1589E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F0F3FA7-6DA7-4BE7-B2FE-87C148A71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F1B890F-BFFC-4C69-A4C0-A49C2963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617BEB-BBA6-4998-8617-B9F3ACF2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A9B75BC-F4C3-4B3B-9884-39D8DCA4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078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62CB41-6A03-4D45-AE66-F21E0098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9CFACD-8F78-43FF-BF88-AC7F64B7D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73E2AFC-B305-4F9D-9CEA-C70A6CA3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6E0D678-F2D1-4C6F-9DBC-C683B95D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39606EE-8D71-4914-A81B-1E1B9F62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022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068702-0985-423C-9E82-F46E457A9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5DE0789-A1E6-4588-B9DA-A201F29DE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F5AF36F-5324-4B0E-83DF-0FC44EB7D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6ADED09-1A86-45CF-9513-7B32FE22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D2564D2-AC1D-4728-AA55-A8F44836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355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BFF923-218B-4D4A-9538-BBFC3C6C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2F53B3D-84A1-4CB2-AAA9-8B651C17F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C229558-7622-4E5B-8CE3-9F0D8F4E2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9110832-A04A-4367-A6E0-B1549CA1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547DFE6-0DC0-4EC2-A060-A299F885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1806705-89AF-4411-97F5-BC6BB7DB6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9283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90B649-D1DB-4249-8C73-EFC4EB16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F5A7054-33ED-43F9-BB01-A22FAAA4E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B16378F-D06B-49C3-8F06-16A6C2B48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F2EECE4-BC11-49A6-A225-B27F81927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FA67AC3-2932-4216-B238-8AAC391DD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431B9F8-2221-4D50-B646-6BFFE250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E1C7BA9-42BD-458E-A0ED-2A0695B8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0C9F032-3772-4340-AABC-F1404313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1918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8B406-CEAF-458D-99F9-85EB244A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5E464AE-8045-4860-B5DE-3C931108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0CA6A63-F4A6-4B43-808E-4B7A4A95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E6D87F2-3538-4C08-AB92-365EE4A8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836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9B15D11-9430-4956-969D-729CEF29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7E5AEF8-44B0-4237-B848-A4D845AF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A5206DD-52F5-4F40-A58F-18C8745C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491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7E0302-1DA2-466E-A55D-07A98299B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E61911-8CFF-4A40-922B-4600F669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FC6E649-F9C8-40E0-A0CC-F6F330451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7F92DF9-3B4A-477D-9F88-F4E8149D2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C71AD81-75F5-424F-82CD-395CF357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7A4C38E-FF1A-4624-B1A0-7C0273F8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3702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4624FC-923C-41A7-A776-BDDC5859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CD57CE5-B257-4FE3-BC36-E4BA4C954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1AA41AB-D506-40C0-9845-20274DE91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8CF17F5-63B8-4DC2-AF65-090A5C45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9C80857-572C-43C0-B1D2-DFCA7773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AD0384A-8D99-4AD0-A561-FC49F0CA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763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78BF05A-A032-4DD3-8F88-04B0ED76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C3560D3-E271-4847-985D-2FA046D5B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031FEB4-5532-4A43-B657-1A54ECFF3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C66CB61-072C-422B-BC11-748FAC45F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92E09FE-3DD8-4032-B377-2F2A4FA8B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538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jpeg"/><Relationship Id="rId7" Type="http://schemas.openxmlformats.org/officeDocument/2006/relationships/image" Target="../media/image4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4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stanka.klemencic@kmetijski-zavod.si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42.png"/><Relationship Id="rId12" Type="http://schemas.openxmlformats.org/officeDocument/2006/relationships/image" Target="../media/image52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44.png"/><Relationship Id="rId5" Type="http://schemas.openxmlformats.org/officeDocument/2006/relationships/image" Target="../media/image16.jpeg"/><Relationship Id="rId10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hyperlink" Target="mailto:bostjan.kristan@kmetijski-zavod.s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12" Type="http://schemas.openxmlformats.org/officeDocument/2006/relationships/image" Target="../media/image19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0" Type="http://schemas.openxmlformats.org/officeDocument/2006/relationships/image" Target="../media/image17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12" Type="http://schemas.openxmlformats.org/officeDocument/2006/relationships/image" Target="../media/image25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16.jpeg"/><Relationship Id="rId10" Type="http://schemas.openxmlformats.org/officeDocument/2006/relationships/image" Target="../media/image23.sv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9.png"/><Relationship Id="rId18" Type="http://schemas.openxmlformats.org/officeDocument/2006/relationships/image" Target="../media/image37.svg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1.png"/><Relationship Id="rId2" Type="http://schemas.openxmlformats.org/officeDocument/2006/relationships/image" Target="../media/image14.jpe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8.png"/><Relationship Id="rId5" Type="http://schemas.openxmlformats.org/officeDocument/2006/relationships/image" Target="../media/image16.jpeg"/><Relationship Id="rId15" Type="http://schemas.openxmlformats.org/officeDocument/2006/relationships/image" Target="../media/image30.png"/><Relationship Id="rId10" Type="http://schemas.openxmlformats.org/officeDocument/2006/relationships/image" Target="../media/image29.svg"/><Relationship Id="rId4" Type="http://schemas.openxmlformats.org/officeDocument/2006/relationships/image" Target="../media/image15.png"/><Relationship Id="rId9" Type="http://schemas.openxmlformats.org/officeDocument/2006/relationships/image" Target="../media/image27.png"/><Relationship Id="rId1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3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jpeg"/><Relationship Id="rId7" Type="http://schemas.openxmlformats.org/officeDocument/2006/relationships/image" Target="../media/image3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687" y="2606128"/>
            <a:ext cx="1828800" cy="240182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337590"/>
            <a:ext cx="9144000" cy="2354263"/>
          </a:xfrm>
        </p:spPr>
        <p:txBody>
          <a:bodyPr>
            <a:normAutofit/>
          </a:bodyPr>
          <a:lstStyle/>
          <a:p>
            <a:r>
              <a:rPr lang="sl-SI" sz="5300" b="1" dirty="0"/>
              <a:t>DOGODEK EVROPSKEGA PARTNERSTVA ZA INOVACIJE - EIP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95663" y="3602038"/>
            <a:ext cx="9465572" cy="2306084"/>
          </a:xfrm>
        </p:spPr>
        <p:txBody>
          <a:bodyPr>
            <a:normAutofit/>
          </a:bodyPr>
          <a:lstStyle/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r>
              <a:rPr lang="sl-SI" b="1" dirty="0"/>
              <a:t>ORGANIZIRA MINISTRSTVO ZA KMETIJSTVO, GOZDARSTVO IN PREHRANO</a:t>
            </a:r>
          </a:p>
          <a:p>
            <a:r>
              <a:rPr lang="sl-SI" b="1" dirty="0"/>
              <a:t>Bled, 29. november 2022</a:t>
            </a:r>
          </a:p>
        </p:txBody>
      </p:sp>
      <p:pic>
        <p:nvPicPr>
          <p:cNvPr id="4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aobljeni pravokotnik 8"/>
          <p:cNvSpPr>
            <a:spLocks noChangeAspect="1"/>
          </p:cNvSpPr>
          <p:nvPr/>
        </p:nvSpPr>
        <p:spPr>
          <a:xfrm>
            <a:off x="9147635" y="6025651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0A11B31-75C7-4AEA-9586-09385C76548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795" y="6073558"/>
            <a:ext cx="1091279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73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4800" b="1" dirty="0"/>
              <a:t>NADALJNE AKTIVNOSTI</a:t>
            </a:r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390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1000" dirty="0"/>
          </a:p>
          <a:p>
            <a:pPr lvl="0">
              <a:lnSpc>
                <a:spcPct val="120000"/>
              </a:lnSpc>
            </a:pPr>
            <a:r>
              <a:rPr lang="sl-SI" sz="11200" dirty="0">
                <a:solidFill>
                  <a:prstClr val="black"/>
                </a:solidFill>
              </a:rPr>
              <a:t>Izdelava mobilne platforme</a:t>
            </a:r>
          </a:p>
          <a:p>
            <a:pPr lvl="0">
              <a:lnSpc>
                <a:spcPct val="120000"/>
              </a:lnSpc>
            </a:pPr>
            <a:r>
              <a:rPr lang="sl-SI" sz="11200" dirty="0">
                <a:solidFill>
                  <a:prstClr val="black"/>
                </a:solidFill>
              </a:rPr>
              <a:t>Izdelava robotske roke in integracija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sl-SI" sz="11200" dirty="0">
                <a:solidFill>
                  <a:prstClr val="black"/>
                </a:solidFill>
              </a:rPr>
              <a:t>   z </a:t>
            </a:r>
            <a:r>
              <a:rPr lang="sl-SI" sz="11200" dirty="0" err="1">
                <a:solidFill>
                  <a:prstClr val="black"/>
                </a:solidFill>
              </a:rPr>
              <a:t>okopalno</a:t>
            </a:r>
            <a:r>
              <a:rPr lang="sl-SI" sz="11200" dirty="0">
                <a:solidFill>
                  <a:prstClr val="black"/>
                </a:solidFill>
              </a:rPr>
              <a:t> glavo</a:t>
            </a:r>
          </a:p>
          <a:p>
            <a:pPr lvl="0">
              <a:lnSpc>
                <a:spcPct val="120000"/>
              </a:lnSpc>
            </a:pPr>
            <a:r>
              <a:rPr lang="sl-SI" sz="11200" dirty="0">
                <a:solidFill>
                  <a:prstClr val="black"/>
                </a:solidFill>
              </a:rPr>
              <a:t>Jeseni 2023 prva testiranja na terenu</a:t>
            </a:r>
          </a:p>
          <a:p>
            <a:pPr lvl="0">
              <a:lnSpc>
                <a:spcPct val="120000"/>
              </a:lnSpc>
            </a:pPr>
            <a:r>
              <a:rPr lang="sl-SI" sz="11200" dirty="0">
                <a:solidFill>
                  <a:prstClr val="black"/>
                </a:solidFill>
              </a:rPr>
              <a:t>Prenosi znanja</a:t>
            </a:r>
          </a:p>
          <a:p>
            <a:pPr lvl="0">
              <a:lnSpc>
                <a:spcPct val="120000"/>
              </a:lnSpc>
            </a:pPr>
            <a:r>
              <a:rPr lang="sl-SI" sz="11200" dirty="0">
                <a:solidFill>
                  <a:prstClr val="black"/>
                </a:solidFill>
              </a:rPr>
              <a:t>Širjenja rezultatov</a:t>
            </a:r>
          </a:p>
          <a:p>
            <a:pPr lvl="0"/>
            <a:endParaRPr lang="sl-SI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sl-SI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sl-SI" dirty="0">
                <a:solidFill>
                  <a:prstClr val="black"/>
                </a:solidFill>
              </a:rPr>
              <a:t>   </a:t>
            </a:r>
          </a:p>
          <a:p>
            <a:pPr marL="0" lvl="0" indent="0">
              <a:buNone/>
            </a:pPr>
            <a:endParaRPr lang="sl-SI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17" y="6101688"/>
            <a:ext cx="1800217" cy="6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33" y="6087520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7108" y="6106182"/>
            <a:ext cx="561503" cy="61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40538" y="6017972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653" y="6108971"/>
            <a:ext cx="2844690" cy="59727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2057122-B44D-44AE-BAE3-4E0705EE89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897" y="6106182"/>
            <a:ext cx="970881" cy="62375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2DD692A-6B13-4C2B-AA5F-17EC242BA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17" y="1778899"/>
            <a:ext cx="4083078" cy="36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75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>
            <a:normAutofit fontScale="90000"/>
          </a:bodyPr>
          <a:lstStyle/>
          <a:p>
            <a:r>
              <a:rPr lang="sl-SI" sz="5300" b="1" dirty="0"/>
              <a:t>TRIKOTNIK ZNANJA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839756"/>
            <a:ext cx="10515600" cy="510866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sl-SI" i="1" dirty="0">
              <a:solidFill>
                <a:srgbClr val="00B050"/>
              </a:solidFill>
            </a:endParaRPr>
          </a:p>
          <a:p>
            <a:pPr lvl="0"/>
            <a:r>
              <a:rPr lang="sl-SI" b="1" dirty="0">
                <a:solidFill>
                  <a:prstClr val="black"/>
                </a:solidFill>
              </a:rPr>
              <a:t>Pogled kmeta</a:t>
            </a:r>
            <a:r>
              <a:rPr lang="sl-SI" dirty="0">
                <a:solidFill>
                  <a:prstClr val="black"/>
                </a:solidFill>
              </a:rPr>
              <a:t>: </a:t>
            </a:r>
            <a:r>
              <a:rPr lang="sl-SI" sz="2100" dirty="0">
                <a:solidFill>
                  <a:prstClr val="black"/>
                </a:solidFill>
              </a:rPr>
              <a:t>Naša kmetija Majnika se je v Projekt EIP "Motika" vključila, ker nas zanimajo inovativne tehnološke rešitve za majhne kmetije v procesu pridelave zelenjave in zelišč. Pri ekološki pridelavi za ukvarjanje s pleveli porabimo veliko časa in dela. Ker so stroji za industrijsko intenzivno pridelavo za nas preveliki in predragi, potrebujemo manjše, pol-avtomatske rešitve za okopavanje, ki nam bodo prihranile del ročnega dela. Poleg tega spodbujamo razvoj tovrstne tehnologije v Sloveniji, saj kot neposreden uporabnik vidimo, da je potreba po manjših avtomatskih ali pol-avtomatskih strojih za kmetijsko pridelavo in predelavo na slovenskih kmetijah zelo velika, ponudbe pa je zelo malo. (Katja Temnik – Zeliščni vrt Majnika)</a:t>
            </a:r>
            <a:endParaRPr lang="sl-SI" dirty="0">
              <a:solidFill>
                <a:prstClr val="black"/>
              </a:solidFill>
            </a:endParaRPr>
          </a:p>
          <a:p>
            <a:pPr lvl="0"/>
            <a:r>
              <a:rPr lang="sl-SI" b="1" dirty="0">
                <a:solidFill>
                  <a:prstClr val="black"/>
                </a:solidFill>
              </a:rPr>
              <a:t>Pogled svetovalca</a:t>
            </a:r>
            <a:r>
              <a:rPr lang="sl-SI" dirty="0">
                <a:solidFill>
                  <a:prstClr val="black"/>
                </a:solidFill>
              </a:rPr>
              <a:t>: </a:t>
            </a:r>
            <a:r>
              <a:rPr lang="sl-SI" sz="2100" dirty="0">
                <a:solidFill>
                  <a:prstClr val="black"/>
                </a:solidFill>
              </a:rPr>
              <a:t>Sodobna rešitev aktualnih problemov varstva pred pleveli in uporabe herbicidov, rabe energije  ter izvajanje okopavanja zelenjave v optimalnejšem času. Z uvedbo takšnega orodja zmanjšamo fizični napor pridelovalcev in strošek delovne sile, kar ima možnost vpliva na ceno zelenjave. Orodje širi uporabo metode z nizkim tveganjem za okolje  tudi v ekološkem kmetijstvu. (Igor Škerbot in Blaž Dimec, KGZS-zavod Celje)</a:t>
            </a:r>
            <a:endParaRPr lang="sl-SI" dirty="0">
              <a:solidFill>
                <a:prstClr val="black"/>
              </a:solidFill>
            </a:endParaRPr>
          </a:p>
          <a:p>
            <a:pPr lvl="0"/>
            <a:r>
              <a:rPr lang="sl-SI" b="1" dirty="0">
                <a:solidFill>
                  <a:prstClr val="black"/>
                </a:solidFill>
              </a:rPr>
              <a:t>Pogled raziskovalca</a:t>
            </a:r>
            <a:r>
              <a:rPr lang="sl-SI" dirty="0">
                <a:solidFill>
                  <a:prstClr val="black"/>
                </a:solidFill>
              </a:rPr>
              <a:t>: </a:t>
            </a:r>
            <a:r>
              <a:rPr lang="sl-SI" sz="1900" dirty="0">
                <a:solidFill>
                  <a:prstClr val="black"/>
                </a:solidFill>
              </a:rPr>
              <a:t>S Fakultete za strojništvo UL aktivno sodelujemo pri številnih projektih, ki so trajnostno in </a:t>
            </a:r>
            <a:r>
              <a:rPr lang="sl-SI" sz="1900" dirty="0" err="1">
                <a:solidFill>
                  <a:prstClr val="black"/>
                </a:solidFill>
              </a:rPr>
              <a:t>okoljsko</a:t>
            </a:r>
            <a:r>
              <a:rPr lang="sl-SI" sz="1900" dirty="0">
                <a:solidFill>
                  <a:prstClr val="black"/>
                </a:solidFill>
              </a:rPr>
              <a:t> naravnani. Pri projektu „Motika“ smo razvili novo, napredno orodje za pomoč pridelovalcem zelenjave</a:t>
            </a:r>
            <a:r>
              <a:rPr lang="sl-SI" sz="1900">
                <a:solidFill>
                  <a:prstClr val="black"/>
                </a:solidFill>
              </a:rPr>
              <a:t>.  </a:t>
            </a:r>
            <a:r>
              <a:rPr lang="sl-SI" sz="1900" dirty="0">
                <a:solidFill>
                  <a:prstClr val="black"/>
                </a:solidFill>
              </a:rPr>
              <a:t>(Jan Bartolj, Tone Godeša, Matej Sečnik, Ana Trajkovski, Marko Hočevar, Franc Majdič; FS UL)</a:t>
            </a:r>
          </a:p>
          <a:p>
            <a:pPr lvl="0"/>
            <a:endParaRPr lang="sl-SI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17" y="6101688"/>
            <a:ext cx="1800217" cy="6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33" y="6087520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7108" y="6106182"/>
            <a:ext cx="561503" cy="61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40538" y="6017972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653" y="6108971"/>
            <a:ext cx="2844690" cy="59727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2057122-B44D-44AE-BAE3-4E0705EE89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897" y="6106182"/>
            <a:ext cx="970881" cy="62375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9FFCA81-8236-4F5B-B5B4-1A9BAF42CD4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029" y="243457"/>
            <a:ext cx="882316" cy="914401"/>
          </a:xfrm>
          <a:prstGeom prst="rect">
            <a:avLst/>
          </a:prstGeom>
        </p:spPr>
      </p:pic>
      <p:pic>
        <p:nvPicPr>
          <p:cNvPr id="7" name="Grafika 6" descr="Svinčnik">
            <a:extLst>
              <a:ext uri="{FF2B5EF4-FFF2-40B4-BE49-F238E27FC236}">
                <a16:creationId xmlns:a16="http://schemas.microsoft.com/office/drawing/2014/main" id="{E602B544-890F-41AD-9EF1-C34F38DD55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499343" y="2665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9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4800" b="1" dirty="0"/>
              <a:t>Kontaktni podatki vodilnega partnerja</a:t>
            </a:r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402773"/>
            <a:ext cx="10515600" cy="452698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sl-SI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17" y="6101688"/>
            <a:ext cx="1800217" cy="6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33" y="6087520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7108" y="6106182"/>
            <a:ext cx="561503" cy="61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40538" y="6017972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653" y="6108971"/>
            <a:ext cx="2844690" cy="59727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2057122-B44D-44AE-BAE3-4E0705EE89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897" y="6106182"/>
            <a:ext cx="970881" cy="62375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99B4D40-AFCE-44DF-9481-17FF48E8F6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64459"/>
            <a:ext cx="2949946" cy="3388132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9A1B392D-FEB0-4300-932E-D273040363C1}"/>
              </a:ext>
            </a:extLst>
          </p:cNvPr>
          <p:cNvSpPr/>
          <p:nvPr/>
        </p:nvSpPr>
        <p:spPr>
          <a:xfrm>
            <a:off x="7632441" y="1314561"/>
            <a:ext cx="29499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dirty="0">
              <a:solidFill>
                <a:srgbClr val="A9793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sl-SI" b="1" dirty="0">
              <a:solidFill>
                <a:srgbClr val="A97933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sl-SI" b="1" dirty="0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rPr>
              <a:t>Vodja projekta:</a:t>
            </a:r>
          </a:p>
          <a:p>
            <a:r>
              <a:rPr lang="sl-SI" sz="1600" b="1" dirty="0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rPr>
              <a:t>mag. Stanka Klemenčič Kosi</a:t>
            </a:r>
            <a:endParaRPr lang="sl-SI" sz="1600" dirty="0"/>
          </a:p>
          <a:p>
            <a:r>
              <a:rPr lang="sl-SI" sz="1600" u="sng" dirty="0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stanka.klemencic@kmetijski-zavod.si</a:t>
            </a:r>
            <a:r>
              <a:rPr lang="sl-SI" sz="1600" dirty="0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sl-SI" sz="1600" dirty="0"/>
          </a:p>
          <a:p>
            <a:r>
              <a:rPr lang="sl-SI" sz="1600" dirty="0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rPr>
              <a:t>+386 (0)2 22 84 954 </a:t>
            </a:r>
            <a:endParaRPr lang="sl-SI" sz="1600" dirty="0"/>
          </a:p>
          <a:p>
            <a:r>
              <a:rPr lang="sl-SI" sz="1600" dirty="0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rPr>
              <a:t>+386 31 421 591</a:t>
            </a:r>
            <a:endParaRPr lang="sl-SI" sz="1600" dirty="0"/>
          </a:p>
          <a:p>
            <a:endParaRPr lang="sl-SI" sz="1600" dirty="0">
              <a:solidFill>
                <a:srgbClr val="A97933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sl-SI" sz="1600" dirty="0">
              <a:solidFill>
                <a:srgbClr val="A97933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sl-SI" sz="1600" b="1" dirty="0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rPr>
              <a:t>Boštjan Kristan, </a:t>
            </a:r>
            <a:r>
              <a:rPr lang="sl-SI" sz="1600" b="1" dirty="0" err="1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rPr>
              <a:t>univ.dipl.ing.kmet</a:t>
            </a:r>
            <a:r>
              <a:rPr lang="sl-SI" sz="1600" b="1" dirty="0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sl-SI" sz="1600" dirty="0"/>
          </a:p>
          <a:p>
            <a:r>
              <a:rPr lang="sl-SI" sz="1600" u="sng" dirty="0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bostjan.kristan@kmetijski-zavod.si</a:t>
            </a:r>
            <a:r>
              <a:rPr lang="sl-SI" sz="1600" dirty="0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sl-SI" sz="1600" dirty="0"/>
          </a:p>
          <a:p>
            <a:r>
              <a:rPr lang="sl-SI" sz="1600" dirty="0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rPr>
              <a:t>+386 (0)2 22 84 954</a:t>
            </a:r>
            <a:endParaRPr lang="sl-SI" sz="1600" dirty="0"/>
          </a:p>
          <a:p>
            <a:r>
              <a:rPr lang="sl-SI" sz="1600" dirty="0">
                <a:solidFill>
                  <a:srgbClr val="A97933"/>
                </a:solidFill>
                <a:latin typeface="Arial"/>
                <a:ea typeface="Arial"/>
                <a:cs typeface="Arial"/>
                <a:sym typeface="Arial"/>
              </a:rPr>
              <a:t>+386 31 841 352</a:t>
            </a:r>
            <a:endParaRPr lang="sl-SI" sz="1600" dirty="0"/>
          </a:p>
          <a:p>
            <a:endParaRPr lang="sl-SI" dirty="0">
              <a:solidFill>
                <a:srgbClr val="A97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A538377-2F78-45D4-B486-678ECB4446D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088" y="2384025"/>
            <a:ext cx="3237814" cy="2564481"/>
          </a:xfrm>
          <a:prstGeom prst="rect">
            <a:avLst/>
          </a:prstGeom>
        </p:spPr>
      </p:pic>
      <p:pic>
        <p:nvPicPr>
          <p:cNvPr id="9" name="Grafika 8" descr="Telefon">
            <a:extLst>
              <a:ext uri="{FF2B5EF4-FFF2-40B4-BE49-F238E27FC236}">
                <a16:creationId xmlns:a16="http://schemas.microsoft.com/office/drawing/2014/main" id="{D15F75C4-D0FC-4C0F-8F79-14C390490B9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615155" y="2761821"/>
            <a:ext cx="667179" cy="667179"/>
          </a:xfrm>
          <a:prstGeom prst="rect">
            <a:avLst/>
          </a:prstGeom>
        </p:spPr>
      </p:pic>
      <p:pic>
        <p:nvPicPr>
          <p:cNvPr id="16" name="Grafika 15" descr="Telefon">
            <a:extLst>
              <a:ext uri="{FF2B5EF4-FFF2-40B4-BE49-F238E27FC236}">
                <a16:creationId xmlns:a16="http://schemas.microsoft.com/office/drawing/2014/main" id="{EF5F03F0-4663-4CFB-94A1-8072EEEFC44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11897" y="4685411"/>
            <a:ext cx="667180" cy="6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9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26573" y="926652"/>
            <a:ext cx="9144000" cy="1335573"/>
          </a:xfrm>
        </p:spPr>
        <p:txBody>
          <a:bodyPr>
            <a:normAutofit fontScale="90000"/>
          </a:bodyPr>
          <a:lstStyle/>
          <a:p>
            <a:r>
              <a:rPr lang="sl-SI" sz="5300" b="1" dirty="0">
                <a:latin typeface="Castellar" panose="020A0402060406010301" pitchFamily="18" charset="0"/>
              </a:rPr>
              <a:t>Pospešeno okopavanje zelenjave</a:t>
            </a:r>
            <a:endParaRPr lang="sl-SI" sz="4000" b="1" dirty="0">
              <a:latin typeface="Castellar" panose="020A0402060406010301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22106" y="3221183"/>
            <a:ext cx="4338735" cy="1454726"/>
          </a:xfrm>
        </p:spPr>
        <p:txBody>
          <a:bodyPr>
            <a:normAutofit fontScale="92500"/>
          </a:bodyPr>
          <a:lstStyle/>
          <a:p>
            <a:endParaRPr lang="sl-SI" b="1" dirty="0"/>
          </a:p>
          <a:p>
            <a:r>
              <a:rPr lang="sl-SI" b="1" dirty="0"/>
              <a:t>Boštjan Kristan, </a:t>
            </a:r>
            <a:r>
              <a:rPr lang="sl-SI" b="1" dirty="0" err="1"/>
              <a:t>univ.dipl.ing.kmet</a:t>
            </a:r>
            <a:r>
              <a:rPr lang="sl-SI" b="1" dirty="0"/>
              <a:t>. (KGZS - Kmetijsko gozdarski zavod Maribor)</a:t>
            </a:r>
            <a:endParaRPr lang="sl-SI" dirty="0"/>
          </a:p>
        </p:txBody>
      </p:sp>
      <p:pic>
        <p:nvPicPr>
          <p:cNvPr id="15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674" y="6065113"/>
            <a:ext cx="2000611" cy="67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47" y="6083269"/>
            <a:ext cx="2684105" cy="662963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39950" y="6065113"/>
            <a:ext cx="625901" cy="6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aobljeni pravokotnik 17"/>
          <p:cNvSpPr>
            <a:spLocks noChangeAspect="1"/>
          </p:cNvSpPr>
          <p:nvPr/>
        </p:nvSpPr>
        <p:spPr>
          <a:xfrm>
            <a:off x="9147635" y="6025651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716" y="6083269"/>
            <a:ext cx="3136194" cy="658479"/>
          </a:xfrm>
          <a:prstGeom prst="rect">
            <a:avLst/>
          </a:prstGeom>
        </p:spPr>
      </p:pic>
      <p:pic>
        <p:nvPicPr>
          <p:cNvPr id="1026" name="Picture 2" descr="https://lh4.googleusercontent.com/yF9MRFDngcyXs5n_HKBjFfdjkChKfQf-j_GWHGFzID5qznUz7YLSEiPuWVgf7-dJUjS3Jiacbg4_BWaCpOoEiXJj7JdhYaRd2o8I3YRbIjVAOiBr0R9AAML3neS5fG599LQujHetSfxivSpxp2RtgInFsJkXmOzoAZprBJgmVdXAZtEwmHWTdXWndfj3rpnKVVIFdeiDzQ">
            <a:extLst>
              <a:ext uri="{FF2B5EF4-FFF2-40B4-BE49-F238E27FC236}">
                <a16:creationId xmlns:a16="http://schemas.microsoft.com/office/drawing/2014/main" id="{A773F2F1-B2E9-479C-B9BF-1DB3D685F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3561" y="2334703"/>
            <a:ext cx="2512777" cy="318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83B714E-084D-496D-BB24-8CA70B99440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645" y="6098129"/>
            <a:ext cx="1016928" cy="655215"/>
          </a:xfrm>
          <a:prstGeom prst="rect">
            <a:avLst/>
          </a:prstGeom>
        </p:spPr>
      </p:pic>
      <p:pic>
        <p:nvPicPr>
          <p:cNvPr id="6" name="Grafika 5" descr="Rastlina">
            <a:extLst>
              <a:ext uri="{FF2B5EF4-FFF2-40B4-BE49-F238E27FC236}">
                <a16:creationId xmlns:a16="http://schemas.microsoft.com/office/drawing/2014/main" id="{2A25FD13-DFFF-432F-825C-79C3D185ADF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654124" y="4360527"/>
            <a:ext cx="1163469" cy="116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59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b="1" dirty="0"/>
              <a:t>OSNOVNI PODATKI O PROJEKTU</a:t>
            </a:r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199" y="1496291"/>
            <a:ext cx="10768445" cy="4591229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Partnerstvo projekta EIP: </a:t>
            </a:r>
            <a:endParaRPr lang="sl-SI" i="1" dirty="0">
              <a:solidFill>
                <a:srgbClr val="00B050"/>
              </a:solidFill>
            </a:endParaRP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Tematika projekta: Trajnostno varstvo rastlin</a:t>
            </a:r>
            <a:endParaRPr lang="sl-SI" i="1" dirty="0">
              <a:solidFill>
                <a:srgbClr val="00B050"/>
              </a:solidFill>
            </a:endParaRPr>
          </a:p>
          <a:p>
            <a:r>
              <a:rPr lang="sl-SI" dirty="0"/>
              <a:t>Obdobje trajanja projekta: </a:t>
            </a:r>
            <a:r>
              <a:rPr lang="sl-SI" i="1" dirty="0">
                <a:solidFill>
                  <a:srgbClr val="00B050"/>
                </a:solidFill>
              </a:rPr>
              <a:t>19.5.2022-18.5.2025</a:t>
            </a:r>
          </a:p>
          <a:p>
            <a:r>
              <a:rPr lang="sl-SI" dirty="0"/>
              <a:t>Višina odobrenih sredstev: </a:t>
            </a:r>
            <a:r>
              <a:rPr lang="sl-SI" i="1" dirty="0">
                <a:solidFill>
                  <a:srgbClr val="00B050"/>
                </a:solidFill>
              </a:rPr>
              <a:t>250.000,00</a:t>
            </a:r>
            <a:r>
              <a:rPr lang="sl-SI" dirty="0"/>
              <a:t> €</a:t>
            </a:r>
          </a:p>
          <a:p>
            <a:endParaRPr lang="sl-SI" dirty="0"/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17" y="6101688"/>
            <a:ext cx="1800217" cy="6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33" y="6087520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7108" y="6106182"/>
            <a:ext cx="561503" cy="61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40538" y="6017972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653" y="6108971"/>
            <a:ext cx="2844690" cy="59727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2057122-B44D-44AE-BAE3-4E0705EE89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897" y="6106182"/>
            <a:ext cx="970881" cy="62375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16F3CEA-E351-404E-ABBD-5B81FDAF484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536" y="2185502"/>
            <a:ext cx="6317572" cy="20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29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PRAKTIČNI PROBLEM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399593"/>
            <a:ext cx="10515600" cy="4530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dirty="0"/>
              <a:t>Struktura naših kmetij in pestrost kultur na kmetijah</a:t>
            </a:r>
          </a:p>
          <a:p>
            <a:pPr>
              <a:lnSpc>
                <a:spcPct val="150000"/>
              </a:lnSpc>
            </a:pPr>
            <a:r>
              <a:rPr lang="sl-SI" dirty="0"/>
              <a:t>Velik delež ročnega dela na ekoloških kmetijah</a:t>
            </a:r>
          </a:p>
          <a:p>
            <a:pPr>
              <a:lnSpc>
                <a:spcPct val="150000"/>
              </a:lnSpc>
            </a:pPr>
            <a:r>
              <a:rPr lang="sl-SI" dirty="0"/>
              <a:t>Pomanjkanje delovne sile na kmetijah</a:t>
            </a:r>
          </a:p>
          <a:p>
            <a:pPr>
              <a:lnSpc>
                <a:spcPct val="150000"/>
              </a:lnSpc>
            </a:pPr>
            <a:r>
              <a:rPr lang="sl-SI" dirty="0"/>
              <a:t>Visoki stroški pridelave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17" y="6101688"/>
            <a:ext cx="1800217" cy="6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33" y="6087520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7108" y="6106182"/>
            <a:ext cx="561503" cy="61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40538" y="6017972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653" y="6108971"/>
            <a:ext cx="2844690" cy="59727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2057122-B44D-44AE-BAE3-4E0705EE89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897" y="6106182"/>
            <a:ext cx="970881" cy="623751"/>
          </a:xfrm>
          <a:prstGeom prst="rect">
            <a:avLst/>
          </a:prstGeom>
        </p:spPr>
      </p:pic>
      <p:pic>
        <p:nvPicPr>
          <p:cNvPr id="8" name="Grafika 7" descr="Peščena ura">
            <a:extLst>
              <a:ext uri="{FF2B5EF4-FFF2-40B4-BE49-F238E27FC236}">
                <a16:creationId xmlns:a16="http://schemas.microsoft.com/office/drawing/2014/main" id="{2465EB95-7C14-478E-9D4B-49CD7CB2C13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055417" y="4634633"/>
            <a:ext cx="1211835" cy="1211835"/>
          </a:xfrm>
          <a:prstGeom prst="rect">
            <a:avLst/>
          </a:prstGeom>
        </p:spPr>
      </p:pic>
      <p:pic>
        <p:nvPicPr>
          <p:cNvPr id="15" name="Grafika 14" descr="Pljuča">
            <a:extLst>
              <a:ext uri="{FF2B5EF4-FFF2-40B4-BE49-F238E27FC236}">
                <a16:creationId xmlns:a16="http://schemas.microsoft.com/office/drawing/2014/main" id="{B2D42879-5FEC-4AC4-AE03-6ADE90991B8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340891" y="4634633"/>
            <a:ext cx="1211835" cy="1211835"/>
          </a:xfrm>
          <a:prstGeom prst="rect">
            <a:avLst/>
          </a:prstGeom>
        </p:spPr>
      </p:pic>
      <p:pic>
        <p:nvPicPr>
          <p:cNvPr id="17" name="Grafika 16" descr="Evro">
            <a:extLst>
              <a:ext uri="{FF2B5EF4-FFF2-40B4-BE49-F238E27FC236}">
                <a16:creationId xmlns:a16="http://schemas.microsoft.com/office/drawing/2014/main" id="{F037DCA4-E432-4650-AA8A-E110A48478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707997" y="4634634"/>
            <a:ext cx="1211834" cy="12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50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PRAKTIČNI PROBLEM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101013"/>
            <a:ext cx="10515600" cy="47306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>
              <a:lnSpc>
                <a:spcPct val="150000"/>
              </a:lnSpc>
            </a:pPr>
            <a:r>
              <a:rPr lang="sl-SI" dirty="0"/>
              <a:t>Velika uporaba FFS</a:t>
            </a:r>
          </a:p>
          <a:p>
            <a:pPr>
              <a:lnSpc>
                <a:spcPct val="150000"/>
              </a:lnSpc>
            </a:pPr>
            <a:r>
              <a:rPr lang="sl-SI" dirty="0"/>
              <a:t>Velike količine odpadkov zaradi uporabe PVC folij</a:t>
            </a:r>
          </a:p>
          <a:p>
            <a:pPr>
              <a:lnSpc>
                <a:spcPct val="150000"/>
              </a:lnSpc>
            </a:pPr>
            <a:r>
              <a:rPr lang="sl-SI" dirty="0"/>
              <a:t>Velika raba fosilnih goriv in težke mehanizacije</a:t>
            </a:r>
          </a:p>
          <a:p>
            <a:endParaRPr lang="sl-SI" dirty="0"/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17" y="6101688"/>
            <a:ext cx="1800217" cy="6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33" y="6087520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7108" y="6106182"/>
            <a:ext cx="561503" cy="61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40538" y="6017972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653" y="6108971"/>
            <a:ext cx="2844690" cy="59727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2057122-B44D-44AE-BAE3-4E0705EE89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897" y="6106182"/>
            <a:ext cx="970881" cy="623751"/>
          </a:xfrm>
          <a:prstGeom prst="rect">
            <a:avLst/>
          </a:prstGeom>
        </p:spPr>
      </p:pic>
      <p:pic>
        <p:nvPicPr>
          <p:cNvPr id="6" name="Grafika 5" descr="Trajnost">
            <a:extLst>
              <a:ext uri="{FF2B5EF4-FFF2-40B4-BE49-F238E27FC236}">
                <a16:creationId xmlns:a16="http://schemas.microsoft.com/office/drawing/2014/main" id="{9DB957C0-BE68-4C16-ACEE-2EB4955E24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07479" y="4142898"/>
            <a:ext cx="1468582" cy="1468582"/>
          </a:xfrm>
          <a:prstGeom prst="rect">
            <a:avLst/>
          </a:prstGeom>
        </p:spPr>
      </p:pic>
      <p:pic>
        <p:nvPicPr>
          <p:cNvPr id="9" name="Grafika 8" descr="Merilnik">
            <a:extLst>
              <a:ext uri="{FF2B5EF4-FFF2-40B4-BE49-F238E27FC236}">
                <a16:creationId xmlns:a16="http://schemas.microsoft.com/office/drawing/2014/main" id="{1FF04900-C29B-4CBA-BCCE-16E8CE71723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132415" y="4205633"/>
            <a:ext cx="1468581" cy="1468581"/>
          </a:xfrm>
          <a:prstGeom prst="rect">
            <a:avLst/>
          </a:prstGeom>
        </p:spPr>
      </p:pic>
      <p:pic>
        <p:nvPicPr>
          <p:cNvPr id="16" name="Grafika 15" descr="Traktor">
            <a:extLst>
              <a:ext uri="{FF2B5EF4-FFF2-40B4-BE49-F238E27FC236}">
                <a16:creationId xmlns:a16="http://schemas.microsoft.com/office/drawing/2014/main" id="{5C456B4E-A0A6-434F-BBEA-3ABFE71614B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805551" y="4268366"/>
            <a:ext cx="1343113" cy="13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14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5807"/>
          </a:xfrm>
        </p:spPr>
        <p:txBody>
          <a:bodyPr>
            <a:normAutofit/>
          </a:bodyPr>
          <a:lstStyle/>
          <a:p>
            <a:r>
              <a:rPr lang="sl-SI" sz="5300" b="1" dirty="0"/>
              <a:t>NAMEN IN CILJI PROJEKTA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632927" y="1380932"/>
            <a:ext cx="10515600" cy="441389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l-SI" dirty="0"/>
              <a:t>Razviti uporaben, ekonomičen in kmetiji dostopen stroj za okopavanje zelenjave</a:t>
            </a:r>
          </a:p>
          <a:p>
            <a:pPr>
              <a:lnSpc>
                <a:spcPct val="150000"/>
              </a:lnSpc>
            </a:pPr>
            <a:r>
              <a:rPr lang="sl-SI" dirty="0"/>
              <a:t>Povečati konkurenčnost ekoloških kmetovalcev</a:t>
            </a:r>
          </a:p>
          <a:p>
            <a:pPr>
              <a:lnSpc>
                <a:spcPct val="150000"/>
              </a:lnSpc>
            </a:pPr>
            <a:r>
              <a:rPr lang="sl-SI" dirty="0"/>
              <a:t>Doseči racionalno in optimalno koriščenje delovne sile</a:t>
            </a:r>
          </a:p>
          <a:p>
            <a:pPr>
              <a:lnSpc>
                <a:spcPct val="150000"/>
              </a:lnSpc>
            </a:pPr>
            <a:r>
              <a:rPr lang="sl-SI" dirty="0"/>
              <a:t>Zmanjšati odvisnost od najema delovne sile</a:t>
            </a:r>
          </a:p>
          <a:p>
            <a:pPr>
              <a:lnSpc>
                <a:spcPct val="150000"/>
              </a:lnSpc>
            </a:pPr>
            <a:r>
              <a:rPr lang="sl-SI" dirty="0"/>
              <a:t>Zmanjšati zapleveljenosti 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17" y="6101688"/>
            <a:ext cx="1800217" cy="6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33" y="6087520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7108" y="6106182"/>
            <a:ext cx="561503" cy="61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40538" y="6017972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653" y="6108971"/>
            <a:ext cx="2844690" cy="59727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2057122-B44D-44AE-BAE3-4E0705EE89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897" y="6106182"/>
            <a:ext cx="970881" cy="623751"/>
          </a:xfrm>
          <a:prstGeom prst="rect">
            <a:avLst/>
          </a:prstGeom>
        </p:spPr>
      </p:pic>
      <p:pic>
        <p:nvPicPr>
          <p:cNvPr id="6" name="Grafika 5" descr="Rastlina">
            <a:extLst>
              <a:ext uri="{FF2B5EF4-FFF2-40B4-BE49-F238E27FC236}">
                <a16:creationId xmlns:a16="http://schemas.microsoft.com/office/drawing/2014/main" id="{25022AA2-56C9-4C9A-8B83-03CB2A88BF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140538" y="3429000"/>
            <a:ext cx="1786812" cy="178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34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NAMEN IN CILJI PROJEKTA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5613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dirty="0"/>
              <a:t>Povečati biotsko pestrost</a:t>
            </a:r>
          </a:p>
          <a:p>
            <a:pPr>
              <a:lnSpc>
                <a:spcPct val="150000"/>
              </a:lnSpc>
            </a:pPr>
            <a:r>
              <a:rPr lang="sl-SI" dirty="0"/>
              <a:t>Zmanjšati uporabo FFS in povečati efektivnost gnojil</a:t>
            </a:r>
          </a:p>
          <a:p>
            <a:pPr>
              <a:lnSpc>
                <a:spcPct val="150000"/>
              </a:lnSpc>
            </a:pPr>
            <a:r>
              <a:rPr lang="sl-SI" dirty="0"/>
              <a:t>Vključevanje rezultatov v študijski proces</a:t>
            </a:r>
          </a:p>
          <a:p>
            <a:pPr>
              <a:lnSpc>
                <a:spcPct val="150000"/>
              </a:lnSpc>
            </a:pPr>
            <a:r>
              <a:rPr lang="sl-SI" dirty="0"/>
              <a:t>Širjenje rezultatov projekta preko MKGP, kmetijske svetovalne službe, združenja pridelovalcev vrtnin…</a:t>
            </a:r>
          </a:p>
          <a:p>
            <a:endParaRPr lang="sl-SI" dirty="0"/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17" y="6101688"/>
            <a:ext cx="1800217" cy="6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33" y="6087520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7108" y="6106182"/>
            <a:ext cx="561503" cy="61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40538" y="6017972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653" y="6108971"/>
            <a:ext cx="2844690" cy="59727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2057122-B44D-44AE-BAE3-4E0705EE89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897" y="6106182"/>
            <a:ext cx="970881" cy="623751"/>
          </a:xfrm>
          <a:prstGeom prst="rect">
            <a:avLst/>
          </a:prstGeom>
        </p:spPr>
      </p:pic>
      <p:pic>
        <p:nvPicPr>
          <p:cNvPr id="6" name="Grafika 5" descr="Kolibri">
            <a:extLst>
              <a:ext uri="{FF2B5EF4-FFF2-40B4-BE49-F238E27FC236}">
                <a16:creationId xmlns:a16="http://schemas.microsoft.com/office/drawing/2014/main" id="{50ED752B-026A-4D83-AA0B-C39CEB88F7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683591" y="113506"/>
            <a:ext cx="914400" cy="914400"/>
          </a:xfrm>
          <a:prstGeom prst="rect">
            <a:avLst/>
          </a:prstGeom>
        </p:spPr>
      </p:pic>
      <p:pic>
        <p:nvPicPr>
          <p:cNvPr id="8" name="Grafika 7" descr="Metulj">
            <a:extLst>
              <a:ext uri="{FF2B5EF4-FFF2-40B4-BE49-F238E27FC236}">
                <a16:creationId xmlns:a16="http://schemas.microsoft.com/office/drawing/2014/main" id="{3282B837-2A17-42F9-AE0C-65905089652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832484" y="1461293"/>
            <a:ext cx="914400" cy="914400"/>
          </a:xfrm>
          <a:prstGeom prst="rect">
            <a:avLst/>
          </a:prstGeom>
        </p:spPr>
      </p:pic>
      <p:pic>
        <p:nvPicPr>
          <p:cNvPr id="15" name="Grafika 14" descr="Čebela">
            <a:extLst>
              <a:ext uri="{FF2B5EF4-FFF2-40B4-BE49-F238E27FC236}">
                <a16:creationId xmlns:a16="http://schemas.microsoft.com/office/drawing/2014/main" id="{88AF8F98-0625-4657-8A7A-FD97D37D5BC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459590" y="941282"/>
            <a:ext cx="914400" cy="914400"/>
          </a:xfrm>
          <a:prstGeom prst="rect">
            <a:avLst/>
          </a:prstGeom>
        </p:spPr>
      </p:pic>
      <p:pic>
        <p:nvPicPr>
          <p:cNvPr id="19" name="Grafika 18" descr="Poddaja">
            <a:extLst>
              <a:ext uri="{FF2B5EF4-FFF2-40B4-BE49-F238E27FC236}">
                <a16:creationId xmlns:a16="http://schemas.microsoft.com/office/drawing/2014/main" id="{6B3AABE4-B72F-4ABC-87A3-C66484C9101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375284" y="5015360"/>
            <a:ext cx="914400" cy="914400"/>
          </a:xfrm>
          <a:prstGeom prst="rect">
            <a:avLst/>
          </a:prstGeom>
        </p:spPr>
      </p:pic>
      <p:pic>
        <p:nvPicPr>
          <p:cNvPr id="21" name="Grafika 20" descr="Palični grafikon">
            <a:extLst>
              <a:ext uri="{FF2B5EF4-FFF2-40B4-BE49-F238E27FC236}">
                <a16:creationId xmlns:a16="http://schemas.microsoft.com/office/drawing/2014/main" id="{948E0730-E92F-400E-A700-71B56ACD30A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878142" y="5002318"/>
            <a:ext cx="914400" cy="914400"/>
          </a:xfrm>
          <a:prstGeom prst="rect">
            <a:avLst/>
          </a:prstGeom>
        </p:spPr>
      </p:pic>
      <p:pic>
        <p:nvPicPr>
          <p:cNvPr id="23" name="Grafika 22" descr="Razred">
            <a:extLst>
              <a:ext uri="{FF2B5EF4-FFF2-40B4-BE49-F238E27FC236}">
                <a16:creationId xmlns:a16="http://schemas.microsoft.com/office/drawing/2014/main" id="{30954F6F-9DDB-452C-90F5-227B0F3F232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72426" y="50023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23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4800" b="1" dirty="0"/>
              <a:t>DOSEDANJE AKTIVNOSTI</a:t>
            </a:r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474237"/>
            <a:ext cx="10515600" cy="4455523"/>
          </a:xfrm>
        </p:spPr>
        <p:txBody>
          <a:bodyPr>
            <a:normAutofit/>
          </a:bodyPr>
          <a:lstStyle/>
          <a:p>
            <a:r>
              <a:rPr lang="sl-SI" dirty="0"/>
              <a:t>Uvodna koordinacija in postavitev partnerskih ciljev</a:t>
            </a:r>
          </a:p>
          <a:p>
            <a:r>
              <a:rPr lang="sl-SI" dirty="0"/>
              <a:t>Pregled rešitev, specifikacije za </a:t>
            </a:r>
            <a:r>
              <a:rPr lang="sl-SI" dirty="0" err="1"/>
              <a:t>okopalno</a:t>
            </a:r>
            <a:r>
              <a:rPr lang="sl-SI" dirty="0"/>
              <a:t> glavo, roko in samohodno platformo</a:t>
            </a:r>
          </a:p>
          <a:p>
            <a:r>
              <a:rPr lang="sl-SI" dirty="0"/>
              <a:t>Izdelava 3D modela </a:t>
            </a:r>
            <a:r>
              <a:rPr lang="sl-SI" dirty="0" err="1"/>
              <a:t>okopalne</a:t>
            </a:r>
            <a:r>
              <a:rPr lang="sl-SI" dirty="0"/>
              <a:t> glave in mobilne platforme</a:t>
            </a: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17" y="6101688"/>
            <a:ext cx="1800217" cy="6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33" y="6087520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7108" y="6106182"/>
            <a:ext cx="561503" cy="61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40538" y="6017972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653" y="6108971"/>
            <a:ext cx="2844690" cy="59727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2057122-B44D-44AE-BAE3-4E0705EE89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897" y="6106182"/>
            <a:ext cx="970881" cy="62375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E595E20-6A06-4938-8D2B-1CF9C0A16CC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879" y="3633448"/>
            <a:ext cx="2847079" cy="219475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5A1F716B-9D63-46C0-9FDF-5F4D60C0B5E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958" y="3633448"/>
            <a:ext cx="585267" cy="2194750"/>
          </a:xfrm>
          <a:prstGeom prst="rect">
            <a:avLst/>
          </a:prstGeom>
        </p:spPr>
      </p:pic>
      <p:pic>
        <p:nvPicPr>
          <p:cNvPr id="16" name="Slika 15" descr="Planetni sistem">
            <a:extLst>
              <a:ext uri="{FF2B5EF4-FFF2-40B4-BE49-F238E27FC236}">
                <a16:creationId xmlns:a16="http://schemas.microsoft.com/office/drawing/2014/main" id="{96D39FA5-3733-4D1E-88C3-3659E3E0968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616" y="3633448"/>
            <a:ext cx="3645724" cy="21947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93B2998-004D-40C1-99BE-E932E412F5A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33" y="3633448"/>
            <a:ext cx="2130613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49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4800" b="1" dirty="0"/>
              <a:t>DOSEDANJE AKTIVNOSTI IN REZULTATI</a:t>
            </a:r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548245"/>
            <a:ext cx="10515600" cy="43815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dirty="0"/>
              <a:t>Izvedba prvega usposabljanja partnerstva na temo </a:t>
            </a:r>
            <a:r>
              <a:rPr lang="sl-SI" dirty="0" err="1"/>
              <a:t>biodiverzitete</a:t>
            </a:r>
            <a:r>
              <a:rPr lang="sl-SI" dirty="0"/>
              <a:t> in ogled specialnega stroja za okopavanje zelenjave (Naklo-sep.2022)</a:t>
            </a: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17" y="6101688"/>
            <a:ext cx="1800217" cy="6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33" y="6087520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7108" y="6106182"/>
            <a:ext cx="561503" cy="61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40538" y="6017972"/>
            <a:ext cx="1713600" cy="80017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653" y="6108971"/>
            <a:ext cx="2844690" cy="59727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2057122-B44D-44AE-BAE3-4E0705EE89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897" y="6106182"/>
            <a:ext cx="970881" cy="62375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992AB35-4E4B-49E0-BF35-2F934E288A2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056" y="3097762"/>
            <a:ext cx="2123997" cy="283199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072A22C-F614-411C-8DA3-AA8CCFAD67A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203" y="3097762"/>
            <a:ext cx="2123996" cy="283199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9D10856-0244-412E-B0A2-2277451DF4B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910" y="3097762"/>
            <a:ext cx="2535675" cy="283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19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547</Words>
  <Application>Microsoft Office PowerPoint</Application>
  <PresentationFormat>Širokozaslonsko</PresentationFormat>
  <Paragraphs>81</Paragraphs>
  <Slides>12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Castellar</vt:lpstr>
      <vt:lpstr>Officeova tema</vt:lpstr>
      <vt:lpstr>DOGODEK EVROPSKEGA PARTNERSTVA ZA INOVACIJE - EIP</vt:lpstr>
      <vt:lpstr>Pospešeno okopavanje zelenjave</vt:lpstr>
      <vt:lpstr>OSNOVNI PODATKI O PROJEKTU</vt:lpstr>
      <vt:lpstr>PRAKTIČNI PROBLEM</vt:lpstr>
      <vt:lpstr>PRAKTIČNI PROBLEM</vt:lpstr>
      <vt:lpstr>NAMEN IN CILJI PROJEKTA</vt:lpstr>
      <vt:lpstr>NAMEN IN CILJI PROJEKTA</vt:lpstr>
      <vt:lpstr>DOSEDANJE AKTIVNOSTI</vt:lpstr>
      <vt:lpstr>DOSEDANJE AKTIVNOSTI IN REZULTATI</vt:lpstr>
      <vt:lpstr>NADALJNE AKTIVNOSTI</vt:lpstr>
      <vt:lpstr>TRIKOTNIK ZNANJA</vt:lpstr>
      <vt:lpstr>Kontaktni podatki vodilnega partnerja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Boštjan Bidovec</dc:creator>
  <cp:lastModifiedBy>Robert Peklaj</cp:lastModifiedBy>
  <cp:revision>87</cp:revision>
  <dcterms:created xsi:type="dcterms:W3CDTF">2020-10-14T12:37:10Z</dcterms:created>
  <dcterms:modified xsi:type="dcterms:W3CDTF">2022-12-06T12:35:34Z</dcterms:modified>
</cp:coreProperties>
</file>