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639" autoAdjust="0"/>
  </p:normalViewPr>
  <p:slideViewPr>
    <p:cSldViewPr snapToGrid="0">
      <p:cViewPr varScale="1">
        <p:scale>
          <a:sx n="84" d="100"/>
          <a:sy n="84" d="100"/>
        </p:scale>
        <p:origin x="16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45B92-6E17-461A-846C-D99C00B5FED2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FDF17-CBE0-402D-98EA-C60A25DB3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2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1E31B-D4DD-465D-9C56-F80FE450D89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714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0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DECB-E042-4A9E-8F1A-BC44FED32CA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4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DECB-E042-4A9E-8F1A-BC44FED32CA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20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95DE1-DEE6-445A-8520-F2A6BB5057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770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5B26C-A13F-4D18-B66F-FBB0FEE0E26E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72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95DE1-DEE6-445A-8520-F2A6BB5057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89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95DE1-DEE6-445A-8520-F2A6BB5057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99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95DE1-DEE6-445A-8520-F2A6BB5057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1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DECB-E042-4A9E-8F1A-BC44FED32C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6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DECB-E042-4A9E-8F1A-BC44FED32C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3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DECB-E042-4A9E-8F1A-BC44FED32CA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8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DECB-E042-4A9E-8F1A-BC44FED32C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6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DECB-E042-4A9E-8F1A-BC44FED32CA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4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4AD8-2391-4647-A54A-E4C4B970299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61DD-29DE-4ABE-97F5-14AF429FE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8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4AD8-2391-4647-A54A-E4C4B970299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61DD-29DE-4ABE-97F5-14AF429FE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9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4AD8-2391-4647-A54A-E4C4B970299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61DD-29DE-4ABE-97F5-14AF429FE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31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4AD8-2391-4647-A54A-E4C4B970299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61DD-29DE-4ABE-97F5-14AF429FE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8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4AD8-2391-4647-A54A-E4C4B970299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61DD-29DE-4ABE-97F5-14AF429FE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4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4AD8-2391-4647-A54A-E4C4B970299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61DD-29DE-4ABE-97F5-14AF429FE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91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4AD8-2391-4647-A54A-E4C4B970299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61DD-29DE-4ABE-97F5-14AF429FE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4AD8-2391-4647-A54A-E4C4B970299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61DD-29DE-4ABE-97F5-14AF429FE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3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4AD8-2391-4647-A54A-E4C4B970299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61DD-29DE-4ABE-97F5-14AF429FE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6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4AD8-2391-4647-A54A-E4C4B970299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61DD-29DE-4ABE-97F5-14AF429FE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8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4AD8-2391-4647-A54A-E4C4B970299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61DD-29DE-4ABE-97F5-14AF429FE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10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44AD8-2391-4647-A54A-E4C4B970299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61DD-29DE-4ABE-97F5-14AF429FE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93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ja.borec@um.s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5547482"/>
            <a:ext cx="9144000" cy="13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37321" y="116633"/>
            <a:ext cx="8712968" cy="1470025"/>
          </a:xfrm>
        </p:spPr>
        <p:txBody>
          <a:bodyPr>
            <a:normAutofit/>
          </a:bodyPr>
          <a:lstStyle/>
          <a:p>
            <a:r>
              <a:rPr lang="sl-SI" sz="2800" b="1" dirty="0"/>
              <a:t>37. TRADICIONALNI POSVET JAVNE SLUŽBE KMETIJSKEGA SVETOVANJA (JSKS)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3296897" y="2348880"/>
            <a:ext cx="6738379" cy="2088232"/>
          </a:xfrm>
        </p:spPr>
        <p:txBody>
          <a:bodyPr>
            <a:normAutofit/>
          </a:bodyPr>
          <a:lstStyle/>
          <a:p>
            <a:r>
              <a:rPr lang="sl-SI" sz="4400" b="1" dirty="0">
                <a:solidFill>
                  <a:srgbClr val="00B050"/>
                </a:solidFill>
              </a:rPr>
              <a:t>Gorska območja - značilnosti in politike gorskih </a:t>
            </a:r>
            <a:r>
              <a:rPr lang="sl-SI" sz="4400" b="1" dirty="0" smtClean="0">
                <a:solidFill>
                  <a:srgbClr val="00B050"/>
                </a:solidFill>
              </a:rPr>
              <a:t>območij</a:t>
            </a:r>
            <a:endParaRPr lang="sl-SI" sz="4400" b="1" dirty="0">
              <a:solidFill>
                <a:srgbClr val="00B05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867847" y="4892001"/>
            <a:ext cx="49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 b="1" dirty="0" smtClean="0"/>
              <a:t>Dr. Andreja Borec FKBV </a:t>
            </a:r>
            <a:endParaRPr lang="sl-SI" sz="20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732830" y="5948605"/>
            <a:ext cx="279323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</a:rPr>
              <a:t>Bled,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</a:rPr>
              <a:t>28. – 29. 11. 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952" y="6202741"/>
            <a:ext cx="1269098" cy="57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0480" y="196888"/>
            <a:ext cx="821769" cy="107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3143672" y="1484785"/>
            <a:ext cx="670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Posvet Javne službe kmetijskega svetovanja in dogodkov Evropskega partnerstva za inovacija - EIP</a:t>
            </a: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6588" y="1268761"/>
            <a:ext cx="1669677" cy="437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6050" y="6202426"/>
            <a:ext cx="2271907" cy="5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454" y="6202741"/>
            <a:ext cx="2331497" cy="5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470" y="4421453"/>
            <a:ext cx="189602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2168" y="0"/>
            <a:ext cx="11027664" cy="1325563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Pomanjkanje zanimanja različnih politik za gorska območja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451844"/>
            <a:ext cx="12192000" cy="3312662"/>
          </a:xfrm>
        </p:spPr>
        <p:txBody>
          <a:bodyPr>
            <a:normAutofit/>
          </a:bodyPr>
          <a:lstStyle/>
          <a:p>
            <a:r>
              <a:rPr lang="sl-SI" sz="2400" dirty="0" smtClean="0"/>
              <a:t>K</a:t>
            </a:r>
            <a:r>
              <a:rPr lang="en-GB" sz="2400" dirty="0" err="1" smtClean="0"/>
              <a:t>oncentracij</a:t>
            </a:r>
            <a:r>
              <a:rPr lang="sl-SI" sz="2400" dirty="0" smtClean="0"/>
              <a:t>a</a:t>
            </a:r>
            <a:r>
              <a:rPr lang="en-GB" sz="2400" dirty="0" smtClean="0"/>
              <a:t> </a:t>
            </a:r>
            <a:r>
              <a:rPr lang="en-GB" sz="2400" dirty="0" err="1" smtClean="0"/>
              <a:t>institucij</a:t>
            </a:r>
            <a:r>
              <a:rPr lang="en-GB" sz="2400" dirty="0" smtClean="0"/>
              <a:t> </a:t>
            </a:r>
            <a:r>
              <a:rPr lang="en-GB" sz="2400" dirty="0" err="1" smtClean="0"/>
              <a:t>odločanja</a:t>
            </a:r>
            <a:r>
              <a:rPr lang="en-GB" sz="2400" dirty="0" smtClean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območjih</a:t>
            </a:r>
            <a:r>
              <a:rPr lang="en-GB" sz="2400" dirty="0"/>
              <a:t> z </a:t>
            </a:r>
            <a:r>
              <a:rPr lang="en-GB" sz="2400" dirty="0" err="1"/>
              <a:t>visoko</a:t>
            </a:r>
            <a:r>
              <a:rPr lang="en-GB" sz="2400" dirty="0"/>
              <a:t> </a:t>
            </a:r>
            <a:r>
              <a:rPr lang="en-GB" sz="2400" dirty="0" err="1"/>
              <a:t>stopnjo</a:t>
            </a:r>
            <a:r>
              <a:rPr lang="en-GB" sz="2400" dirty="0"/>
              <a:t> </a:t>
            </a:r>
            <a:r>
              <a:rPr lang="sl-SI" sz="2400" dirty="0" smtClean="0"/>
              <a:t>u</a:t>
            </a:r>
            <a:r>
              <a:rPr lang="en-GB" sz="2400" dirty="0" err="1" smtClean="0"/>
              <a:t>rbanizacije</a:t>
            </a:r>
            <a:r>
              <a:rPr lang="sl-SI" sz="2400" dirty="0" smtClean="0"/>
              <a:t>. </a:t>
            </a:r>
          </a:p>
          <a:p>
            <a:r>
              <a:rPr lang="en-GB" sz="2400" dirty="0" err="1" smtClean="0"/>
              <a:t>Percepcij</a:t>
            </a:r>
            <a:r>
              <a:rPr lang="sl-SI" sz="2400" dirty="0" smtClean="0"/>
              <a:t>a </a:t>
            </a:r>
            <a:r>
              <a:rPr lang="en-GB" sz="2400" dirty="0" smtClean="0"/>
              <a:t>(</a:t>
            </a:r>
            <a:r>
              <a:rPr lang="en-GB" sz="2400" dirty="0" err="1" smtClean="0"/>
              <a:t>predvsem</a:t>
            </a:r>
            <a:r>
              <a:rPr lang="en-GB" sz="2400" dirty="0" smtClean="0"/>
              <a:t> </a:t>
            </a:r>
            <a:r>
              <a:rPr lang="en-GB" sz="2400" dirty="0"/>
              <a:t>v </a:t>
            </a:r>
            <a:r>
              <a:rPr lang="en-GB" sz="2400" dirty="0" err="1"/>
              <a:t>državah</a:t>
            </a:r>
            <a:r>
              <a:rPr lang="en-GB" sz="2400" dirty="0"/>
              <a:t> z </a:t>
            </a:r>
            <a:r>
              <a:rPr lang="en-GB" sz="2400" dirty="0" err="1"/>
              <a:t>visokim</a:t>
            </a:r>
            <a:r>
              <a:rPr lang="en-GB" sz="2400" dirty="0"/>
              <a:t> </a:t>
            </a:r>
            <a:r>
              <a:rPr lang="en-GB" sz="2400" dirty="0" err="1"/>
              <a:t>deležem</a:t>
            </a:r>
            <a:r>
              <a:rPr lang="en-GB" sz="2400" dirty="0"/>
              <a:t> </a:t>
            </a:r>
            <a:r>
              <a:rPr lang="en-GB" sz="2400" dirty="0" err="1"/>
              <a:t>gorskih</a:t>
            </a:r>
            <a:r>
              <a:rPr lang="en-GB" sz="2400" dirty="0"/>
              <a:t> </a:t>
            </a:r>
            <a:r>
              <a:rPr lang="en-GB" sz="2400" dirty="0" err="1"/>
              <a:t>območij</a:t>
            </a:r>
            <a:r>
              <a:rPr lang="en-GB" sz="2400" dirty="0"/>
              <a:t>) </a:t>
            </a:r>
            <a:r>
              <a:rPr lang="en-GB" sz="2400" dirty="0" smtClean="0"/>
              <a:t>da </a:t>
            </a:r>
            <a:r>
              <a:rPr lang="en-GB" sz="2400" dirty="0"/>
              <a:t>je </a:t>
            </a:r>
            <a:r>
              <a:rPr lang="en-GB" sz="2400" dirty="0" err="1"/>
              <a:t>vse</a:t>
            </a:r>
            <a:r>
              <a:rPr lang="en-GB" sz="2400" dirty="0"/>
              <a:t> „</a:t>
            </a:r>
            <a:r>
              <a:rPr lang="en-GB" sz="2400" dirty="0" err="1"/>
              <a:t>gorsko</a:t>
            </a:r>
            <a:r>
              <a:rPr lang="en-GB" sz="2400" dirty="0"/>
              <a:t> </a:t>
            </a:r>
            <a:r>
              <a:rPr lang="en-GB" sz="2400" dirty="0" err="1" smtClean="0"/>
              <a:t>območje</a:t>
            </a:r>
            <a:r>
              <a:rPr lang="en-GB" sz="2400" dirty="0" smtClean="0"/>
              <a:t>“</a:t>
            </a:r>
            <a:r>
              <a:rPr lang="sl-SI" sz="2400" dirty="0" smtClean="0"/>
              <a:t> posebnost in edinstvenost se ne prepoznata</a:t>
            </a:r>
            <a:r>
              <a:rPr lang="en-GB" sz="2400" dirty="0" smtClean="0"/>
              <a:t>.</a:t>
            </a:r>
            <a:endParaRPr lang="sl-SI" sz="2400" dirty="0" smtClean="0"/>
          </a:p>
          <a:p>
            <a:r>
              <a:rPr lang="sl-SI" sz="2400" dirty="0"/>
              <a:t>Morfologija in topografija, </a:t>
            </a:r>
            <a:r>
              <a:rPr lang="sl-SI" sz="2400" dirty="0" smtClean="0"/>
              <a:t>teritorialna razdrobljenost na </a:t>
            </a:r>
            <a:r>
              <a:rPr lang="sl-SI" sz="2400" dirty="0"/>
              <a:t>različne </a:t>
            </a:r>
            <a:r>
              <a:rPr lang="sl-SI" sz="2400" dirty="0" smtClean="0"/>
              <a:t>države </a:t>
            </a:r>
            <a:r>
              <a:rPr lang="sl-SI" sz="2400" dirty="0"/>
              <a:t>ter </a:t>
            </a:r>
            <a:r>
              <a:rPr lang="sl-SI" sz="2400" dirty="0" smtClean="0"/>
              <a:t>družbena, jezikovna </a:t>
            </a:r>
            <a:r>
              <a:rPr lang="sl-SI" sz="2400" dirty="0"/>
              <a:t>in </a:t>
            </a:r>
            <a:r>
              <a:rPr lang="sl-SI" sz="2400" dirty="0" smtClean="0"/>
              <a:t>kulturna raznolikost.</a:t>
            </a:r>
          </a:p>
          <a:p>
            <a:r>
              <a:rPr lang="sl-SI" sz="2400" dirty="0" smtClean="0"/>
              <a:t>V gorskih območjih, z veliko potrebo po samostojnem razvoju primanjkuje pobud, moči in  pripravljenosti </a:t>
            </a:r>
            <a:r>
              <a:rPr lang="sl-SI" sz="2400" dirty="0"/>
              <a:t>za sodelovanje za organiziranje </a:t>
            </a:r>
            <a:r>
              <a:rPr lang="sl-SI" sz="2400" dirty="0" smtClean="0"/>
              <a:t>lastnega razvoja.</a:t>
            </a:r>
          </a:p>
          <a:p>
            <a:pPr marL="0" indent="0">
              <a:buNone/>
            </a:pPr>
            <a:endParaRPr lang="sl-SI" sz="2400" dirty="0" smtClean="0"/>
          </a:p>
        </p:txBody>
      </p:sp>
      <p:sp>
        <p:nvSpPr>
          <p:cNvPr id="5" name="Puščica dol 4"/>
          <p:cNvSpPr/>
          <p:nvPr/>
        </p:nvSpPr>
        <p:spPr>
          <a:xfrm>
            <a:off x="5193792" y="4962143"/>
            <a:ext cx="1414272" cy="1426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9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70688"/>
            <a:ext cx="12094464" cy="2791646"/>
          </a:xfrm>
        </p:spPr>
        <p:txBody>
          <a:bodyPr>
            <a:noAutofit/>
          </a:bodyPr>
          <a:lstStyle/>
          <a:p>
            <a:r>
              <a:rPr lang="sl-SI" sz="2400" dirty="0" smtClean="0"/>
              <a:t>Pomanjkanje zajemanja in posredovanja osnovnih statističnih podatkov in pomanjkanje strukturnih podatkov za gorska območja.</a:t>
            </a:r>
          </a:p>
          <a:p>
            <a:r>
              <a:rPr lang="sl-SI" sz="2400" dirty="0" smtClean="0"/>
              <a:t>Malo financiranih nacionalnih študij in raziskovalnih projektov, ki so povezani z gorskimi območji (med leti 2004 in 2020 le 12 raziskovalnih projektov).</a:t>
            </a:r>
          </a:p>
          <a:p>
            <a:r>
              <a:rPr lang="sl-SI" sz="2400" dirty="0" smtClean="0"/>
              <a:t>Malo znanstvenih publikacij  (največ dipl. in mag. nalog, sledijo znanstveni člani, najmanj je monografij, študij, zbornikov).</a:t>
            </a:r>
          </a:p>
          <a:p>
            <a:r>
              <a:rPr lang="sl-SI" sz="2400" dirty="0" smtClean="0"/>
              <a:t>Redke objave v </a:t>
            </a:r>
            <a:r>
              <a:rPr lang="sl-SI" sz="2400" dirty="0" err="1" smtClean="0"/>
              <a:t>mainstream</a:t>
            </a:r>
            <a:r>
              <a:rPr lang="sl-SI" sz="2400" dirty="0" smtClean="0"/>
              <a:t> medijskih portalih, tudi pri založbi Kmečki glas.</a:t>
            </a:r>
          </a:p>
          <a:p>
            <a:r>
              <a:rPr lang="sl-SI" sz="2400" dirty="0" smtClean="0"/>
              <a:t>Ni izvajanja študijskih programov ali študijskih predmetov neposredno povezanih z gorskimi območji.</a:t>
            </a:r>
          </a:p>
          <a:p>
            <a:endParaRPr lang="en-GB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332" y="3544292"/>
            <a:ext cx="5128716" cy="289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87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lika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88" t="26286" r="15251" b="9056"/>
          <a:stretch/>
        </p:blipFill>
        <p:spPr>
          <a:xfrm>
            <a:off x="134111" y="517914"/>
            <a:ext cx="11951837" cy="6340086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491356" y="0"/>
            <a:ext cx="11594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</a:rPr>
              <a:t>Študijski programi prve in druge stopnje ter krajši izobraževalni programi </a:t>
            </a:r>
            <a:r>
              <a:rPr lang="sl-SI" sz="2000" dirty="0" smtClean="0">
                <a:solidFill>
                  <a:srgbClr val="00B050"/>
                </a:solidFill>
              </a:rPr>
              <a:t>na </a:t>
            </a:r>
            <a:r>
              <a:rPr lang="sl-SI" sz="2000" dirty="0">
                <a:solidFill>
                  <a:srgbClr val="00B050"/>
                </a:solidFill>
              </a:rPr>
              <a:t>temo gorskih </a:t>
            </a:r>
            <a:r>
              <a:rPr lang="sl-SI" sz="2000" dirty="0" smtClean="0">
                <a:solidFill>
                  <a:srgbClr val="00B050"/>
                </a:solidFill>
              </a:rPr>
              <a:t>območij v EU</a:t>
            </a:r>
            <a:endParaRPr lang="en-GB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9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6168" y="0"/>
            <a:ext cx="10515600" cy="1058779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rgbClr val="00B050"/>
                </a:solidFill>
              </a:rPr>
              <a:t>Z</a:t>
            </a:r>
            <a:r>
              <a:rPr lang="sl-SI" sz="3600" b="1" dirty="0" smtClean="0">
                <a:solidFill>
                  <a:srgbClr val="00B050"/>
                </a:solidFill>
              </a:rPr>
              <a:t>aključek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1263" y="1058779"/>
            <a:ext cx="11598442" cy="5799221"/>
          </a:xfrm>
        </p:spPr>
        <p:txBody>
          <a:bodyPr>
            <a:normAutofit/>
          </a:bodyPr>
          <a:lstStyle/>
          <a:p>
            <a:r>
              <a:rPr lang="sl-SI" dirty="0"/>
              <a:t>Pridobiti več politične </a:t>
            </a:r>
            <a:r>
              <a:rPr lang="en-GB" dirty="0" err="1"/>
              <a:t>pozornosti</a:t>
            </a:r>
            <a:r>
              <a:rPr lang="en-GB" dirty="0"/>
              <a:t> in </a:t>
            </a:r>
            <a:r>
              <a:rPr lang="en-GB" dirty="0" err="1"/>
              <a:t>javn</a:t>
            </a:r>
            <a:r>
              <a:rPr lang="sl-SI" dirty="0"/>
              <a:t>e</a:t>
            </a:r>
            <a:r>
              <a:rPr lang="en-GB" dirty="0"/>
              <a:t> </a:t>
            </a:r>
            <a:r>
              <a:rPr lang="en-GB" dirty="0" err="1"/>
              <a:t>veljave</a:t>
            </a:r>
            <a:r>
              <a:rPr lang="sl-SI" dirty="0"/>
              <a:t> na </a:t>
            </a:r>
            <a:r>
              <a:rPr lang="en-GB" dirty="0" err="1"/>
              <a:t>nacionalni</a:t>
            </a:r>
            <a:r>
              <a:rPr lang="en-GB" dirty="0"/>
              <a:t> </a:t>
            </a:r>
            <a:r>
              <a:rPr lang="en-GB" dirty="0" err="1"/>
              <a:t>ravni</a:t>
            </a:r>
            <a:r>
              <a:rPr lang="sl-SI" dirty="0"/>
              <a:t>.</a:t>
            </a:r>
            <a:r>
              <a:rPr lang="en-GB" dirty="0"/>
              <a:t> </a:t>
            </a:r>
            <a:endParaRPr lang="sl-SI" dirty="0"/>
          </a:p>
          <a:p>
            <a:r>
              <a:rPr lang="sl-SI" dirty="0"/>
              <a:t>Obravnavati gorska območja kot edinstvena območja in </a:t>
            </a:r>
            <a:r>
              <a:rPr lang="sl-SI" dirty="0" smtClean="0"/>
              <a:t>izboljšati komunikacijo v </a:t>
            </a:r>
            <a:r>
              <a:rPr lang="sl-SI" dirty="0"/>
              <a:t>strokovni in laični javnosti.</a:t>
            </a:r>
          </a:p>
          <a:p>
            <a:r>
              <a:rPr lang="sl-SI" dirty="0" smtClean="0"/>
              <a:t>Vzpostaviti </a:t>
            </a:r>
            <a:r>
              <a:rPr lang="en-GB" dirty="0" err="1"/>
              <a:t>dobr</a:t>
            </a:r>
            <a:r>
              <a:rPr lang="sl-SI" dirty="0"/>
              <a:t>o</a:t>
            </a:r>
            <a:r>
              <a:rPr lang="en-GB" dirty="0"/>
              <a:t> </a:t>
            </a:r>
            <a:r>
              <a:rPr lang="en-GB" dirty="0" err="1"/>
              <a:t>analitik</a:t>
            </a:r>
            <a:r>
              <a:rPr lang="sl-SI" dirty="0"/>
              <a:t>o (zbiranje, obdelava, posredovanje </a:t>
            </a:r>
            <a:r>
              <a:rPr lang="sl-SI" dirty="0" smtClean="0"/>
              <a:t>podatkov</a:t>
            </a:r>
            <a:r>
              <a:rPr lang="sl-SI" dirty="0"/>
              <a:t>).</a:t>
            </a:r>
            <a:endParaRPr lang="en-GB" dirty="0"/>
          </a:p>
          <a:p>
            <a:r>
              <a:rPr lang="sl-SI" dirty="0" smtClean="0"/>
              <a:t>Pripraviti/uskladiti skupne medsektorske strategije. </a:t>
            </a:r>
          </a:p>
          <a:p>
            <a:r>
              <a:rPr lang="sl-SI" dirty="0" smtClean="0"/>
              <a:t>Opredeliti nove pristope za interakcijo med različnimi akterji ter vzpostavljati nove strateške povezave na različnih teritorialnih ravneh.</a:t>
            </a:r>
          </a:p>
          <a:p>
            <a:r>
              <a:rPr lang="sl-SI" dirty="0" smtClean="0"/>
              <a:t>Uskladiti med </a:t>
            </a:r>
            <a:r>
              <a:rPr lang="sl-SI" dirty="0"/>
              <a:t>institucionalno sodelovanje (Alpska konvencija, </a:t>
            </a:r>
            <a:r>
              <a:rPr lang="sl-SI" dirty="0" err="1"/>
              <a:t>Alpinespace</a:t>
            </a:r>
            <a:r>
              <a:rPr lang="sl-SI" dirty="0"/>
              <a:t> </a:t>
            </a:r>
            <a:r>
              <a:rPr lang="sl-SI" dirty="0" err="1"/>
              <a:t>Interreg</a:t>
            </a:r>
            <a:r>
              <a:rPr lang="sl-SI" dirty="0"/>
              <a:t>, lokalne akcijske </a:t>
            </a:r>
            <a:r>
              <a:rPr lang="sl-SI" dirty="0" smtClean="0"/>
              <a:t>skupine, </a:t>
            </a:r>
            <a:r>
              <a:rPr lang="en-US" dirty="0" smtClean="0"/>
              <a:t>EUSALP </a:t>
            </a:r>
            <a:r>
              <a:rPr lang="sl-SI" dirty="0" smtClean="0"/>
              <a:t>nevladne organizacije, združenja,..).</a:t>
            </a:r>
          </a:p>
          <a:p>
            <a:r>
              <a:rPr lang="sl-SI" dirty="0" smtClean="0"/>
              <a:t>Makro regionalne strategije za gorska območja? </a:t>
            </a:r>
            <a:endParaRPr lang="sl-SI" dirty="0"/>
          </a:p>
          <a:p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5496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4902" y="329510"/>
            <a:ext cx="11379200" cy="1028700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00B050"/>
                </a:solidFill>
              </a:rPr>
              <a:t>HVALA ZA POZORNOST!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075253" y="1035044"/>
            <a:ext cx="292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andreja.borec@um.si</a:t>
            </a: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774" y="1566672"/>
            <a:ext cx="6534912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3007" y="184651"/>
            <a:ext cx="10515600" cy="838033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00B050"/>
                </a:solidFill>
              </a:rPr>
              <a:t>Pestrost gorskih območij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58030" y="-2885930"/>
            <a:ext cx="70771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900113" algn="l"/>
                <a:tab pos="1133475" algn="l"/>
                <a:tab pos="1511300" algn="l"/>
                <a:tab pos="1871663" algn="l"/>
                <a:tab pos="2268538" algn="l"/>
                <a:tab pos="2628900" algn="l"/>
                <a:tab pos="3024188" algn="l"/>
                <a:tab pos="3421063" algn="l"/>
                <a:tab pos="3781425" algn="l"/>
                <a:tab pos="4176713" algn="l"/>
                <a:tab pos="4537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900113" algn="l"/>
                <a:tab pos="1133475" algn="l"/>
                <a:tab pos="1511300" algn="l"/>
                <a:tab pos="1871663" algn="l"/>
                <a:tab pos="2268538" algn="l"/>
                <a:tab pos="2628900" algn="l"/>
                <a:tab pos="3024188" algn="l"/>
                <a:tab pos="3421063" algn="l"/>
                <a:tab pos="3781425" algn="l"/>
                <a:tab pos="4176713" algn="l"/>
                <a:tab pos="4537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900113" algn="l"/>
                <a:tab pos="1133475" algn="l"/>
                <a:tab pos="1511300" algn="l"/>
                <a:tab pos="1871663" algn="l"/>
                <a:tab pos="2268538" algn="l"/>
                <a:tab pos="2628900" algn="l"/>
                <a:tab pos="3024188" algn="l"/>
                <a:tab pos="3421063" algn="l"/>
                <a:tab pos="3781425" algn="l"/>
                <a:tab pos="4176713" algn="l"/>
                <a:tab pos="4537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900113" algn="l"/>
                <a:tab pos="1133475" algn="l"/>
                <a:tab pos="1511300" algn="l"/>
                <a:tab pos="1871663" algn="l"/>
                <a:tab pos="2268538" algn="l"/>
                <a:tab pos="2628900" algn="l"/>
                <a:tab pos="3024188" algn="l"/>
                <a:tab pos="3421063" algn="l"/>
                <a:tab pos="3781425" algn="l"/>
                <a:tab pos="4176713" algn="l"/>
                <a:tab pos="4537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900113" algn="l"/>
                <a:tab pos="1133475" algn="l"/>
                <a:tab pos="1511300" algn="l"/>
                <a:tab pos="1871663" algn="l"/>
                <a:tab pos="2268538" algn="l"/>
                <a:tab pos="2628900" algn="l"/>
                <a:tab pos="3024188" algn="l"/>
                <a:tab pos="3421063" algn="l"/>
                <a:tab pos="3781425" algn="l"/>
                <a:tab pos="4176713" algn="l"/>
                <a:tab pos="4537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900113" algn="l"/>
                <a:tab pos="1133475" algn="l"/>
                <a:tab pos="1511300" algn="l"/>
                <a:tab pos="1871663" algn="l"/>
                <a:tab pos="2268538" algn="l"/>
                <a:tab pos="2628900" algn="l"/>
                <a:tab pos="3024188" algn="l"/>
                <a:tab pos="3421063" algn="l"/>
                <a:tab pos="3781425" algn="l"/>
                <a:tab pos="4176713" algn="l"/>
                <a:tab pos="4537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900113" algn="l"/>
                <a:tab pos="1133475" algn="l"/>
                <a:tab pos="1511300" algn="l"/>
                <a:tab pos="1871663" algn="l"/>
                <a:tab pos="2268538" algn="l"/>
                <a:tab pos="2628900" algn="l"/>
                <a:tab pos="3024188" algn="l"/>
                <a:tab pos="3421063" algn="l"/>
                <a:tab pos="3781425" algn="l"/>
                <a:tab pos="4176713" algn="l"/>
                <a:tab pos="4537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900113" algn="l"/>
                <a:tab pos="1133475" algn="l"/>
                <a:tab pos="1511300" algn="l"/>
                <a:tab pos="1871663" algn="l"/>
                <a:tab pos="2268538" algn="l"/>
                <a:tab pos="2628900" algn="l"/>
                <a:tab pos="3024188" algn="l"/>
                <a:tab pos="3421063" algn="l"/>
                <a:tab pos="3781425" algn="l"/>
                <a:tab pos="4176713" algn="l"/>
                <a:tab pos="4537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900113" algn="l"/>
                <a:tab pos="1133475" algn="l"/>
                <a:tab pos="1511300" algn="l"/>
                <a:tab pos="1871663" algn="l"/>
                <a:tab pos="2268538" algn="l"/>
                <a:tab pos="2628900" algn="l"/>
                <a:tab pos="3024188" algn="l"/>
                <a:tab pos="3421063" algn="l"/>
                <a:tab pos="3781425" algn="l"/>
                <a:tab pos="4176713" algn="l"/>
                <a:tab pos="4537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  <a:tab pos="900113" algn="l"/>
                <a:tab pos="1133475" algn="l"/>
                <a:tab pos="1511300" algn="l"/>
                <a:tab pos="1871663" algn="l"/>
                <a:tab pos="2268538" algn="l"/>
                <a:tab pos="2628900" algn="l"/>
                <a:tab pos="3024188" algn="l"/>
                <a:tab pos="3421063" algn="l"/>
                <a:tab pos="3781425" algn="l"/>
                <a:tab pos="4176713" algn="l"/>
                <a:tab pos="4537075" algn="l"/>
              </a:tabLst>
              <a:defRPr/>
            </a:pPr>
            <a:r>
              <a:rPr kumimoji="0" lang="en-GB" sz="1000" b="1" i="0" u="none" strike="noStrike" kern="1200" cap="none" spc="0" normalizeH="0" baseline="0" noProof="0" smtClean="0" bmk="_Toc437022088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1:	Transnational mountain massifs in Europe</a:t>
            </a: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73" name="Picture 1" descr="mountain massifs map [Converted]-0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765" y="1138538"/>
            <a:ext cx="5101389" cy="47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15401" y="5675470"/>
            <a:ext cx="64600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Nordregio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2004, EEA</a:t>
            </a:r>
            <a:r>
              <a:rPr kumimoji="0" lang="sl-S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2010) </a:t>
            </a: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972" y="1138538"/>
            <a:ext cx="4357402" cy="3083791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5535780" y="4259698"/>
            <a:ext cx="66440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dirty="0">
                <a:solidFill>
                  <a:prstClr val="black"/>
                </a:solidFill>
              </a:rPr>
              <a:t>Pri opredelitvi gorskih območij ni enotnih kriterijev na globalni niti na nacionalni ravni. Obstaja vrsta med seboj pogosto precej različnih opredelitev. Razlike med njimi so v veliki meri pogojene z različnimi nameni njihove uporabe (npr. potrebe kmetijske politike, proučevanje geografskih procesov ...)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9827862" y="1746953"/>
            <a:ext cx="23641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l-SI" b="1" dirty="0" smtClean="0">
                <a:solidFill>
                  <a:prstClr val="black"/>
                </a:solidFill>
              </a:rPr>
              <a:t>GO EU =</a:t>
            </a:r>
            <a:r>
              <a:rPr lang="en-GB" b="1" dirty="0" smtClean="0">
                <a:solidFill>
                  <a:prstClr val="black"/>
                </a:solidFill>
              </a:rPr>
              <a:t> </a:t>
            </a:r>
            <a:r>
              <a:rPr lang="en-GB" b="1" dirty="0">
                <a:solidFill>
                  <a:prstClr val="black"/>
                </a:solidFill>
              </a:rPr>
              <a:t>29 % </a:t>
            </a:r>
            <a:r>
              <a:rPr lang="en-GB" b="1" dirty="0" err="1">
                <a:solidFill>
                  <a:prstClr val="black"/>
                </a:solidFill>
              </a:rPr>
              <a:t>držav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članic</a:t>
            </a:r>
            <a:r>
              <a:rPr lang="en-GB" b="1" dirty="0">
                <a:solidFill>
                  <a:prstClr val="black"/>
                </a:solidFill>
              </a:rPr>
              <a:t> E</a:t>
            </a:r>
            <a:r>
              <a:rPr lang="sl-SI" b="1" dirty="0">
                <a:solidFill>
                  <a:prstClr val="black"/>
                </a:solidFill>
              </a:rPr>
              <a:t>U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endParaRPr lang="sl-SI" b="1" dirty="0" smtClean="0">
              <a:solidFill>
                <a:prstClr val="black"/>
              </a:solidFill>
            </a:endParaRPr>
          </a:p>
          <a:p>
            <a:pPr lvl="0">
              <a:defRPr/>
            </a:pPr>
            <a:endParaRPr lang="sl-SI" b="1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sl-SI" b="1" dirty="0" smtClean="0">
                <a:solidFill>
                  <a:prstClr val="black"/>
                </a:solidFill>
              </a:rPr>
              <a:t>GO SLO = 72,6</a:t>
            </a:r>
            <a:r>
              <a:rPr lang="sl-SI" b="1" dirty="0">
                <a:solidFill>
                  <a:prstClr val="black"/>
                </a:solidFill>
              </a:rPr>
              <a:t>% Slovenije</a:t>
            </a:r>
          </a:p>
        </p:txBody>
      </p:sp>
    </p:spTree>
    <p:extLst>
      <p:ext uri="{BB962C8B-B14F-4D97-AF65-F5344CB8AC3E}">
        <p14:creationId xmlns:p14="http://schemas.microsoft.com/office/powerpoint/2010/main" val="34940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80410" y="-92826"/>
            <a:ext cx="9144000" cy="754563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Pestrost definicij in strategij v državah EU</a:t>
            </a:r>
            <a:endParaRPr lang="en-GB" sz="36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385010" y="633900"/>
          <a:ext cx="11061032" cy="5870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265">
                  <a:extLst>
                    <a:ext uri="{9D8B030D-6E8A-4147-A177-3AD203B41FA5}">
                      <a16:colId xmlns:a16="http://schemas.microsoft.com/office/drawing/2014/main" val="1716796457"/>
                    </a:ext>
                  </a:extLst>
                </a:gridCol>
                <a:gridCol w="862841">
                  <a:extLst>
                    <a:ext uri="{9D8B030D-6E8A-4147-A177-3AD203B41FA5}">
                      <a16:colId xmlns:a16="http://schemas.microsoft.com/office/drawing/2014/main" val="689411071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3905261262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val="2195630420"/>
                    </a:ext>
                  </a:extLst>
                </a:gridCol>
                <a:gridCol w="3404937">
                  <a:extLst>
                    <a:ext uri="{9D8B030D-6E8A-4147-A177-3AD203B41FA5}">
                      <a16:colId xmlns:a16="http://schemas.microsoft.com/office/drawing/2014/main" val="1360019378"/>
                    </a:ext>
                  </a:extLst>
                </a:gridCol>
                <a:gridCol w="3152273">
                  <a:extLst>
                    <a:ext uri="{9D8B030D-6E8A-4147-A177-3AD203B41FA5}">
                      <a16:colId xmlns:a16="http://schemas.microsoft.com/office/drawing/2014/main" val="2519242979"/>
                    </a:ext>
                  </a:extLst>
                </a:gridCol>
              </a:tblGrid>
              <a:tr h="318909"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Država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delež GO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delež preb.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št. </a:t>
                      </a:r>
                      <a:r>
                        <a:rPr lang="sl-SI" sz="1600" b="1" dirty="0" err="1" smtClean="0"/>
                        <a:t>def</a:t>
                      </a:r>
                      <a:r>
                        <a:rPr lang="sl-SI" sz="1600" b="1" dirty="0" smtClean="0"/>
                        <a:t>. GO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Definicija (nacionalni nivo)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/>
                        <a:t>Strategija (nacionalni nivo)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735198"/>
                  </a:ext>
                </a:extLst>
              </a:tr>
              <a:tr h="916993"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Italija</a:t>
                      </a:r>
                      <a:r>
                        <a:rPr lang="sl-SI" sz="1400" b="1" baseline="0" dirty="0" smtClean="0"/>
                        <a:t> 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60%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24,4%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3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-Ukrep finančnih podpor (1952)</a:t>
                      </a:r>
                    </a:p>
                    <a:p>
                      <a:r>
                        <a:rPr lang="sl-SI" sz="1400" b="1" dirty="0" smtClean="0"/>
                        <a:t>-Gorske skupnosti (1971)</a:t>
                      </a:r>
                    </a:p>
                    <a:p>
                      <a:r>
                        <a:rPr lang="sl-SI" sz="1400" b="1" dirty="0" smtClean="0"/>
                        <a:t>-Gorske</a:t>
                      </a:r>
                      <a:r>
                        <a:rPr lang="sl-SI" sz="1400" b="1" baseline="0" dirty="0" smtClean="0"/>
                        <a:t> skupnosti v Lombardiji (2008)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-brez specifične strategije</a:t>
                      </a:r>
                    </a:p>
                    <a:p>
                      <a:r>
                        <a:rPr lang="sl-SI" sz="1400" b="1" dirty="0" smtClean="0"/>
                        <a:t>-Nacionalna strategija</a:t>
                      </a:r>
                      <a:r>
                        <a:rPr lang="sl-SI" sz="1400" b="1" baseline="0" dirty="0" smtClean="0"/>
                        <a:t> območij Italije (2015)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347272"/>
                  </a:ext>
                </a:extLst>
              </a:tr>
              <a:tr h="497796">
                <a:tc>
                  <a:txBody>
                    <a:bodyPr/>
                    <a:lstStyle/>
                    <a:p>
                      <a:r>
                        <a:rPr lang="sl-SI" dirty="0" smtClean="0"/>
                        <a:t>Francija</a:t>
                      </a:r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25%</a:t>
                      </a:r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10,4%</a:t>
                      </a:r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- Zakon o gorskih</a:t>
                      </a:r>
                      <a:r>
                        <a:rPr lang="sl-SI" sz="1400" b="1" baseline="0" dirty="0" smtClean="0"/>
                        <a:t> območjih (1985)</a:t>
                      </a:r>
                      <a:endParaRPr lang="en-GB" sz="1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-Zakon o gorskih območjih II (2016)</a:t>
                      </a:r>
                      <a:endParaRPr lang="en-GB" sz="1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70232"/>
                  </a:ext>
                </a:extLst>
              </a:tr>
              <a:tr h="916993"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Španija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54%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25,2%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- Ministrstvo za kmetijstvo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dirty="0" smtClean="0"/>
                        <a:t>-Katalonski zakon o visokogorskih </a:t>
                      </a:r>
                      <a:r>
                        <a:rPr lang="sl-SI" sz="1400" b="1" baseline="0" dirty="0" smtClean="0"/>
                        <a:t>območjih (1983)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baseline="0" dirty="0" smtClean="0"/>
                        <a:t>- Novi zakon v obravnavi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567627"/>
                  </a:ext>
                </a:extLst>
              </a:tr>
              <a:tr h="707395"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Ciper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46%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6,6%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- brez uradne definicije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-Nacionalna strategija za razvoj gorskih skupnosti (2019)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82316"/>
                  </a:ext>
                </a:extLst>
              </a:tr>
              <a:tr h="497796"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Romunija </a:t>
                      </a:r>
                      <a:endParaRPr lang="en-GB" sz="1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38%</a:t>
                      </a:r>
                      <a:endParaRPr lang="en-GB" sz="1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20,6%</a:t>
                      </a:r>
                      <a:endParaRPr lang="en-GB" sz="1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1</a:t>
                      </a:r>
                      <a:endParaRPr lang="en-GB" sz="1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- Zakon o razvoju gorskih območjih (2018)</a:t>
                      </a:r>
                      <a:endParaRPr lang="en-GB" sz="1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- Zakon o razvoju gorskih območjih (2018)</a:t>
                      </a:r>
                      <a:endParaRPr lang="en-GB" sz="1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006880"/>
                  </a:ext>
                </a:extLst>
              </a:tr>
              <a:tr h="318909"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Avstrija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74%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48,4%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0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- brez uradne definicije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-brez specifične strategije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448855"/>
                  </a:ext>
                </a:extLst>
              </a:tr>
              <a:tr h="707395"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Švica 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94%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81,1%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- Zvezni statistični urad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-Strategija razvoja podeželskih in gorskih območij (2015)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001419"/>
                  </a:ext>
                </a:extLst>
              </a:tr>
              <a:tr h="707395"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Norveška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78%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29,6%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-brez uradne definicije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- Strategija poslovnega razvoja v gorskih območjih (2021)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742209"/>
                  </a:ext>
                </a:extLst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745958" y="6476219"/>
            <a:ext cx="776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sl-S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Valorization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Mountain </a:t>
            </a:r>
            <a:r>
              <a:rPr kumimoji="0" lang="sl-S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Territories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UNIMOND,2021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621631" y="13536"/>
            <a:ext cx="8907379" cy="789907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 smtClean="0">
                <a:solidFill>
                  <a:srgbClr val="00B050"/>
                </a:solidFill>
              </a:rPr>
              <a:t>Zaključki študije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950495"/>
            <a:ext cx="7059168" cy="5585827"/>
          </a:xfrm>
        </p:spPr>
        <p:txBody>
          <a:bodyPr>
            <a:normAutofit/>
          </a:bodyPr>
          <a:lstStyle/>
          <a:p>
            <a:r>
              <a:rPr lang="en-GB" dirty="0" err="1" smtClean="0"/>
              <a:t>Študija</a:t>
            </a:r>
            <a:r>
              <a:rPr lang="en-GB" dirty="0" smtClean="0"/>
              <a:t> </a:t>
            </a:r>
            <a:r>
              <a:rPr lang="en-GB" dirty="0" err="1" smtClean="0"/>
              <a:t>ugotavlja</a:t>
            </a:r>
            <a:r>
              <a:rPr lang="en-GB" dirty="0" smtClean="0"/>
              <a:t>, da </a:t>
            </a:r>
            <a:r>
              <a:rPr lang="sl-SI" dirty="0" smtClean="0"/>
              <a:t>so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nacionalni</a:t>
            </a:r>
            <a:r>
              <a:rPr lang="sl-SI" dirty="0" smtClean="0"/>
              <a:t>h</a:t>
            </a:r>
            <a:r>
              <a:rPr lang="en-GB" dirty="0" smtClean="0"/>
              <a:t> </a:t>
            </a:r>
            <a:r>
              <a:rPr lang="en-GB" dirty="0" err="1" smtClean="0"/>
              <a:t>ravn</a:t>
            </a:r>
            <a:r>
              <a:rPr lang="sl-SI" dirty="0" smtClean="0"/>
              <a:t>eh</a:t>
            </a:r>
            <a:r>
              <a:rPr lang="en-GB" dirty="0" smtClean="0"/>
              <a:t> </a:t>
            </a:r>
            <a:r>
              <a:rPr lang="en-GB" dirty="0" err="1" smtClean="0"/>
              <a:t>zaostan</a:t>
            </a:r>
            <a:r>
              <a:rPr lang="sl-SI" dirty="0" smtClean="0"/>
              <a:t>ki</a:t>
            </a:r>
            <a:r>
              <a:rPr lang="en-GB" dirty="0" smtClean="0"/>
              <a:t> pri </a:t>
            </a:r>
            <a:r>
              <a:rPr lang="en-GB" dirty="0" err="1" smtClean="0"/>
              <a:t>opredeljevanju</a:t>
            </a:r>
            <a:r>
              <a:rPr lang="en-GB" dirty="0" smtClean="0"/>
              <a:t> </a:t>
            </a:r>
            <a:r>
              <a:rPr lang="en-GB" dirty="0" err="1" smtClean="0"/>
              <a:t>usmerjenih</a:t>
            </a:r>
            <a:r>
              <a:rPr lang="en-GB" dirty="0" smtClean="0"/>
              <a:t> </a:t>
            </a:r>
            <a:r>
              <a:rPr lang="en-GB" dirty="0" err="1" smtClean="0"/>
              <a:t>politik</a:t>
            </a:r>
            <a:r>
              <a:rPr lang="en-GB" dirty="0" smtClean="0"/>
              <a:t> </a:t>
            </a:r>
            <a:r>
              <a:rPr lang="sl-SI" dirty="0" smtClean="0"/>
              <a:t>za gorska območja</a:t>
            </a:r>
            <a:r>
              <a:rPr lang="en-GB" dirty="0" smtClean="0"/>
              <a:t>. </a:t>
            </a:r>
            <a:endParaRPr lang="sl-SI" dirty="0" smtClean="0"/>
          </a:p>
          <a:p>
            <a:r>
              <a:rPr lang="sl-SI" dirty="0" smtClean="0"/>
              <a:t>Gorska območja </a:t>
            </a:r>
            <a:r>
              <a:rPr lang="en-GB" dirty="0" smtClean="0"/>
              <a:t> so </a:t>
            </a:r>
            <a:r>
              <a:rPr lang="en-GB" dirty="0" err="1" smtClean="0"/>
              <a:t>bil</a:t>
            </a:r>
            <a:r>
              <a:rPr lang="sl-SI" dirty="0" smtClean="0"/>
              <a:t>a</a:t>
            </a:r>
            <a:r>
              <a:rPr lang="en-GB" dirty="0" smtClean="0"/>
              <a:t> v </a:t>
            </a:r>
            <a:r>
              <a:rPr lang="en-GB" dirty="0" err="1" smtClean="0"/>
              <a:t>središču</a:t>
            </a:r>
            <a:r>
              <a:rPr lang="en-GB" dirty="0" smtClean="0"/>
              <a:t> </a:t>
            </a:r>
            <a:r>
              <a:rPr lang="en-GB" dirty="0" err="1" smtClean="0"/>
              <a:t>pozornosti</a:t>
            </a:r>
            <a:r>
              <a:rPr lang="en-GB" dirty="0" smtClean="0"/>
              <a:t> </a:t>
            </a:r>
            <a:r>
              <a:rPr lang="en-GB" dirty="0" err="1" smtClean="0"/>
              <a:t>politik</a:t>
            </a:r>
            <a:r>
              <a:rPr lang="sl-SI" dirty="0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šele</a:t>
            </a:r>
            <a:r>
              <a:rPr lang="en-GB" dirty="0" smtClean="0"/>
              <a:t> v </a:t>
            </a:r>
            <a:r>
              <a:rPr lang="en-GB" dirty="0" err="1" smtClean="0"/>
              <a:t>zadnjih</a:t>
            </a:r>
            <a:r>
              <a:rPr lang="en-GB" dirty="0" smtClean="0"/>
              <a:t> </a:t>
            </a:r>
            <a:r>
              <a:rPr lang="sl-SI" dirty="0" smtClean="0"/>
              <a:t>nekaj desetletjih.</a:t>
            </a:r>
            <a:r>
              <a:rPr lang="en-GB" dirty="0" smtClean="0"/>
              <a:t> </a:t>
            </a:r>
            <a:r>
              <a:rPr lang="sl-SI" dirty="0" smtClean="0"/>
              <a:t>D</a:t>
            </a:r>
            <a:r>
              <a:rPr lang="en-GB" dirty="0" err="1" smtClean="0"/>
              <a:t>ržave</a:t>
            </a:r>
            <a:r>
              <a:rPr lang="en-GB" dirty="0" smtClean="0"/>
              <a:t>, </a:t>
            </a:r>
            <a:r>
              <a:rPr lang="en-GB" dirty="0" err="1" smtClean="0"/>
              <a:t>kot</a:t>
            </a:r>
            <a:r>
              <a:rPr lang="en-GB" dirty="0" smtClean="0"/>
              <a:t> je </a:t>
            </a:r>
            <a:r>
              <a:rPr lang="en-GB" dirty="0" err="1" smtClean="0"/>
              <a:t>Francija</a:t>
            </a:r>
            <a:r>
              <a:rPr lang="en-GB" dirty="0" smtClean="0"/>
              <a:t>, </a:t>
            </a:r>
            <a:r>
              <a:rPr lang="sl-SI" dirty="0" smtClean="0"/>
              <a:t>so </a:t>
            </a:r>
            <a:r>
              <a:rPr lang="en-GB" dirty="0" err="1" smtClean="0"/>
              <a:t>začele</a:t>
            </a:r>
            <a:r>
              <a:rPr lang="en-GB" dirty="0" smtClean="0"/>
              <a:t> </a:t>
            </a:r>
            <a:r>
              <a:rPr lang="en-GB" dirty="0" err="1" smtClean="0"/>
              <a:t>spodbujati</a:t>
            </a:r>
            <a:r>
              <a:rPr lang="en-GB" dirty="0" smtClean="0"/>
              <a:t> </a:t>
            </a:r>
            <a:r>
              <a:rPr lang="en-GB" dirty="0" err="1" smtClean="0"/>
              <a:t>razvoj</a:t>
            </a:r>
            <a:r>
              <a:rPr lang="en-GB" dirty="0" smtClean="0"/>
              <a:t> </a:t>
            </a:r>
            <a:r>
              <a:rPr lang="en-GB" dirty="0" err="1" smtClean="0"/>
              <a:t>zakonodajnih</a:t>
            </a:r>
            <a:r>
              <a:rPr lang="en-GB" dirty="0" smtClean="0"/>
              <a:t> </a:t>
            </a:r>
            <a:r>
              <a:rPr lang="en-GB" dirty="0" err="1" smtClean="0"/>
              <a:t>instrumentov</a:t>
            </a:r>
            <a:r>
              <a:rPr lang="en-GB" dirty="0" smtClean="0"/>
              <a:t> </a:t>
            </a:r>
            <a:r>
              <a:rPr lang="sl-SI" dirty="0" smtClean="0"/>
              <a:t>– območja so prepoznali kot edinstvena.</a:t>
            </a:r>
          </a:p>
          <a:p>
            <a:r>
              <a:rPr lang="sl-SI" dirty="0" smtClean="0"/>
              <a:t>Danes zaznavamo začetek </a:t>
            </a:r>
            <a:r>
              <a:rPr lang="en-GB" dirty="0" err="1" smtClean="0"/>
              <a:t>sprememb</a:t>
            </a:r>
            <a:r>
              <a:rPr lang="en-GB" dirty="0" smtClean="0"/>
              <a:t> </a:t>
            </a:r>
            <a:r>
              <a:rPr lang="sl-SI" dirty="0" smtClean="0"/>
              <a:t>v </a:t>
            </a:r>
            <a:r>
              <a:rPr lang="sl-SI" dirty="0" err="1" smtClean="0"/>
              <a:t>v</a:t>
            </a:r>
            <a:r>
              <a:rPr lang="sl-SI" dirty="0" smtClean="0"/>
              <a:t> razumevanju edinstvenosti gorskih </a:t>
            </a:r>
            <a:r>
              <a:rPr lang="en-GB" dirty="0" err="1"/>
              <a:t>območi</a:t>
            </a:r>
            <a:r>
              <a:rPr lang="sl-SI" dirty="0"/>
              <a:t>j </a:t>
            </a:r>
            <a:r>
              <a:rPr lang="sl-SI" dirty="0" smtClean="0"/>
              <a:t>tudi </a:t>
            </a:r>
            <a:r>
              <a:rPr lang="en-GB" dirty="0" smtClean="0"/>
              <a:t>v </a:t>
            </a:r>
            <a:r>
              <a:rPr lang="sl-SI" dirty="0" smtClean="0"/>
              <a:t>drugih</a:t>
            </a:r>
            <a:r>
              <a:rPr lang="en-GB" dirty="0" smtClean="0"/>
              <a:t> </a:t>
            </a:r>
            <a:r>
              <a:rPr lang="en-GB" dirty="0" err="1" smtClean="0"/>
              <a:t>evropskih</a:t>
            </a:r>
            <a:r>
              <a:rPr lang="en-GB" dirty="0" smtClean="0"/>
              <a:t> </a:t>
            </a:r>
            <a:r>
              <a:rPr lang="en-GB" dirty="0" err="1" smtClean="0"/>
              <a:t>državah</a:t>
            </a:r>
            <a:r>
              <a:rPr lang="en-GB" dirty="0" smtClean="0"/>
              <a:t> in </a:t>
            </a:r>
            <a:r>
              <a:rPr lang="en-GB" dirty="0" err="1" smtClean="0"/>
              <a:t>regijah</a:t>
            </a:r>
            <a:r>
              <a:rPr lang="en-GB" dirty="0" smtClean="0"/>
              <a:t> –</a:t>
            </a:r>
            <a:r>
              <a:rPr lang="sl-SI" dirty="0" smtClean="0"/>
              <a:t> </a:t>
            </a:r>
            <a:r>
              <a:rPr lang="en-GB" dirty="0" err="1" smtClean="0"/>
              <a:t>Romunija</a:t>
            </a:r>
            <a:r>
              <a:rPr lang="sl-SI" dirty="0" smtClean="0"/>
              <a:t>, </a:t>
            </a:r>
            <a:r>
              <a:rPr lang="en-GB" dirty="0" err="1" smtClean="0"/>
              <a:t>Ciper</a:t>
            </a:r>
            <a:r>
              <a:rPr lang="sl-SI" dirty="0" smtClean="0"/>
              <a:t>.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617" y="408490"/>
            <a:ext cx="4387836" cy="62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3568" y="171548"/>
            <a:ext cx="6970294" cy="694405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Stanje v Sloveniji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0683" y="1099469"/>
            <a:ext cx="7836570" cy="5505867"/>
          </a:xfrm>
        </p:spPr>
        <p:txBody>
          <a:bodyPr>
            <a:normAutofit/>
          </a:bodyPr>
          <a:lstStyle/>
          <a:p>
            <a:pPr algn="l"/>
            <a:r>
              <a:rPr lang="sl-SI" dirty="0" smtClean="0"/>
              <a:t>Gorska območja SLO pokrivajo 72,6% Slovenije</a:t>
            </a:r>
          </a:p>
          <a:p>
            <a:pPr algn="l"/>
            <a:r>
              <a:rPr lang="sl-SI" dirty="0" smtClean="0"/>
              <a:t>Delež preb. v gorskih območjih SLO je 89% (167/212 občin) (FF LJ, 2016)</a:t>
            </a:r>
          </a:p>
          <a:p>
            <a:pPr algn="l"/>
            <a:r>
              <a:rPr lang="sl-SI" b="1" dirty="0" smtClean="0"/>
              <a:t>Definicija:</a:t>
            </a:r>
            <a:r>
              <a:rPr lang="sl-SI" dirty="0" smtClean="0"/>
              <a:t> brez uradne definicije. </a:t>
            </a:r>
          </a:p>
          <a:p>
            <a:pPr algn="l"/>
            <a:r>
              <a:rPr lang="sl-SI" dirty="0" smtClean="0"/>
              <a:t>Definicija sledi Direktivi EGS 75/268 (člen 3, odst. 3–5) (1986)Ta definicija trenutno velja kot najbolj znana klasifikacija za gorska območja v Evropi. Namenjena je ohranjanju kmetijstva na območjih z omejenimi možnostmi. Glavni merili sta nadmorska višina in naklon in sta tudi najpomembnejša dejavnika, ki vplivata na krajšo rasno dobo in uporabo mehanizacije.   </a:t>
            </a:r>
          </a:p>
          <a:p>
            <a:pPr algn="l"/>
            <a:r>
              <a:rPr lang="sl-SI" b="1" dirty="0" smtClean="0"/>
              <a:t>Strategija:</a:t>
            </a:r>
            <a:r>
              <a:rPr lang="sl-SI" dirty="0" smtClean="0"/>
              <a:t> brez specifične strategije v kmetijski ali drugih politikah.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420" y="1077545"/>
            <a:ext cx="3912563" cy="552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256" y="923417"/>
            <a:ext cx="11890248" cy="208280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Delež KMG v GO = 58%; delež KZU = 53% </a:t>
            </a:r>
          </a:p>
          <a:p>
            <a:r>
              <a:rPr lang="sl-SI" sz="2400" dirty="0" smtClean="0"/>
              <a:t>Nekaj manj</a:t>
            </a:r>
            <a:r>
              <a:rPr lang="en-GB" sz="2400" dirty="0" smtClean="0"/>
              <a:t> </a:t>
            </a:r>
            <a:r>
              <a:rPr lang="sl-SI" sz="2400" dirty="0" smtClean="0"/>
              <a:t>kot </a:t>
            </a:r>
            <a:r>
              <a:rPr lang="en-GB" sz="2400" dirty="0" smtClean="0"/>
              <a:t>40 </a:t>
            </a:r>
            <a:r>
              <a:rPr lang="en-GB" sz="2400" dirty="0"/>
              <a:t>% </a:t>
            </a:r>
            <a:r>
              <a:rPr lang="en-GB" sz="2400" dirty="0" err="1"/>
              <a:t>kmetij</a:t>
            </a:r>
            <a:r>
              <a:rPr lang="en-GB" sz="2400" dirty="0"/>
              <a:t> (</a:t>
            </a:r>
            <a:r>
              <a:rPr lang="en-GB" sz="2400" dirty="0" err="1"/>
              <a:t>predvsem</a:t>
            </a:r>
            <a:r>
              <a:rPr lang="en-GB" sz="2400" dirty="0"/>
              <a:t> </a:t>
            </a:r>
            <a:r>
              <a:rPr lang="en-GB" sz="2400" dirty="0" err="1" smtClean="0"/>
              <a:t>majhnih</a:t>
            </a:r>
            <a:r>
              <a:rPr lang="en-GB" sz="2400" dirty="0" smtClean="0"/>
              <a:t>) </a:t>
            </a:r>
            <a:r>
              <a:rPr lang="sl-SI" sz="2400" dirty="0" smtClean="0"/>
              <a:t>je </a:t>
            </a:r>
            <a:r>
              <a:rPr lang="en-GB" sz="2400" dirty="0" err="1" smtClean="0"/>
              <a:t>prenehal</a:t>
            </a:r>
            <a:r>
              <a:rPr lang="sl-SI" sz="2400" dirty="0" smtClean="0"/>
              <a:t>o</a:t>
            </a:r>
            <a:r>
              <a:rPr lang="en-GB" sz="2400" dirty="0" smtClean="0"/>
              <a:t> </a:t>
            </a:r>
            <a:r>
              <a:rPr lang="en-GB" sz="2400" dirty="0" err="1"/>
              <a:t>kmetovati</a:t>
            </a:r>
            <a:r>
              <a:rPr lang="en-GB" sz="2400" dirty="0"/>
              <a:t> </a:t>
            </a:r>
            <a:r>
              <a:rPr lang="sl-SI" sz="2400" dirty="0" smtClean="0"/>
              <a:t>med</a:t>
            </a:r>
            <a:r>
              <a:rPr lang="en-GB" sz="2400" dirty="0" smtClean="0"/>
              <a:t> </a:t>
            </a:r>
            <a:r>
              <a:rPr lang="en-GB" sz="2400" dirty="0"/>
              <a:t>med </a:t>
            </a:r>
            <a:r>
              <a:rPr lang="en-GB" sz="2400" dirty="0" err="1"/>
              <a:t>letoma</a:t>
            </a:r>
            <a:r>
              <a:rPr lang="en-GB" sz="2400" dirty="0"/>
              <a:t> 1980 in </a:t>
            </a:r>
            <a:r>
              <a:rPr lang="en-GB" sz="2400" dirty="0" smtClean="0"/>
              <a:t>2000</a:t>
            </a:r>
            <a:r>
              <a:rPr lang="sl-SI" sz="2400" dirty="0" smtClean="0"/>
              <a:t> (razlike med različnimi alpskimi regijami in državami).</a:t>
            </a:r>
          </a:p>
          <a:p>
            <a:r>
              <a:rPr lang="sl-SI" sz="2400" dirty="0" smtClean="0"/>
              <a:t>Zmanjšanje št. kmetij in KZU je bilo še posebej zaznano v Sloveniji.</a:t>
            </a:r>
          </a:p>
          <a:p>
            <a:endParaRPr lang="sl-SI" dirty="0" smtClean="0"/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12" y="3006217"/>
            <a:ext cx="5652516" cy="347632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6712016" y="3006217"/>
            <a:ext cx="4565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P</a:t>
            </a:r>
            <a:r>
              <a:rPr lang="en-GB" dirty="0" err="1" smtClean="0"/>
              <a:t>rimerjava</a:t>
            </a:r>
            <a:r>
              <a:rPr lang="en-GB" dirty="0" smtClean="0"/>
              <a:t> </a:t>
            </a:r>
            <a:r>
              <a:rPr lang="en-GB" dirty="0" err="1"/>
              <a:t>relativne</a:t>
            </a:r>
            <a:r>
              <a:rPr lang="en-GB" dirty="0"/>
              <a:t> </a:t>
            </a:r>
            <a:r>
              <a:rPr lang="en-GB" dirty="0" err="1"/>
              <a:t>spremembe</a:t>
            </a:r>
            <a:r>
              <a:rPr lang="en-GB" dirty="0"/>
              <a:t> </a:t>
            </a:r>
            <a:r>
              <a:rPr lang="en-GB" dirty="0" err="1"/>
              <a:t>števila</a:t>
            </a:r>
            <a:r>
              <a:rPr lang="en-GB" dirty="0"/>
              <a:t> </a:t>
            </a:r>
            <a:r>
              <a:rPr lang="en-GB" dirty="0" err="1"/>
              <a:t>kmetij</a:t>
            </a:r>
            <a:r>
              <a:rPr lang="en-GB" dirty="0"/>
              <a:t> (</a:t>
            </a:r>
            <a:r>
              <a:rPr lang="en-GB" dirty="0" err="1"/>
              <a:t>ordinata</a:t>
            </a:r>
            <a:r>
              <a:rPr lang="en-GB" dirty="0"/>
              <a:t>) in KZU (</a:t>
            </a:r>
            <a:r>
              <a:rPr lang="en-GB" dirty="0" err="1"/>
              <a:t>abscisa</a:t>
            </a:r>
            <a:r>
              <a:rPr lang="en-GB" dirty="0"/>
              <a:t>) (1980–2000) v </a:t>
            </a:r>
            <a:r>
              <a:rPr lang="sl-SI" dirty="0" smtClean="0"/>
              <a:t>izbranih</a:t>
            </a:r>
            <a:r>
              <a:rPr lang="en-GB" dirty="0" smtClean="0"/>
              <a:t> </a:t>
            </a:r>
            <a:r>
              <a:rPr lang="en-GB" dirty="0" err="1"/>
              <a:t>alpskih</a:t>
            </a:r>
            <a:r>
              <a:rPr lang="en-GB" dirty="0"/>
              <a:t> </a:t>
            </a:r>
            <a:r>
              <a:rPr lang="en-GB" dirty="0" err="1"/>
              <a:t>regijah</a:t>
            </a:r>
            <a:r>
              <a:rPr lang="en-GB" dirty="0"/>
              <a:t> (●</a:t>
            </a:r>
            <a:r>
              <a:rPr lang="en-GB" dirty="0" smtClean="0"/>
              <a:t>)</a:t>
            </a:r>
            <a:r>
              <a:rPr lang="sl-SI" dirty="0" smtClean="0"/>
              <a:t>in na </a:t>
            </a:r>
            <a:r>
              <a:rPr lang="en-GB" dirty="0" err="1" smtClean="0"/>
              <a:t>nacionalni</a:t>
            </a:r>
            <a:r>
              <a:rPr lang="en-GB" dirty="0" smtClean="0"/>
              <a:t> </a:t>
            </a:r>
            <a:r>
              <a:rPr lang="en-GB" dirty="0" err="1"/>
              <a:t>ravni</a:t>
            </a:r>
            <a:r>
              <a:rPr lang="en-GB" dirty="0"/>
              <a:t> (■</a:t>
            </a:r>
            <a:r>
              <a:rPr lang="en-GB" dirty="0" smtClean="0"/>
              <a:t>).</a:t>
            </a:r>
            <a:endParaRPr lang="sl-SI" dirty="0" smtClean="0"/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53212" y="6520893"/>
            <a:ext cx="527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Streifeneder, T., Hoffmann, C. &amp; </a:t>
            </a:r>
            <a:r>
              <a:rPr lang="de-DE" sz="1400" dirty="0" err="1"/>
              <a:t>Ruffini</a:t>
            </a:r>
            <a:r>
              <a:rPr lang="de-DE" sz="1400" dirty="0"/>
              <a:t>, F. (2007a)</a:t>
            </a:r>
          </a:p>
        </p:txBody>
      </p:sp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43256" y="1"/>
            <a:ext cx="10515600" cy="1075170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 smtClean="0">
                <a:solidFill>
                  <a:srgbClr val="00B050"/>
                </a:solidFill>
              </a:rPr>
              <a:t>Stanje kmetijstva gorskih območji</a:t>
            </a:r>
            <a:endParaRPr lang="en-GB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8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77952" y="216281"/>
            <a:ext cx="10878312" cy="4351338"/>
          </a:xfrm>
        </p:spPr>
        <p:txBody>
          <a:bodyPr/>
          <a:lstStyle/>
          <a:p>
            <a:r>
              <a:rPr lang="sl-SI" sz="2400" dirty="0" smtClean="0"/>
              <a:t>Izravnalna plačila za OMD gorska območja je l.2020 prejelo 33.916 KMG – trend je v rahlem padanju.</a:t>
            </a:r>
          </a:p>
          <a:p>
            <a:r>
              <a:rPr lang="en-GB" sz="2400" dirty="0" err="1" smtClean="0"/>
              <a:t>Gorske</a:t>
            </a:r>
            <a:r>
              <a:rPr lang="en-GB" sz="2400" dirty="0" smtClean="0"/>
              <a:t> </a:t>
            </a:r>
            <a:r>
              <a:rPr lang="en-GB" sz="2400" dirty="0" err="1"/>
              <a:t>kmetije</a:t>
            </a:r>
            <a:r>
              <a:rPr lang="en-GB" sz="2400" dirty="0"/>
              <a:t> </a:t>
            </a:r>
            <a:r>
              <a:rPr lang="en-GB" sz="2400" dirty="0" err="1"/>
              <a:t>proizvedejo</a:t>
            </a:r>
            <a:r>
              <a:rPr lang="en-GB" sz="2400" dirty="0"/>
              <a:t> 45% </a:t>
            </a:r>
            <a:r>
              <a:rPr lang="en-GB" sz="2400" dirty="0" err="1"/>
              <a:t>vsega</a:t>
            </a:r>
            <a:r>
              <a:rPr lang="en-GB" sz="2400" dirty="0"/>
              <a:t> </a:t>
            </a:r>
            <a:r>
              <a:rPr lang="en-GB" sz="2400" dirty="0" err="1"/>
              <a:t>proizvedenega</a:t>
            </a:r>
            <a:r>
              <a:rPr lang="en-GB" sz="2400" dirty="0"/>
              <a:t> </a:t>
            </a:r>
            <a:r>
              <a:rPr lang="en-GB" sz="2400" dirty="0" err="1"/>
              <a:t>mleka</a:t>
            </a:r>
            <a:r>
              <a:rPr lang="en-GB" sz="2400" dirty="0"/>
              <a:t> v </a:t>
            </a:r>
            <a:r>
              <a:rPr lang="en-GB" sz="2400" dirty="0" err="1"/>
              <a:t>Sloveniji</a:t>
            </a:r>
            <a:r>
              <a:rPr lang="en-GB" sz="2400" dirty="0"/>
              <a:t>.</a:t>
            </a:r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24" y="1676220"/>
            <a:ext cx="6473952" cy="3527940"/>
          </a:xfrm>
          <a:prstGeom prst="rect">
            <a:avLst/>
          </a:prstGeom>
        </p:spPr>
      </p:pic>
      <p:pic>
        <p:nvPicPr>
          <p:cNvPr id="3074" name="Picture 2" descr="848051427484465686410509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33"/>
          <a:stretch/>
        </p:blipFill>
        <p:spPr bwMode="auto">
          <a:xfrm>
            <a:off x="7183061" y="1578684"/>
            <a:ext cx="3840359" cy="461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5555826" y="5204160"/>
            <a:ext cx="11863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Golc, J.2022</a:t>
            </a:r>
          </a:p>
        </p:txBody>
      </p:sp>
    </p:spTree>
    <p:extLst>
      <p:ext uri="{BB962C8B-B14F-4D97-AF65-F5344CB8AC3E}">
        <p14:creationId xmlns:p14="http://schemas.microsoft.com/office/powerpoint/2010/main" val="284793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6982" y="0"/>
            <a:ext cx="10515600" cy="780923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 smtClean="0">
                <a:solidFill>
                  <a:srgbClr val="00B050"/>
                </a:solidFill>
              </a:rPr>
              <a:t>Nekaj kazalcev iz PRP</a:t>
            </a:r>
            <a:endParaRPr lang="en-GB" sz="3200" b="1" dirty="0">
              <a:solidFill>
                <a:srgbClr val="00B05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62" y="623900"/>
            <a:ext cx="6937674" cy="142435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651" y="2096994"/>
            <a:ext cx="6937674" cy="145083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62" y="3606186"/>
            <a:ext cx="6937674" cy="14438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62" y="5105758"/>
            <a:ext cx="6937674" cy="1441346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6912864" y="671698"/>
            <a:ext cx="4864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PRP 2014-2020, </a:t>
            </a:r>
            <a:r>
              <a:rPr lang="en-GB" dirty="0" err="1"/>
              <a:t>podukrep</a:t>
            </a:r>
            <a:r>
              <a:rPr lang="en-GB" dirty="0"/>
              <a:t> 4.1 </a:t>
            </a:r>
            <a:r>
              <a:rPr lang="en-GB" dirty="0" err="1"/>
              <a:t>Podpora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naložbe</a:t>
            </a:r>
            <a:r>
              <a:rPr lang="en-GB" dirty="0"/>
              <a:t> v </a:t>
            </a:r>
            <a:r>
              <a:rPr lang="en-GB" dirty="0" err="1"/>
              <a:t>kmetijska</a:t>
            </a:r>
            <a:r>
              <a:rPr lang="en-GB" dirty="0"/>
              <a:t> </a:t>
            </a:r>
            <a:r>
              <a:rPr lang="en-GB" dirty="0" err="1"/>
              <a:t>gospodarstva</a:t>
            </a:r>
            <a:r>
              <a:rPr lang="en-GB" dirty="0"/>
              <a:t> (26 </a:t>
            </a:r>
            <a:r>
              <a:rPr lang="en-GB" dirty="0" err="1"/>
              <a:t>javnih</a:t>
            </a:r>
            <a:r>
              <a:rPr lang="en-GB" dirty="0"/>
              <a:t> </a:t>
            </a:r>
            <a:r>
              <a:rPr lang="en-GB" dirty="0" err="1"/>
              <a:t>razpisov</a:t>
            </a:r>
            <a:r>
              <a:rPr lang="en-GB" dirty="0"/>
              <a:t>)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6912864" y="21478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PRP 2014-2020, </a:t>
            </a:r>
            <a:r>
              <a:rPr lang="en-GB" dirty="0" err="1"/>
              <a:t>Podukrep</a:t>
            </a:r>
            <a:r>
              <a:rPr lang="en-GB" dirty="0"/>
              <a:t> 4.2: </a:t>
            </a:r>
            <a:r>
              <a:rPr lang="en-GB" dirty="0" err="1"/>
              <a:t>Podpora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naložbe</a:t>
            </a:r>
            <a:r>
              <a:rPr lang="en-GB" dirty="0"/>
              <a:t> v </a:t>
            </a:r>
            <a:r>
              <a:rPr lang="en-GB" dirty="0" err="1"/>
              <a:t>predelavo</a:t>
            </a:r>
            <a:r>
              <a:rPr lang="en-GB" dirty="0"/>
              <a:t>/</a:t>
            </a:r>
            <a:r>
              <a:rPr lang="en-GB" dirty="0" err="1"/>
              <a:t>trženje</a:t>
            </a:r>
            <a:r>
              <a:rPr lang="en-GB" dirty="0"/>
              <a:t> in/ali </a:t>
            </a:r>
            <a:r>
              <a:rPr lang="en-GB" dirty="0" err="1"/>
              <a:t>razvoj</a:t>
            </a:r>
            <a:r>
              <a:rPr lang="en-GB" dirty="0"/>
              <a:t> </a:t>
            </a:r>
            <a:r>
              <a:rPr lang="en-GB" dirty="0" err="1"/>
              <a:t>kmetijskih</a:t>
            </a:r>
            <a:r>
              <a:rPr lang="en-GB" dirty="0"/>
              <a:t> </a:t>
            </a:r>
            <a:r>
              <a:rPr lang="en-GB" dirty="0" err="1"/>
              <a:t>proizvodov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(9 </a:t>
            </a:r>
            <a:r>
              <a:rPr lang="en-GB" dirty="0" err="1"/>
              <a:t>javnih</a:t>
            </a:r>
            <a:r>
              <a:rPr lang="en-GB" dirty="0"/>
              <a:t> </a:t>
            </a:r>
            <a:r>
              <a:rPr lang="en-GB" dirty="0" err="1"/>
              <a:t>razpisov</a:t>
            </a:r>
            <a:r>
              <a:rPr lang="en-GB" dirty="0"/>
              <a:t>)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6912864" y="3699634"/>
            <a:ext cx="5279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PRP 2014-2020, </a:t>
            </a:r>
            <a:r>
              <a:rPr lang="en-GB" dirty="0" err="1"/>
              <a:t>Podukrep</a:t>
            </a:r>
            <a:r>
              <a:rPr lang="en-GB" dirty="0"/>
              <a:t> 6.1 </a:t>
            </a:r>
            <a:r>
              <a:rPr lang="en-GB" dirty="0" err="1"/>
              <a:t>Pomoč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zagon</a:t>
            </a:r>
            <a:r>
              <a:rPr lang="en-GB" dirty="0"/>
              <a:t> </a:t>
            </a:r>
            <a:r>
              <a:rPr lang="en-GB" dirty="0" err="1"/>
              <a:t>dejavnosti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mlade</a:t>
            </a:r>
            <a:r>
              <a:rPr lang="en-GB" dirty="0"/>
              <a:t> </a:t>
            </a:r>
            <a:r>
              <a:rPr lang="en-GB" dirty="0" err="1"/>
              <a:t>kmete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/>
              <a:t>8 </a:t>
            </a:r>
            <a:r>
              <a:rPr lang="en-GB" dirty="0" err="1"/>
              <a:t>javnih</a:t>
            </a:r>
            <a:r>
              <a:rPr lang="en-GB" dirty="0"/>
              <a:t> </a:t>
            </a:r>
            <a:r>
              <a:rPr lang="en-GB" dirty="0" err="1"/>
              <a:t>razpisov</a:t>
            </a:r>
            <a:r>
              <a:rPr lang="en-GB" dirty="0"/>
              <a:t>)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7083325" y="5105758"/>
            <a:ext cx="5108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PRP 2014-2020, </a:t>
            </a:r>
            <a:r>
              <a:rPr lang="en-GB" dirty="0" err="1"/>
              <a:t>Podukrep</a:t>
            </a:r>
            <a:r>
              <a:rPr lang="en-GB" dirty="0"/>
              <a:t> 6.3 </a:t>
            </a:r>
            <a:r>
              <a:rPr lang="en-GB" dirty="0" err="1"/>
              <a:t>Pomoč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zagon</a:t>
            </a:r>
            <a:r>
              <a:rPr lang="en-GB" dirty="0"/>
              <a:t> </a:t>
            </a:r>
            <a:r>
              <a:rPr lang="en-GB" dirty="0" err="1"/>
              <a:t>dejavnosti</a:t>
            </a:r>
            <a:r>
              <a:rPr lang="en-GB" dirty="0"/>
              <a:t>, </a:t>
            </a:r>
            <a:r>
              <a:rPr lang="en-GB" dirty="0" err="1"/>
              <a:t>namenjena</a:t>
            </a:r>
            <a:r>
              <a:rPr lang="en-GB" dirty="0"/>
              <a:t> </a:t>
            </a:r>
            <a:r>
              <a:rPr lang="en-GB" dirty="0" err="1"/>
              <a:t>razvoju</a:t>
            </a:r>
            <a:r>
              <a:rPr lang="en-GB" dirty="0"/>
              <a:t> </a:t>
            </a:r>
            <a:r>
              <a:rPr lang="en-GB" dirty="0" err="1"/>
              <a:t>majhnih</a:t>
            </a:r>
            <a:r>
              <a:rPr lang="en-GB" dirty="0"/>
              <a:t> </a:t>
            </a:r>
            <a:r>
              <a:rPr lang="en-GB" dirty="0" err="1"/>
              <a:t>kmetij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(3 </a:t>
            </a:r>
            <a:r>
              <a:rPr lang="en-GB" dirty="0" err="1"/>
              <a:t>javni</a:t>
            </a:r>
            <a:r>
              <a:rPr lang="en-GB" dirty="0"/>
              <a:t> </a:t>
            </a:r>
            <a:r>
              <a:rPr lang="en-GB" dirty="0" err="1"/>
              <a:t>razpisi</a:t>
            </a:r>
            <a:r>
              <a:rPr lang="en-GB" dirty="0"/>
              <a:t>)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5787300" y="6467558"/>
            <a:ext cx="1328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Golc, J.2022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5193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95366" y="292608"/>
            <a:ext cx="11765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Le za manjšino gorskih </a:t>
            </a:r>
            <a:r>
              <a:rPr lang="sl-SI" sz="2400" dirty="0" smtClean="0"/>
              <a:t>kmetij </a:t>
            </a:r>
            <a:r>
              <a:rPr lang="sl-SI" sz="2400" dirty="0"/>
              <a:t>je kmetijstvo </a:t>
            </a:r>
            <a:r>
              <a:rPr lang="sl-SI" sz="2400" dirty="0" smtClean="0"/>
              <a:t>edina </a:t>
            </a:r>
            <a:r>
              <a:rPr lang="sl-SI" sz="2400" dirty="0"/>
              <a:t>gospodarska dejavnost</a:t>
            </a:r>
            <a:r>
              <a:rPr lang="sl-SI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Gorska </a:t>
            </a:r>
            <a:r>
              <a:rPr lang="sl-SI" sz="2400" dirty="0"/>
              <a:t>območja in </a:t>
            </a:r>
            <a:r>
              <a:rPr lang="sl-SI" sz="2400" dirty="0" smtClean="0"/>
              <a:t>gorske kmetije </a:t>
            </a:r>
            <a:r>
              <a:rPr lang="sl-SI" sz="2400" dirty="0"/>
              <a:t>omogočajo širok nabor vlog pri zagotavljanju ekosistemskih </a:t>
            </a:r>
            <a:r>
              <a:rPr lang="sl-SI" sz="2400" dirty="0" smtClean="0"/>
              <a:t>storitev.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 smtClean="0"/>
          </a:p>
          <a:p>
            <a:endParaRPr lang="sl-SI" dirty="0"/>
          </a:p>
        </p:txBody>
      </p:sp>
      <p:pic>
        <p:nvPicPr>
          <p:cNvPr id="2050" name="Picture 2" descr="18175181931455898703245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366" y="2769037"/>
            <a:ext cx="6413118" cy="360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382541427484686934587457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8487" y="2769036"/>
            <a:ext cx="3562121" cy="360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73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1086</Words>
  <Application>Microsoft Office PowerPoint</Application>
  <PresentationFormat>Širokozaslonsko</PresentationFormat>
  <Paragraphs>136</Paragraphs>
  <Slides>14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Times New Roman</vt:lpstr>
      <vt:lpstr>Verdana</vt:lpstr>
      <vt:lpstr>Officeova tema</vt:lpstr>
      <vt:lpstr>37. TRADICIONALNI POSVET JAVNE SLUŽBE KMETIJSKEGA SVETOVANJA (JSKS)</vt:lpstr>
      <vt:lpstr>Pestrost gorskih območij</vt:lpstr>
      <vt:lpstr>Pestrost definicij in strategij v državah EU</vt:lpstr>
      <vt:lpstr>Zaključki študije</vt:lpstr>
      <vt:lpstr>Stanje v Sloveniji</vt:lpstr>
      <vt:lpstr>Stanje kmetijstva gorskih območji</vt:lpstr>
      <vt:lpstr>PowerPointova predstavitev</vt:lpstr>
      <vt:lpstr>Nekaj kazalcev iz PRP</vt:lpstr>
      <vt:lpstr>PowerPointova predstavitev</vt:lpstr>
      <vt:lpstr>Pomanjkanje zanimanja različnih politik za gorska območja</vt:lpstr>
      <vt:lpstr>PowerPointova predstavitev</vt:lpstr>
      <vt:lpstr>PowerPointova predstavitev</vt:lpstr>
      <vt:lpstr>Zaključek</vt:lpstr>
      <vt:lpstr>HVALA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37. TRADICIONALNI POSVET JAVNE SLUŽBE KMETIJSKEGA SVETOVANJA (JSKS)</dc:title>
  <dc:creator>Andreja Borec</dc:creator>
  <cp:lastModifiedBy>Robert Peklaj</cp:lastModifiedBy>
  <cp:revision>3</cp:revision>
  <dcterms:created xsi:type="dcterms:W3CDTF">2022-11-27T18:42:57Z</dcterms:created>
  <dcterms:modified xsi:type="dcterms:W3CDTF">2022-12-06T12:09:39Z</dcterms:modified>
</cp:coreProperties>
</file>