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46" r:id="rId2"/>
    <p:sldId id="347" r:id="rId3"/>
    <p:sldId id="343" r:id="rId4"/>
    <p:sldId id="344" r:id="rId5"/>
    <p:sldId id="342" r:id="rId6"/>
    <p:sldId id="337" r:id="rId7"/>
    <p:sldId id="351" r:id="rId8"/>
    <p:sldId id="345" r:id="rId9"/>
    <p:sldId id="356" r:id="rId10"/>
    <p:sldId id="363" r:id="rId11"/>
    <p:sldId id="361" r:id="rId12"/>
    <p:sldId id="358" r:id="rId13"/>
    <p:sldId id="360" r:id="rId14"/>
    <p:sldId id="355" r:id="rId15"/>
    <p:sldId id="348" r:id="rId16"/>
    <p:sldId id="290" r:id="rId17"/>
    <p:sldId id="362" r:id="rId18"/>
  </p:sldIdLst>
  <p:sldSz cx="9144000" cy="6858000" type="screen4x3"/>
  <p:notesSz cx="6797675" cy="987425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B65A"/>
    <a:srgbClr val="74B32F"/>
    <a:srgbClr val="D0D8E8"/>
    <a:srgbClr val="588824"/>
    <a:srgbClr val="ABC674"/>
    <a:srgbClr val="DEE9C9"/>
    <a:srgbClr val="E1EBCD"/>
    <a:srgbClr val="CBDCA8"/>
    <a:srgbClr val="1BB740"/>
    <a:srgbClr val="EBF2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rednji slo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70" autoAdjust="0"/>
    <p:restoredTop sz="97278" autoAdjust="0"/>
  </p:normalViewPr>
  <p:slideViewPr>
    <p:cSldViewPr>
      <p:cViewPr varScale="1">
        <p:scale>
          <a:sx n="70" d="100"/>
          <a:sy n="70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4020" y="-102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87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4187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pPr>
              <a:defRPr/>
            </a:pPr>
            <a:fld id="{EF6C9A97-AFAE-434C-8234-B1D8FDCAD0C0}" type="datetimeFigureOut">
              <a:rPr lang="sl-SI"/>
              <a:pPr>
                <a:defRPr/>
              </a:pPr>
              <a:t>27.11.2022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9378486"/>
            <a:ext cx="2946400" cy="4941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49689" y="9378486"/>
            <a:ext cx="2946400" cy="4941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pPr>
              <a:defRPr/>
            </a:pPr>
            <a:fld id="{1AE18CE8-307A-40BF-B22F-3F2BECE4884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82000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87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4187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pPr>
              <a:defRPr/>
            </a:pPr>
            <a:fld id="{63AE444D-2D2C-4749-8FC0-1DA2B29438B6}" type="datetimeFigureOut">
              <a:rPr lang="sl-SI"/>
              <a:pPr>
                <a:defRPr/>
              </a:pPr>
              <a:t>27.11.2022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79452" y="4690822"/>
            <a:ext cx="5438775" cy="4442939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lvl="0"/>
            <a:r>
              <a:rPr lang="sl-SI" noProof="0"/>
              <a:t>Kliknite, če želite urediti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9378486"/>
            <a:ext cx="2946400" cy="4941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49689" y="9378486"/>
            <a:ext cx="2946400" cy="4941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pPr>
              <a:defRPr/>
            </a:pPr>
            <a:fld id="{54DAFB41-2645-4ADD-9CC9-4279EF0CF9A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710384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Ograda opomb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defTabSz="912663" eaLnBrk="1" hangingPunct="1">
              <a:spcBef>
                <a:spcPct val="0"/>
              </a:spcBef>
              <a:defRPr/>
            </a:pPr>
            <a:endParaRPr lang="sl-SI" dirty="0"/>
          </a:p>
        </p:txBody>
      </p:sp>
      <p:sp>
        <p:nvSpPr>
          <p:cNvPr id="13316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3" indent="-28572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81" indent="-228576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34" indent="-228576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87" indent="-228576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40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492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45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798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DC2A3FEB-3495-4258-BA1C-D26F872B54EB}" type="slidenum">
              <a:rPr lang="sl-SI" smtClean="0"/>
              <a:pPr eaLnBrk="1" hangingPunct="1"/>
              <a:t>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56371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Ograda opomb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defTabSz="912663" eaLnBrk="1" hangingPunct="1">
              <a:spcBef>
                <a:spcPct val="0"/>
              </a:spcBef>
              <a:defRPr/>
            </a:pPr>
            <a:endParaRPr lang="sl-SI" dirty="0"/>
          </a:p>
        </p:txBody>
      </p:sp>
      <p:sp>
        <p:nvSpPr>
          <p:cNvPr id="13316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3" indent="-28572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81" indent="-228576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34" indent="-228576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87" indent="-228576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40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492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45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798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DC2A3FEB-3495-4258-BA1C-D26F872B54EB}" type="slidenum">
              <a:rPr lang="sl-SI" smtClean="0"/>
              <a:pPr eaLnBrk="1" hangingPunct="1"/>
              <a:t>16</a:t>
            </a:fld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3CD24-759F-4452-A11E-16E57646E108}" type="datetimeFigureOut">
              <a:rPr lang="sl-SI"/>
              <a:pPr>
                <a:defRPr/>
              </a:pPr>
              <a:t>27.11.2022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31CD2-7202-467B-9585-5C0D005C23D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71022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B749E-23D5-4A35-B356-31AFE7022EA3}" type="datetimeFigureOut">
              <a:rPr lang="sl-SI"/>
              <a:pPr>
                <a:defRPr/>
              </a:pPr>
              <a:t>27.11.2022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D591F-69EA-4696-A691-1E94B7A483C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49790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6E183-5558-4438-9B7D-C8C8733F9FA8}" type="datetimeFigureOut">
              <a:rPr lang="sl-SI"/>
              <a:pPr>
                <a:defRPr/>
              </a:pPr>
              <a:t>27.11.2022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08467-44CD-4425-9665-429C9797E9E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96765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486D6-52A7-4E46-AD5B-1BC84C740BFD}" type="datetimeFigureOut">
              <a:rPr lang="sl-SI"/>
              <a:pPr>
                <a:defRPr/>
              </a:pPr>
              <a:t>27.11.2022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056F7-6230-4C6C-B703-3DF2B9D935D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6047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CD687-D4D3-4D7D-8A8E-FFA52AEE8FD7}" type="datetimeFigureOut">
              <a:rPr lang="sl-SI"/>
              <a:pPr>
                <a:defRPr/>
              </a:pPr>
              <a:t>27.11.2022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5BD35-F310-4D35-8A3E-D60981FD9F5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06986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7FB5A-4FDF-4606-BBC6-E62B84C4B2E8}" type="datetimeFigureOut">
              <a:rPr lang="sl-SI"/>
              <a:pPr>
                <a:defRPr/>
              </a:pPr>
              <a:t>27.11.2022</a:t>
            </a:fld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CFCB8-8CB1-424C-B4A5-E664FAADC28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25663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523B7-E87C-46D7-9A04-C02B7B08EF9C}" type="datetimeFigureOut">
              <a:rPr lang="sl-SI"/>
              <a:pPr>
                <a:defRPr/>
              </a:pPr>
              <a:t>27.11.2022</a:t>
            </a:fld>
            <a:endParaRPr lang="sl-SI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B6CA2-5300-4195-B725-1121DB5893B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97674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5DBAB-952B-4CC3-802E-8220E2936DDB}" type="datetimeFigureOut">
              <a:rPr lang="sl-SI"/>
              <a:pPr>
                <a:defRPr/>
              </a:pPr>
              <a:t>27.11.2022</a:t>
            </a:fld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ABB67-7B61-417B-8E06-83BA003D4BF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8005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FF94F-FAC3-405A-8DD0-ABDE57081826}" type="datetimeFigureOut">
              <a:rPr lang="sl-SI"/>
              <a:pPr>
                <a:defRPr/>
              </a:pPr>
              <a:t>27.11.2022</a:t>
            </a:fld>
            <a:endParaRPr lang="sl-SI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9423D-5B57-4841-B348-FD0EF53E7BF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69119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86372-9CA1-4129-BA28-A1128C0F368A}" type="datetimeFigureOut">
              <a:rPr lang="sl-SI"/>
              <a:pPr>
                <a:defRPr/>
              </a:pPr>
              <a:t>27.11.2022</a:t>
            </a:fld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15EF5-A563-4989-8A37-48B3B2719C1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0226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4FD7C-D505-4134-AE1A-E4C1B35F8117}" type="datetimeFigureOut">
              <a:rPr lang="sl-SI"/>
              <a:pPr>
                <a:defRPr/>
              </a:pPr>
              <a:t>27.11.2022</a:t>
            </a:fld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59E68-DC73-476A-8607-37225C95E19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9396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FBDF7E1-CE65-40E3-8F63-17EB26E6C3D9}" type="datetimeFigureOut">
              <a:rPr lang="sl-SI"/>
              <a:pPr>
                <a:defRPr/>
              </a:pPr>
              <a:t>27.11.2022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46630B-D8C9-47EE-A0BB-DBE44C454AC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8" t="55723" r="2724" b="14318"/>
          <a:stretch/>
        </p:blipFill>
        <p:spPr bwMode="auto">
          <a:xfrm>
            <a:off x="0" y="5547481"/>
            <a:ext cx="9144000" cy="131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13321" y="116632"/>
            <a:ext cx="8712968" cy="1470025"/>
          </a:xfrm>
        </p:spPr>
        <p:txBody>
          <a:bodyPr>
            <a:normAutofit/>
          </a:bodyPr>
          <a:lstStyle/>
          <a:p>
            <a:r>
              <a:rPr lang="sl-SI" sz="2800" b="1" dirty="0" smtClean="0"/>
              <a:t>37. TRADICIONALNI POSVET JAVNE SLUŽBE KMETIJSKEGA SVETOVANJA (JSKS)</a:t>
            </a:r>
            <a:endParaRPr lang="sl-SI" sz="2800" b="1" dirty="0"/>
          </a:p>
        </p:txBody>
      </p:sp>
      <p:sp>
        <p:nvSpPr>
          <p:cNvPr id="4" name="Podnaslov 3"/>
          <p:cNvSpPr>
            <a:spLocks noGrp="1"/>
          </p:cNvSpPr>
          <p:nvPr>
            <p:ph type="subTitle" idx="1"/>
          </p:nvPr>
        </p:nvSpPr>
        <p:spPr>
          <a:xfrm>
            <a:off x="1772896" y="2348880"/>
            <a:ext cx="6738379" cy="2088232"/>
          </a:xfrm>
        </p:spPr>
        <p:txBody>
          <a:bodyPr>
            <a:normAutofit lnSpcReduction="10000"/>
          </a:bodyPr>
          <a:lstStyle/>
          <a:p>
            <a:r>
              <a:rPr lang="sl-SI" sz="4400" b="1" dirty="0" smtClean="0">
                <a:solidFill>
                  <a:srgbClr val="00B050"/>
                </a:solidFill>
              </a:rPr>
              <a:t>Spodbujevalni ukrepi za OMD v Sloveniji in njihovi učinki</a:t>
            </a:r>
            <a:endParaRPr lang="sl-SI" sz="4400" b="1" dirty="0">
              <a:solidFill>
                <a:srgbClr val="00B050"/>
              </a:solidFill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3717293" y="4653136"/>
            <a:ext cx="4983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2000" b="1" dirty="0" smtClean="0"/>
              <a:t>Tomaž Cunder, Kmetijski inštitut Slovenije, </a:t>
            </a:r>
          </a:p>
          <a:p>
            <a:pPr algn="r"/>
            <a:endParaRPr lang="sl-SI" sz="2000" b="1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6208829" y="5948604"/>
            <a:ext cx="2793239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400" b="1" dirty="0" smtClean="0">
                <a:solidFill>
                  <a:schemeClr val="bg1"/>
                </a:solidFill>
              </a:rPr>
              <a:t>Bled, </a:t>
            </a:r>
          </a:p>
          <a:p>
            <a:pPr algn="ctr"/>
            <a:r>
              <a:rPr lang="sl-SI" sz="2400" b="1" dirty="0" smtClean="0">
                <a:solidFill>
                  <a:schemeClr val="bg1"/>
                </a:solidFill>
              </a:rPr>
              <a:t>28. – 29. 11. 2022</a:t>
            </a:r>
            <a:endParaRPr lang="sl-SI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52" y="6202740"/>
            <a:ext cx="1269098" cy="576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876839"/>
            <a:ext cx="821769" cy="107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Pravokotnik 13"/>
          <p:cNvSpPr/>
          <p:nvPr/>
        </p:nvSpPr>
        <p:spPr>
          <a:xfrm>
            <a:off x="1619672" y="1484784"/>
            <a:ext cx="6707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/>
              <a:t>Posvet Javne službe kmetijskega svetovanja in dogodkov Evropskega partnerstva za inovacija - EIP</a:t>
            </a:r>
            <a:endParaRPr lang="sl-SI" dirty="0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8" t="16082" r="66494" b="8681"/>
          <a:stretch/>
        </p:blipFill>
        <p:spPr bwMode="auto">
          <a:xfrm>
            <a:off x="2587" y="1268760"/>
            <a:ext cx="1669677" cy="437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9" t="33892" r="14181" b="36906"/>
          <a:stretch/>
        </p:blipFill>
        <p:spPr bwMode="auto">
          <a:xfrm>
            <a:off x="1392049" y="6202426"/>
            <a:ext cx="2271907" cy="57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453" y="6202741"/>
            <a:ext cx="2331497" cy="576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023126"/>
            <a:ext cx="2832497" cy="39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92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grada vsebin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7752920"/>
              </p:ext>
            </p:extLst>
          </p:nvPr>
        </p:nvGraphicFramePr>
        <p:xfrm>
          <a:off x="179512" y="836712"/>
          <a:ext cx="8712968" cy="3533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1296144"/>
                <a:gridCol w="1080120"/>
                <a:gridCol w="1008112"/>
                <a:gridCol w="936104"/>
                <a:gridCol w="1152128"/>
                <a:gridCol w="1152128"/>
              </a:tblGrid>
              <a:tr h="648072">
                <a:tc>
                  <a:txBody>
                    <a:bodyPr/>
                    <a:lstStyle/>
                    <a:p>
                      <a:endParaRPr lang="sl-SI" sz="1700" dirty="0">
                        <a:latin typeface="+mj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l-SI" sz="1700" baseline="0" dirty="0" smtClean="0">
                          <a:latin typeface="+mj-lt"/>
                        </a:rPr>
                        <a:t>Pov. starost prebivalstva        </a:t>
                      </a:r>
                      <a:r>
                        <a:rPr lang="sl-SI" sz="17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2010           2020</a:t>
                      </a:r>
                      <a:endParaRPr lang="sl-SI" sz="17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l-SI" sz="1700" dirty="0" smtClean="0">
                          <a:latin typeface="+mj-lt"/>
                        </a:rPr>
                        <a:t>Indeks</a:t>
                      </a:r>
                      <a:r>
                        <a:rPr lang="sl-SI" sz="1700" baseline="0" dirty="0" smtClean="0">
                          <a:latin typeface="+mj-lt"/>
                        </a:rPr>
                        <a:t> staranja</a:t>
                      </a:r>
                      <a:endParaRPr lang="sl-SI" sz="1700" dirty="0">
                        <a:latin typeface="+mj-lt"/>
                      </a:endParaRPr>
                    </a:p>
                    <a:p>
                      <a:pPr algn="ctr"/>
                      <a:r>
                        <a:rPr lang="sl-SI" sz="17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2010         2020</a:t>
                      </a:r>
                      <a:endParaRPr lang="sl-SI" sz="17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l-SI" sz="1700" dirty="0" smtClean="0">
                          <a:latin typeface="+mj-lt"/>
                        </a:rPr>
                        <a:t>Aktivni</a:t>
                      </a:r>
                      <a:r>
                        <a:rPr lang="sl-SI" sz="1700" baseline="0" dirty="0" smtClean="0">
                          <a:latin typeface="+mj-lt"/>
                        </a:rPr>
                        <a:t> prebivalci</a:t>
                      </a:r>
                      <a:r>
                        <a:rPr lang="sl-SI" sz="1700" dirty="0" smtClean="0">
                          <a:latin typeface="+mj-lt"/>
                        </a:rPr>
                        <a:t> </a:t>
                      </a:r>
                      <a:r>
                        <a:rPr lang="sl-SI" sz="1700" dirty="0" smtClean="0">
                          <a:latin typeface="+mj-lt"/>
                        </a:rPr>
                        <a:t>(%)</a:t>
                      </a:r>
                    </a:p>
                    <a:p>
                      <a:pPr algn="ctr"/>
                      <a:r>
                        <a:rPr lang="sl-SI" sz="1700" dirty="0" smtClean="0">
                          <a:latin typeface="+mj-lt"/>
                        </a:rPr>
                        <a:t> </a:t>
                      </a:r>
                      <a:r>
                        <a:rPr lang="sl-SI" sz="1700" dirty="0" smtClean="0">
                          <a:latin typeface="+mj-lt"/>
                        </a:rPr>
                        <a:t>2010             2020</a:t>
                      </a:r>
                      <a:endParaRPr lang="sl-SI" sz="17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sz="1700" dirty="0" smtClean="0">
                          <a:latin typeface="+mj-lt"/>
                        </a:rPr>
                        <a:t>V celoti v HGO</a:t>
                      </a:r>
                      <a:endParaRPr lang="sl-SI" sz="17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122,48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148,17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66,1</a:t>
                      </a:r>
                    </a:p>
                  </a:txBody>
                  <a:tcPr marL="9525" marR="9525" marT="9525" marB="0" anchor="ctr"/>
                </a:tc>
              </a:tr>
              <a:tr h="349240">
                <a:tc>
                  <a:txBody>
                    <a:bodyPr/>
                    <a:lstStyle/>
                    <a:p>
                      <a:r>
                        <a:rPr lang="sl-SI" sz="1700" dirty="0" smtClean="0">
                          <a:latin typeface="+mj-lt"/>
                        </a:rPr>
                        <a:t>Pretežno v HGO</a:t>
                      </a:r>
                      <a:endParaRPr lang="sl-SI" sz="17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109,57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126,99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66,9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sz="1700" dirty="0" smtClean="0">
                          <a:latin typeface="+mj-lt"/>
                        </a:rPr>
                        <a:t>V celoti v DO</a:t>
                      </a:r>
                      <a:endParaRPr lang="sl-SI" sz="17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112,68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143,52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67,1</a:t>
                      </a:r>
                    </a:p>
                  </a:txBody>
                  <a:tcPr marL="9525" marR="9525" marT="9525" marB="0" anchor="ctr"/>
                </a:tc>
              </a:tr>
              <a:tr h="347960">
                <a:tc>
                  <a:txBody>
                    <a:bodyPr/>
                    <a:lstStyle/>
                    <a:p>
                      <a:r>
                        <a:rPr lang="sl-SI" sz="1700" dirty="0" smtClean="0">
                          <a:latin typeface="+mj-lt"/>
                        </a:rPr>
                        <a:t>Pretežno v DO</a:t>
                      </a:r>
                      <a:endParaRPr lang="sl-SI" sz="17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91,49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101,98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69,4</a:t>
                      </a:r>
                    </a:p>
                  </a:txBody>
                  <a:tcPr marL="9525" marR="9525" marT="9525" marB="0" anchor="ctr"/>
                </a:tc>
              </a:tr>
              <a:tr h="316840">
                <a:tc>
                  <a:txBody>
                    <a:bodyPr/>
                    <a:lstStyle/>
                    <a:p>
                      <a:r>
                        <a:rPr lang="sl-SI" sz="1700" dirty="0" smtClean="0">
                          <a:latin typeface="+mj-lt"/>
                        </a:rPr>
                        <a:t>V celoti v PO</a:t>
                      </a:r>
                      <a:endParaRPr lang="sl-SI" sz="17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121,09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152,44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57,0</a:t>
                      </a:r>
                    </a:p>
                  </a:txBody>
                  <a:tcPr marL="9525" marR="9525" marT="9525" marB="0" anchor="ctr"/>
                </a:tc>
              </a:tr>
              <a:tr h="316840">
                <a:tc>
                  <a:txBody>
                    <a:bodyPr/>
                    <a:lstStyle/>
                    <a:p>
                      <a:r>
                        <a:rPr lang="sl-SI" sz="1700" dirty="0" smtClean="0">
                          <a:latin typeface="+mj-lt"/>
                        </a:rPr>
                        <a:t>Pretežno v PO</a:t>
                      </a:r>
                      <a:endParaRPr lang="sl-SI" sz="17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129,18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161,40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57,1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sz="1700" dirty="0" smtClean="0">
                          <a:latin typeface="+mj-lt"/>
                        </a:rPr>
                        <a:t>V več območjih OMD</a:t>
                      </a:r>
                      <a:endParaRPr lang="sl-SI" sz="17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107,38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65,5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sz="1700" b="1" dirty="0" smtClean="0">
                          <a:latin typeface="+mj-lt"/>
                        </a:rPr>
                        <a:t>Skupaj</a:t>
                      </a:r>
                      <a:r>
                        <a:rPr lang="sl-SI" sz="1700" b="1" baseline="0" dirty="0" smtClean="0">
                          <a:latin typeface="+mj-lt"/>
                        </a:rPr>
                        <a:t> v OMD</a:t>
                      </a:r>
                      <a:endParaRPr lang="sl-SI" sz="17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118,26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142,65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65,0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5" name="Ograda vsebin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4219477"/>
              </p:ext>
            </p:extLst>
          </p:nvPr>
        </p:nvGraphicFramePr>
        <p:xfrm>
          <a:off x="179512" y="4509120"/>
          <a:ext cx="8712968" cy="1740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1296144"/>
                <a:gridCol w="1080120"/>
                <a:gridCol w="1008112"/>
                <a:gridCol w="936104"/>
                <a:gridCol w="1152128"/>
                <a:gridCol w="1152128"/>
              </a:tblGrid>
              <a:tr h="648072">
                <a:tc>
                  <a:txBody>
                    <a:bodyPr/>
                    <a:lstStyle/>
                    <a:p>
                      <a:pPr algn="ctr"/>
                      <a:endParaRPr lang="sl-SI" sz="1700" dirty="0">
                        <a:latin typeface="+mn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l-SI" sz="1700" baseline="0" dirty="0" smtClean="0">
                          <a:latin typeface="+mj-lt"/>
                        </a:rPr>
                        <a:t>Pov. starost prebivalstva        </a:t>
                      </a:r>
                      <a:r>
                        <a:rPr lang="sl-SI" sz="17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2010           2020</a:t>
                      </a:r>
                      <a:endParaRPr lang="sl-SI" sz="17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l-SI" sz="1700" dirty="0" smtClean="0">
                          <a:latin typeface="+mj-lt"/>
                        </a:rPr>
                        <a:t>Indeks</a:t>
                      </a:r>
                      <a:r>
                        <a:rPr lang="sl-SI" sz="1700" baseline="0" dirty="0" smtClean="0">
                          <a:latin typeface="+mj-lt"/>
                        </a:rPr>
                        <a:t> staranja</a:t>
                      </a:r>
                      <a:endParaRPr lang="sl-SI" sz="1700" dirty="0">
                        <a:latin typeface="+mj-lt"/>
                      </a:endParaRPr>
                    </a:p>
                    <a:p>
                      <a:pPr algn="ctr"/>
                      <a:r>
                        <a:rPr lang="sl-SI" sz="17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2010         2020</a:t>
                      </a:r>
                      <a:endParaRPr lang="sl-SI" sz="17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l-SI" sz="1700" dirty="0" smtClean="0">
                          <a:latin typeface="+mj-lt"/>
                        </a:rPr>
                        <a:t>Aktivni</a:t>
                      </a:r>
                      <a:r>
                        <a:rPr lang="sl-SI" sz="1700" baseline="0" dirty="0" smtClean="0">
                          <a:latin typeface="+mj-lt"/>
                        </a:rPr>
                        <a:t> prebivalci</a:t>
                      </a:r>
                      <a:r>
                        <a:rPr lang="sl-SI" sz="1700" dirty="0" smtClean="0">
                          <a:latin typeface="+mj-lt"/>
                        </a:rPr>
                        <a:t> (%)</a:t>
                      </a:r>
                    </a:p>
                    <a:p>
                      <a:pPr algn="ctr"/>
                      <a:r>
                        <a:rPr lang="sl-SI" sz="1700" dirty="0" smtClean="0">
                          <a:latin typeface="+mj-lt"/>
                        </a:rPr>
                        <a:t> 2010             2020</a:t>
                      </a:r>
                      <a:endParaRPr lang="sl-SI" sz="17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l-SI" sz="1700" dirty="0" smtClean="0">
                          <a:latin typeface="+mn-lt"/>
                        </a:rPr>
                        <a:t>V celoti izven OMD</a:t>
                      </a:r>
                      <a:endParaRPr lang="sl-SI" sz="17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111,78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144,89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63,9</a:t>
                      </a:r>
                    </a:p>
                  </a:txBody>
                  <a:tcPr marL="9525" marR="9525" marT="9525" marB="0" anchor="ctr"/>
                </a:tc>
              </a:tr>
              <a:tr h="346432">
                <a:tc>
                  <a:txBody>
                    <a:bodyPr/>
                    <a:lstStyle/>
                    <a:p>
                      <a:pPr algn="l"/>
                      <a:r>
                        <a:rPr lang="sl-SI" sz="1700" dirty="0" smtClean="0">
                          <a:latin typeface="+mn-lt"/>
                        </a:rPr>
                        <a:t>Pretežno izven OMD</a:t>
                      </a:r>
                      <a:endParaRPr lang="sl-SI" sz="17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116,62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136,16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65,8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l-SI" sz="1700" b="1" dirty="0" smtClean="0">
                          <a:latin typeface="+mn-lt"/>
                        </a:rPr>
                        <a:t>Skupaj izven OMD</a:t>
                      </a:r>
                      <a:endParaRPr lang="sl-SI" sz="17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140,02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64,7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Naslov 3"/>
          <p:cNvSpPr>
            <a:spLocks noGrp="1"/>
          </p:cNvSpPr>
          <p:nvPr>
            <p:ph type="title"/>
          </p:nvPr>
        </p:nvSpPr>
        <p:spPr>
          <a:xfrm>
            <a:off x="395536" y="16417"/>
            <a:ext cx="8229600" cy="676279"/>
          </a:xfrm>
        </p:spPr>
        <p:txBody>
          <a:bodyPr/>
          <a:lstStyle/>
          <a:p>
            <a:r>
              <a:rPr lang="sl-SI" sz="2800" b="1" dirty="0" smtClean="0"/>
              <a:t>Kazalnik učinka – starost in aktivnost prebivalstva</a:t>
            </a:r>
            <a:endParaRPr lang="sl-SI" sz="2800" b="1" dirty="0"/>
          </a:p>
        </p:txBody>
      </p:sp>
    </p:spTree>
    <p:extLst>
      <p:ext uri="{BB962C8B-B14F-4D97-AF65-F5344CB8AC3E}">
        <p14:creationId xmlns:p14="http://schemas.microsoft.com/office/powerpoint/2010/main" val="159373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-180528" y="188640"/>
            <a:ext cx="8784976" cy="504056"/>
          </a:xfrm>
        </p:spPr>
        <p:txBody>
          <a:bodyPr/>
          <a:lstStyle/>
          <a:p>
            <a:r>
              <a:rPr lang="sl-SI" sz="2800" b="1" dirty="0" smtClean="0"/>
              <a:t>Kazalnik učinka – koeficient razvitosti </a:t>
            </a:r>
            <a:endParaRPr lang="sl-SI" sz="2800" b="1" dirty="0"/>
          </a:p>
        </p:txBody>
      </p:sp>
      <p:graphicFrame>
        <p:nvGraphicFramePr>
          <p:cNvPr id="6" name="Ograda vsebin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2290389"/>
              </p:ext>
            </p:extLst>
          </p:nvPr>
        </p:nvGraphicFramePr>
        <p:xfrm>
          <a:off x="971600" y="836712"/>
          <a:ext cx="6264696" cy="3553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5879"/>
                <a:gridCol w="1252939"/>
                <a:gridCol w="1137726"/>
                <a:gridCol w="1368152"/>
              </a:tblGrid>
              <a:tr h="648072">
                <a:tc>
                  <a:txBody>
                    <a:bodyPr/>
                    <a:lstStyle/>
                    <a:p>
                      <a:pPr algn="ctr"/>
                      <a:endParaRPr lang="sl-SI" sz="1700" dirty="0">
                        <a:latin typeface="+mn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l-SI" sz="1700" baseline="0" dirty="0" smtClean="0">
                          <a:latin typeface="+mn-lt"/>
                        </a:rPr>
                        <a:t>  Koeficient razvitosti </a:t>
                      </a:r>
                      <a:r>
                        <a:rPr lang="sl-SI" sz="17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2010           2020</a:t>
                      </a:r>
                      <a:endParaRPr lang="sl-SI" sz="17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700" dirty="0" smtClean="0">
                          <a:latin typeface="+mn-lt"/>
                        </a:rPr>
                        <a:t>Indeks</a:t>
                      </a:r>
                      <a:r>
                        <a:rPr lang="sl-SI" sz="1700" baseline="0" dirty="0" smtClean="0">
                          <a:latin typeface="+mn-lt"/>
                        </a:rPr>
                        <a:t> 2020/2010</a:t>
                      </a:r>
                      <a:endParaRPr lang="sl-SI" sz="1700" dirty="0" smtClean="0"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l-SI" sz="1700" dirty="0" smtClean="0">
                          <a:latin typeface="+mn-lt"/>
                        </a:rPr>
                        <a:t>V celoti v HGO</a:t>
                      </a:r>
                      <a:endParaRPr lang="sl-SI" sz="17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99,54</a:t>
                      </a:r>
                    </a:p>
                  </a:txBody>
                  <a:tcPr marL="9525" marR="9525" marT="9525" marB="0" anchor="ctr"/>
                </a:tc>
              </a:tr>
              <a:tr h="346432">
                <a:tc>
                  <a:txBody>
                    <a:bodyPr/>
                    <a:lstStyle/>
                    <a:p>
                      <a:pPr algn="l"/>
                      <a:r>
                        <a:rPr lang="sl-SI" sz="1700" dirty="0" smtClean="0">
                          <a:latin typeface="+mn-lt"/>
                        </a:rPr>
                        <a:t>Pretežno v HGO</a:t>
                      </a:r>
                      <a:endParaRPr lang="sl-SI" sz="17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99,93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l-SI" sz="1700" dirty="0" smtClean="0">
                          <a:latin typeface="+mn-lt"/>
                        </a:rPr>
                        <a:t>V celoti v DO</a:t>
                      </a:r>
                      <a:endParaRPr lang="sl-SI" sz="17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95,49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l-SI" sz="1700" dirty="0" smtClean="0">
                          <a:latin typeface="+mn-lt"/>
                        </a:rPr>
                        <a:t>Pretežno v DO</a:t>
                      </a:r>
                      <a:endParaRPr lang="sl-SI" sz="17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96,90</a:t>
                      </a:r>
                    </a:p>
                  </a:txBody>
                  <a:tcPr marL="9525" marR="9525" marT="9525" marB="0" anchor="ctr"/>
                </a:tc>
              </a:tr>
              <a:tr h="316840">
                <a:tc>
                  <a:txBody>
                    <a:bodyPr/>
                    <a:lstStyle/>
                    <a:p>
                      <a:pPr algn="l"/>
                      <a:r>
                        <a:rPr lang="sl-SI" sz="1700" dirty="0" smtClean="0">
                          <a:latin typeface="+mn-lt"/>
                        </a:rPr>
                        <a:t>V celoti v PO</a:t>
                      </a:r>
                      <a:endParaRPr lang="sl-SI" sz="17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96,86</a:t>
                      </a:r>
                    </a:p>
                  </a:txBody>
                  <a:tcPr marL="9525" marR="9525" marT="9525" marB="0" anchor="ctr"/>
                </a:tc>
              </a:tr>
              <a:tr h="316840">
                <a:tc>
                  <a:txBody>
                    <a:bodyPr/>
                    <a:lstStyle/>
                    <a:p>
                      <a:pPr algn="l"/>
                      <a:r>
                        <a:rPr lang="sl-SI" sz="1700" dirty="0" smtClean="0">
                          <a:latin typeface="+mn-lt"/>
                        </a:rPr>
                        <a:t>Pretežno v PO</a:t>
                      </a:r>
                      <a:endParaRPr lang="sl-SI" sz="17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100,48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l-SI" sz="1700" dirty="0" smtClean="0">
                          <a:latin typeface="+mn-lt"/>
                        </a:rPr>
                        <a:t>V več območjih OMD</a:t>
                      </a:r>
                      <a:endParaRPr lang="sl-SI" sz="17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97,42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l-SI" sz="1700" b="1" dirty="0" smtClean="0">
                          <a:latin typeface="+mn-lt"/>
                        </a:rPr>
                        <a:t>Skupaj</a:t>
                      </a:r>
                      <a:r>
                        <a:rPr lang="sl-SI" sz="1700" b="1" baseline="0" dirty="0" smtClean="0">
                          <a:latin typeface="+mn-lt"/>
                        </a:rPr>
                        <a:t> v OMD</a:t>
                      </a:r>
                      <a:endParaRPr lang="sl-SI" sz="17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98,68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7" name="Ograda vsebin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9232590"/>
              </p:ext>
            </p:extLst>
          </p:nvPr>
        </p:nvGraphicFramePr>
        <p:xfrm>
          <a:off x="971600" y="4725144"/>
          <a:ext cx="6264696" cy="1760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5879"/>
                <a:gridCol w="1252939"/>
                <a:gridCol w="1137726"/>
                <a:gridCol w="1368152"/>
              </a:tblGrid>
              <a:tr h="648072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l-SI" baseline="0" dirty="0" smtClean="0"/>
                        <a:t>  Koeficient razvitosti </a:t>
                      </a:r>
                      <a:r>
                        <a:rPr lang="sl-SI" b="1" dirty="0" smtClean="0">
                          <a:solidFill>
                            <a:schemeClr val="bg1"/>
                          </a:solidFill>
                        </a:rPr>
                        <a:t>2010           2020</a:t>
                      </a:r>
                      <a:endParaRPr lang="sl-SI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Indeks</a:t>
                      </a:r>
                      <a:r>
                        <a:rPr lang="sl-SI" baseline="0" dirty="0" smtClean="0"/>
                        <a:t> 2020/2010</a:t>
                      </a:r>
                      <a:endParaRPr lang="sl-SI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V celoti izven OMD</a:t>
                      </a:r>
                      <a:endParaRPr lang="sl-SI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100,81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Pretežno izven OMD</a:t>
                      </a:r>
                      <a:endParaRPr lang="sl-SI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100,42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b="1" dirty="0" smtClean="0"/>
                        <a:t>Skupaj izven OMD</a:t>
                      </a:r>
                      <a:endParaRPr lang="sl-SI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101,12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136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504056"/>
          </a:xfrm>
        </p:spPr>
        <p:txBody>
          <a:bodyPr/>
          <a:lstStyle/>
          <a:p>
            <a:r>
              <a:rPr lang="sl-SI" sz="2800" b="1" dirty="0" smtClean="0"/>
              <a:t>Kazalnik učinka – kmetijska gospodarstva in velikost</a:t>
            </a:r>
            <a:endParaRPr lang="sl-SI" sz="2800" b="1" dirty="0"/>
          </a:p>
        </p:txBody>
      </p:sp>
      <p:graphicFrame>
        <p:nvGraphicFramePr>
          <p:cNvPr id="6" name="Ograda vsebin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8223101"/>
              </p:ext>
            </p:extLst>
          </p:nvPr>
        </p:nvGraphicFramePr>
        <p:xfrm>
          <a:off x="179512" y="836712"/>
          <a:ext cx="8712968" cy="3553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1152128"/>
                <a:gridCol w="1080120"/>
                <a:gridCol w="1008112"/>
                <a:gridCol w="936104"/>
                <a:gridCol w="1152128"/>
                <a:gridCol w="1152128"/>
              </a:tblGrid>
              <a:tr h="648072">
                <a:tc>
                  <a:txBody>
                    <a:bodyPr/>
                    <a:lstStyle/>
                    <a:p>
                      <a:endParaRPr lang="sl-SI" sz="1700" dirty="0">
                        <a:latin typeface="+mj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l-SI" sz="1700" dirty="0" smtClean="0">
                          <a:latin typeface="+mj-lt"/>
                        </a:rPr>
                        <a:t>Število</a:t>
                      </a:r>
                      <a:r>
                        <a:rPr lang="sl-SI" sz="1700" baseline="0" dirty="0" smtClean="0">
                          <a:latin typeface="+mj-lt"/>
                        </a:rPr>
                        <a:t> KMG           </a:t>
                      </a:r>
                      <a:r>
                        <a:rPr lang="sl-SI" sz="17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2010           2020</a:t>
                      </a:r>
                      <a:endParaRPr lang="sl-SI" sz="17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l-SI" sz="1700" dirty="0" smtClean="0">
                          <a:latin typeface="+mj-lt"/>
                        </a:rPr>
                        <a:t>KZU/KMG</a:t>
                      </a:r>
                      <a:r>
                        <a:rPr lang="sl-SI" sz="1700" baseline="0" dirty="0" smtClean="0">
                          <a:latin typeface="+mj-lt"/>
                        </a:rPr>
                        <a:t> (ha)</a:t>
                      </a:r>
                      <a:endParaRPr lang="sl-SI" sz="1700" dirty="0">
                        <a:latin typeface="+mj-lt"/>
                      </a:endParaRPr>
                    </a:p>
                    <a:p>
                      <a:pPr algn="ctr"/>
                      <a:r>
                        <a:rPr lang="sl-SI" sz="17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2010         2020</a:t>
                      </a:r>
                      <a:endParaRPr lang="sl-SI" sz="17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l-SI" sz="1700" dirty="0" smtClean="0">
                          <a:latin typeface="+mj-lt"/>
                        </a:rPr>
                        <a:t>Indeks</a:t>
                      </a:r>
                      <a:r>
                        <a:rPr lang="sl-SI" sz="1700" baseline="0" dirty="0" smtClean="0">
                          <a:latin typeface="+mj-lt"/>
                        </a:rPr>
                        <a:t> 2020/2010</a:t>
                      </a:r>
                      <a:r>
                        <a:rPr lang="sl-SI" sz="1700" dirty="0" smtClean="0">
                          <a:latin typeface="+mj-lt"/>
                        </a:rPr>
                        <a:t> (%)</a:t>
                      </a:r>
                    </a:p>
                    <a:p>
                      <a:pPr algn="ctr"/>
                      <a:r>
                        <a:rPr lang="sl-SI" sz="1700" dirty="0" smtClean="0">
                          <a:latin typeface="+mj-lt"/>
                        </a:rPr>
                        <a:t> KMG             KZU</a:t>
                      </a:r>
                      <a:endParaRPr lang="sl-SI" sz="17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sz="1700" dirty="0" smtClean="0">
                          <a:latin typeface="+mj-lt"/>
                        </a:rPr>
                        <a:t>V celoti v HGO</a:t>
                      </a:r>
                      <a:endParaRPr lang="sl-SI" sz="17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27.963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26.255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6,28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6,67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93,89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99,62</a:t>
                      </a:r>
                    </a:p>
                  </a:txBody>
                  <a:tcPr marL="9525" marR="9525" marT="9525" marB="0" anchor="ctr"/>
                </a:tc>
              </a:tr>
              <a:tr h="346432">
                <a:tc>
                  <a:txBody>
                    <a:bodyPr/>
                    <a:lstStyle/>
                    <a:p>
                      <a:r>
                        <a:rPr lang="sl-SI" sz="1700" dirty="0" smtClean="0">
                          <a:latin typeface="+mj-lt"/>
                        </a:rPr>
                        <a:t>Pretežno v HGO</a:t>
                      </a:r>
                      <a:endParaRPr lang="sl-SI" sz="17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13.956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12.854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6,09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92,10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103,63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sz="1700" dirty="0" smtClean="0">
                          <a:latin typeface="+mj-lt"/>
                        </a:rPr>
                        <a:t>V celoti v DO</a:t>
                      </a:r>
                      <a:endParaRPr lang="sl-SI" sz="17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2.445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2.260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92,43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94,82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sz="1700" dirty="0" smtClean="0">
                          <a:latin typeface="+mj-lt"/>
                        </a:rPr>
                        <a:t>Pretežno v DO</a:t>
                      </a:r>
                      <a:endParaRPr lang="sl-SI" sz="17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4.150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3.944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7,15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7,69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95,04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102,14</a:t>
                      </a:r>
                    </a:p>
                  </a:txBody>
                  <a:tcPr marL="9525" marR="9525" marT="9525" marB="0" anchor="ctr"/>
                </a:tc>
              </a:tr>
              <a:tr h="316840">
                <a:tc>
                  <a:txBody>
                    <a:bodyPr/>
                    <a:lstStyle/>
                    <a:p>
                      <a:r>
                        <a:rPr lang="sl-SI" sz="1700" dirty="0" smtClean="0">
                          <a:latin typeface="+mj-lt"/>
                        </a:rPr>
                        <a:t>V celoti v PO</a:t>
                      </a:r>
                      <a:endParaRPr lang="sl-SI" sz="17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3.377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2.893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6,65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85,67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99,07</a:t>
                      </a:r>
                    </a:p>
                  </a:txBody>
                  <a:tcPr marL="9525" marR="9525" marT="9525" marB="0" anchor="ctr"/>
                </a:tc>
              </a:tr>
              <a:tr h="316840">
                <a:tc>
                  <a:txBody>
                    <a:bodyPr/>
                    <a:lstStyle/>
                    <a:p>
                      <a:r>
                        <a:rPr lang="sl-SI" sz="1700" dirty="0" smtClean="0">
                          <a:latin typeface="+mj-lt"/>
                        </a:rPr>
                        <a:t>Pretežno v PO</a:t>
                      </a:r>
                      <a:endParaRPr lang="sl-SI" sz="17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4.776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3.959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6,18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7,51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82,89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100,77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sz="1700" dirty="0" smtClean="0">
                          <a:latin typeface="+mj-lt"/>
                        </a:rPr>
                        <a:t>V več območjih OMD</a:t>
                      </a:r>
                      <a:endParaRPr lang="sl-SI" sz="17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2.912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2.643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7,64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90,76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85,44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sz="1700" b="1" dirty="0" smtClean="0">
                          <a:latin typeface="+mj-lt"/>
                        </a:rPr>
                        <a:t>Skupaj</a:t>
                      </a:r>
                      <a:r>
                        <a:rPr lang="sl-SI" sz="1700" b="1" baseline="0" dirty="0" smtClean="0">
                          <a:latin typeface="+mj-lt"/>
                        </a:rPr>
                        <a:t> v OMD</a:t>
                      </a:r>
                      <a:endParaRPr lang="sl-SI" sz="17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59.579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54.808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6,13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6,64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91,99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99,68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5" name="Ograda vsebin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5772207"/>
              </p:ext>
            </p:extLst>
          </p:nvPr>
        </p:nvGraphicFramePr>
        <p:xfrm>
          <a:off x="179512" y="4653136"/>
          <a:ext cx="8712968" cy="1740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1152128"/>
                <a:gridCol w="1080120"/>
                <a:gridCol w="1008112"/>
                <a:gridCol w="936104"/>
                <a:gridCol w="1152128"/>
                <a:gridCol w="1152128"/>
              </a:tblGrid>
              <a:tr h="648072">
                <a:tc>
                  <a:txBody>
                    <a:bodyPr/>
                    <a:lstStyle/>
                    <a:p>
                      <a:pPr algn="ctr"/>
                      <a:endParaRPr lang="sl-SI" sz="1700" dirty="0">
                        <a:latin typeface="+mn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l-SI" sz="1700" dirty="0" smtClean="0">
                          <a:latin typeface="+mn-lt"/>
                        </a:rPr>
                        <a:t>Število</a:t>
                      </a:r>
                      <a:r>
                        <a:rPr lang="sl-SI" sz="1700" baseline="0" dirty="0" smtClean="0">
                          <a:latin typeface="+mn-lt"/>
                        </a:rPr>
                        <a:t> KMG           </a:t>
                      </a:r>
                      <a:r>
                        <a:rPr lang="sl-SI" sz="17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2010           2020</a:t>
                      </a:r>
                      <a:endParaRPr lang="sl-SI" sz="17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l-SI" sz="1700" dirty="0" smtClean="0">
                          <a:latin typeface="+mn-lt"/>
                        </a:rPr>
                        <a:t>KZU/KMG</a:t>
                      </a:r>
                      <a:r>
                        <a:rPr lang="sl-SI" sz="1700" baseline="0" dirty="0" smtClean="0">
                          <a:latin typeface="+mn-lt"/>
                        </a:rPr>
                        <a:t> (ha)</a:t>
                      </a:r>
                      <a:endParaRPr lang="sl-SI" sz="1700" dirty="0">
                        <a:latin typeface="+mn-lt"/>
                      </a:endParaRPr>
                    </a:p>
                    <a:p>
                      <a:pPr algn="ctr"/>
                      <a:r>
                        <a:rPr lang="sl-SI" sz="17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2010         2020</a:t>
                      </a:r>
                      <a:endParaRPr lang="sl-SI" sz="17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l-SI" sz="1700" dirty="0" smtClean="0">
                          <a:latin typeface="+mn-lt"/>
                        </a:rPr>
                        <a:t>Indeks</a:t>
                      </a:r>
                      <a:r>
                        <a:rPr lang="sl-SI" sz="1700" baseline="0" dirty="0" smtClean="0">
                          <a:latin typeface="+mn-lt"/>
                        </a:rPr>
                        <a:t> 2020/2010</a:t>
                      </a:r>
                      <a:r>
                        <a:rPr lang="sl-SI" sz="1700" dirty="0" smtClean="0">
                          <a:latin typeface="+mn-lt"/>
                        </a:rPr>
                        <a:t> (%)</a:t>
                      </a:r>
                    </a:p>
                    <a:p>
                      <a:pPr algn="ctr"/>
                      <a:r>
                        <a:rPr lang="sl-SI" sz="1700" dirty="0" smtClean="0">
                          <a:latin typeface="+mn-lt"/>
                        </a:rPr>
                        <a:t>  KMG            KZU</a:t>
                      </a:r>
                      <a:endParaRPr lang="sl-SI" sz="1700" dirty="0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l-SI" sz="1700" dirty="0" smtClean="0">
                          <a:latin typeface="+mn-lt"/>
                        </a:rPr>
                        <a:t>V celoti izven OMD</a:t>
                      </a:r>
                      <a:endParaRPr lang="sl-SI" sz="17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5.668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4.754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83,87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102,70</a:t>
                      </a:r>
                    </a:p>
                  </a:txBody>
                  <a:tcPr marL="9525" marR="9525" marT="9525" marB="0" anchor="ctr"/>
                </a:tc>
              </a:tr>
              <a:tr h="346432">
                <a:tc>
                  <a:txBody>
                    <a:bodyPr/>
                    <a:lstStyle/>
                    <a:p>
                      <a:pPr algn="l"/>
                      <a:r>
                        <a:rPr lang="sl-SI" sz="1700" dirty="0" smtClean="0">
                          <a:latin typeface="+mn-lt"/>
                        </a:rPr>
                        <a:t>Pretežno izven OMD</a:t>
                      </a:r>
                      <a:endParaRPr lang="sl-SI" sz="17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9.208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8.014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87,03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100,18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l-SI" sz="1700" b="1" dirty="0" smtClean="0">
                          <a:latin typeface="+mn-lt"/>
                        </a:rPr>
                        <a:t>Skupaj izven OMD</a:t>
                      </a:r>
                      <a:endParaRPr lang="sl-SI" sz="17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14.876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12.768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85,83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101,26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10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504056"/>
          </a:xfrm>
        </p:spPr>
        <p:txBody>
          <a:bodyPr/>
          <a:lstStyle/>
          <a:p>
            <a:r>
              <a:rPr lang="sl-SI" sz="2800" b="1" dirty="0" smtClean="0"/>
              <a:t>Kazalnik učinka – število govedi in velikost KMG z govedom</a:t>
            </a:r>
            <a:endParaRPr lang="sl-SI" sz="2800" b="1" dirty="0"/>
          </a:p>
        </p:txBody>
      </p:sp>
      <p:graphicFrame>
        <p:nvGraphicFramePr>
          <p:cNvPr id="6" name="Ograda vsebin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8179555"/>
              </p:ext>
            </p:extLst>
          </p:nvPr>
        </p:nvGraphicFramePr>
        <p:xfrm>
          <a:off x="179512" y="836712"/>
          <a:ext cx="8712968" cy="3553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1152128"/>
                <a:gridCol w="1080120"/>
                <a:gridCol w="1008112"/>
                <a:gridCol w="936104"/>
                <a:gridCol w="1152128"/>
                <a:gridCol w="1152128"/>
              </a:tblGrid>
              <a:tr h="648072">
                <a:tc>
                  <a:txBody>
                    <a:bodyPr/>
                    <a:lstStyle/>
                    <a:p>
                      <a:pPr algn="ctr"/>
                      <a:endParaRPr lang="sl-SI" sz="1700" dirty="0">
                        <a:latin typeface="+mn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l-SI" sz="1700" dirty="0" smtClean="0">
                          <a:latin typeface="+mn-lt"/>
                        </a:rPr>
                        <a:t>Število</a:t>
                      </a:r>
                      <a:r>
                        <a:rPr lang="sl-SI" sz="1700" baseline="0" dirty="0" smtClean="0">
                          <a:latin typeface="+mn-lt"/>
                        </a:rPr>
                        <a:t> goveda       </a:t>
                      </a:r>
                      <a:r>
                        <a:rPr lang="sl-SI" sz="17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2010           2020</a:t>
                      </a:r>
                      <a:endParaRPr lang="sl-SI" sz="17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l-SI" sz="1700" dirty="0" smtClean="0">
                          <a:latin typeface="+mn-lt"/>
                        </a:rPr>
                        <a:t>Govedo/KMG</a:t>
                      </a:r>
                      <a:r>
                        <a:rPr lang="sl-SI" sz="1700" baseline="0" dirty="0" smtClean="0">
                          <a:latin typeface="+mn-lt"/>
                        </a:rPr>
                        <a:t> </a:t>
                      </a:r>
                      <a:endParaRPr lang="sl-SI" sz="1700" dirty="0">
                        <a:latin typeface="+mn-lt"/>
                      </a:endParaRPr>
                    </a:p>
                    <a:p>
                      <a:pPr algn="ctr"/>
                      <a:r>
                        <a:rPr lang="sl-SI" sz="17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2010         2020</a:t>
                      </a:r>
                      <a:endParaRPr lang="sl-SI" sz="17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l-SI" sz="1700" dirty="0" smtClean="0">
                          <a:latin typeface="+mn-lt"/>
                        </a:rPr>
                        <a:t>Indeks</a:t>
                      </a:r>
                      <a:r>
                        <a:rPr lang="sl-SI" sz="1700" baseline="0" dirty="0" smtClean="0">
                          <a:latin typeface="+mn-lt"/>
                        </a:rPr>
                        <a:t> 2020/2010</a:t>
                      </a:r>
                      <a:r>
                        <a:rPr lang="sl-SI" sz="1700" dirty="0" smtClean="0">
                          <a:latin typeface="+mn-lt"/>
                        </a:rPr>
                        <a:t> (%)</a:t>
                      </a:r>
                    </a:p>
                    <a:p>
                      <a:pPr algn="ctr"/>
                      <a:r>
                        <a:rPr lang="sl-SI" sz="1700" dirty="0" smtClean="0">
                          <a:latin typeface="+mn-lt"/>
                        </a:rPr>
                        <a:t>št. goveda</a:t>
                      </a:r>
                      <a:r>
                        <a:rPr lang="sl-SI" sz="1700" baseline="0" dirty="0" smtClean="0">
                          <a:latin typeface="+mn-lt"/>
                        </a:rPr>
                        <a:t>    </a:t>
                      </a:r>
                      <a:r>
                        <a:rPr lang="sl-SI" sz="1700" dirty="0" smtClean="0">
                          <a:latin typeface="+mn-lt"/>
                        </a:rPr>
                        <a:t>KMG z gov.</a:t>
                      </a:r>
                      <a:endParaRPr lang="sl-SI" sz="1700" dirty="0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l-SI" sz="1700" dirty="0" smtClean="0">
                          <a:latin typeface="+mn-lt"/>
                        </a:rPr>
                        <a:t>V celoti v HGO</a:t>
                      </a:r>
                      <a:endParaRPr lang="sl-SI" sz="17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181.285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183.200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101,06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84,23</a:t>
                      </a:r>
                    </a:p>
                  </a:txBody>
                  <a:tcPr marL="9525" marR="9525" marT="9525" marB="0" anchor="ctr"/>
                </a:tc>
              </a:tr>
              <a:tr h="346432">
                <a:tc>
                  <a:txBody>
                    <a:bodyPr/>
                    <a:lstStyle/>
                    <a:p>
                      <a:pPr algn="l"/>
                      <a:r>
                        <a:rPr lang="sl-SI" sz="1700" dirty="0" smtClean="0">
                          <a:latin typeface="+mn-lt"/>
                        </a:rPr>
                        <a:t>Pretežno v HGO</a:t>
                      </a:r>
                      <a:endParaRPr lang="sl-SI" sz="17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71.684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75.575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105,43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79,69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l-SI" sz="1700" dirty="0" smtClean="0">
                          <a:latin typeface="+mn-lt"/>
                        </a:rPr>
                        <a:t>V celoti v DO</a:t>
                      </a:r>
                      <a:endParaRPr lang="sl-SI" sz="17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6.781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8.008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118,09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72,96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l-SI" sz="1700" dirty="0" smtClean="0">
                          <a:latin typeface="+mn-lt"/>
                        </a:rPr>
                        <a:t>Pretežno v DO</a:t>
                      </a:r>
                      <a:endParaRPr lang="sl-SI" sz="17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32.789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33.546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18,32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102,31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78,01</a:t>
                      </a:r>
                    </a:p>
                  </a:txBody>
                  <a:tcPr marL="9525" marR="9525" marT="9525" marB="0" anchor="ctr"/>
                </a:tc>
              </a:tr>
              <a:tr h="316840">
                <a:tc>
                  <a:txBody>
                    <a:bodyPr/>
                    <a:lstStyle/>
                    <a:p>
                      <a:pPr algn="l"/>
                      <a:r>
                        <a:rPr lang="sl-SI" sz="1700" dirty="0" smtClean="0">
                          <a:latin typeface="+mn-lt"/>
                        </a:rPr>
                        <a:t>V celoti v PO</a:t>
                      </a:r>
                      <a:endParaRPr lang="sl-SI" sz="17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18.482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17.054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92,27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64,01</a:t>
                      </a:r>
                    </a:p>
                  </a:txBody>
                  <a:tcPr marL="9525" marR="9525" marT="9525" marB="0" anchor="ctr"/>
                </a:tc>
              </a:tr>
              <a:tr h="316840">
                <a:tc>
                  <a:txBody>
                    <a:bodyPr/>
                    <a:lstStyle/>
                    <a:p>
                      <a:pPr algn="l"/>
                      <a:r>
                        <a:rPr lang="sl-SI" sz="1700" dirty="0" smtClean="0">
                          <a:latin typeface="+mn-lt"/>
                        </a:rPr>
                        <a:t>Pretežno v PO</a:t>
                      </a:r>
                      <a:endParaRPr lang="sl-SI" sz="17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25.459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25.289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23,61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99,33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65,91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l-SI" sz="1700" dirty="0" smtClean="0">
                          <a:latin typeface="+mn-lt"/>
                        </a:rPr>
                        <a:t>V več območjih OMD</a:t>
                      </a:r>
                      <a:endParaRPr lang="sl-SI" sz="17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27.221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27.229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78,51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l-SI" sz="1700" b="1" dirty="0" smtClean="0">
                          <a:latin typeface="+mn-lt"/>
                        </a:rPr>
                        <a:t>Skupaj</a:t>
                      </a:r>
                      <a:r>
                        <a:rPr lang="sl-SI" sz="1700" b="1" baseline="0" dirty="0" smtClean="0">
                          <a:latin typeface="+mn-lt"/>
                        </a:rPr>
                        <a:t> v OMD</a:t>
                      </a:r>
                      <a:endParaRPr lang="sl-SI" sz="17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363.701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369.901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80,33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7" name="Ograda vsebin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4859353"/>
              </p:ext>
            </p:extLst>
          </p:nvPr>
        </p:nvGraphicFramePr>
        <p:xfrm>
          <a:off x="179512" y="4581128"/>
          <a:ext cx="8712968" cy="1760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1152128"/>
                <a:gridCol w="1080120"/>
                <a:gridCol w="1008112"/>
                <a:gridCol w="936104"/>
                <a:gridCol w="1152128"/>
                <a:gridCol w="1152128"/>
              </a:tblGrid>
              <a:tr h="648072">
                <a:tc>
                  <a:txBody>
                    <a:bodyPr/>
                    <a:lstStyle/>
                    <a:p>
                      <a:pPr algn="ctr"/>
                      <a:endParaRPr lang="sl-SI" sz="17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l-SI" sz="1700" dirty="0" smtClean="0"/>
                        <a:t>Število</a:t>
                      </a:r>
                      <a:r>
                        <a:rPr lang="sl-SI" sz="1700" baseline="0" dirty="0" smtClean="0"/>
                        <a:t> goveda       </a:t>
                      </a:r>
                      <a:r>
                        <a:rPr lang="sl-SI" sz="1700" b="1" dirty="0" smtClean="0">
                          <a:solidFill>
                            <a:schemeClr val="bg1"/>
                          </a:solidFill>
                        </a:rPr>
                        <a:t>2010           2020</a:t>
                      </a:r>
                      <a:endParaRPr lang="sl-SI" sz="17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l-SI" sz="1700" dirty="0" smtClean="0"/>
                        <a:t>Govedo/KMG</a:t>
                      </a:r>
                      <a:r>
                        <a:rPr lang="sl-SI" sz="1700" baseline="0" dirty="0" smtClean="0"/>
                        <a:t> </a:t>
                      </a:r>
                      <a:endParaRPr lang="sl-SI" sz="1700" dirty="0"/>
                    </a:p>
                    <a:p>
                      <a:pPr algn="ctr"/>
                      <a:r>
                        <a:rPr lang="sl-SI" sz="1700" b="1" dirty="0" smtClean="0">
                          <a:solidFill>
                            <a:schemeClr val="bg1"/>
                          </a:solidFill>
                        </a:rPr>
                        <a:t>2010         2020</a:t>
                      </a:r>
                      <a:endParaRPr lang="sl-SI" sz="17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l-SI" sz="1700" dirty="0" smtClean="0"/>
                        <a:t>Indeks</a:t>
                      </a:r>
                      <a:r>
                        <a:rPr lang="sl-SI" sz="1700" baseline="0" dirty="0" smtClean="0"/>
                        <a:t> 2020/2010</a:t>
                      </a:r>
                      <a:r>
                        <a:rPr lang="sl-SI" sz="1700" dirty="0" smtClean="0"/>
                        <a:t> (%)  št. goveda</a:t>
                      </a:r>
                      <a:r>
                        <a:rPr lang="sl-SI" sz="1700" baseline="0" dirty="0" smtClean="0"/>
                        <a:t>   </a:t>
                      </a:r>
                      <a:r>
                        <a:rPr lang="sl-SI" sz="1700" dirty="0" smtClean="0"/>
                        <a:t>KMG z gov.</a:t>
                      </a:r>
                      <a:endParaRPr lang="sl-SI" sz="17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l-SI" sz="1700" dirty="0" smtClean="0">
                          <a:latin typeface="+mn-lt"/>
                        </a:rPr>
                        <a:t>V celoti izven OMD</a:t>
                      </a:r>
                      <a:endParaRPr lang="sl-SI" sz="17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34.730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32.010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92,17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63,96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l-SI" sz="1700" dirty="0" smtClean="0">
                          <a:latin typeface="+mn-lt"/>
                        </a:rPr>
                        <a:t>Pretežno izven OMD</a:t>
                      </a:r>
                      <a:endParaRPr lang="sl-SI" sz="17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73.902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74.472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73,69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l-SI" sz="1700" b="1" dirty="0" smtClean="0">
                          <a:latin typeface="+mn-lt"/>
                        </a:rPr>
                        <a:t>Skupaj izven OMD</a:t>
                      </a:r>
                      <a:endParaRPr lang="sl-SI" sz="17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108.632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106.482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98,02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71,14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878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964488" cy="706090"/>
          </a:xfrm>
        </p:spPr>
        <p:txBody>
          <a:bodyPr/>
          <a:lstStyle/>
          <a:p>
            <a:r>
              <a:rPr lang="sl-SI" sz="2800" b="1" dirty="0" smtClean="0"/>
              <a:t>Izbrani kazalniki rezultata - ukrep OMD (2010-2020)</a:t>
            </a:r>
            <a:endParaRPr lang="sl-SI" sz="2800" b="1" dirty="0"/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3294266"/>
              </p:ext>
            </p:extLst>
          </p:nvPr>
        </p:nvGraphicFramePr>
        <p:xfrm>
          <a:off x="317035" y="1022877"/>
          <a:ext cx="8424935" cy="492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3">
                  <a:extLst>
                    <a:ext uri="{9D8B030D-6E8A-4147-A177-3AD203B41FA5}">
                      <a16:colId xmlns="" xmlns:a16="http://schemas.microsoft.com/office/drawing/2014/main" val="565395705"/>
                    </a:ext>
                  </a:extLst>
                </a:gridCol>
                <a:gridCol w="1302638">
                  <a:extLst>
                    <a:ext uri="{9D8B030D-6E8A-4147-A177-3AD203B41FA5}">
                      <a16:colId xmlns="" xmlns:a16="http://schemas.microsoft.com/office/drawing/2014/main" val="2807349403"/>
                    </a:ext>
                  </a:extLst>
                </a:gridCol>
                <a:gridCol w="857603">
                  <a:extLst>
                    <a:ext uri="{9D8B030D-6E8A-4147-A177-3AD203B41FA5}">
                      <a16:colId xmlns="" xmlns:a16="http://schemas.microsoft.com/office/drawing/2014/main" val="2316770092"/>
                    </a:ext>
                  </a:extLst>
                </a:gridCol>
                <a:gridCol w="1152127">
                  <a:extLst>
                    <a:ext uri="{9D8B030D-6E8A-4147-A177-3AD203B41FA5}">
                      <a16:colId xmlns="" xmlns:a16="http://schemas.microsoft.com/office/drawing/2014/main" val="1858166503"/>
                    </a:ext>
                  </a:extLst>
                </a:gridCol>
                <a:gridCol w="936105">
                  <a:extLst>
                    <a:ext uri="{9D8B030D-6E8A-4147-A177-3AD203B41FA5}">
                      <a16:colId xmlns="" xmlns:a16="http://schemas.microsoft.com/office/drawing/2014/main" val="257757586"/>
                    </a:ext>
                  </a:extLst>
                </a:gridCol>
                <a:gridCol w="1080119">
                  <a:extLst>
                    <a:ext uri="{9D8B030D-6E8A-4147-A177-3AD203B41FA5}">
                      <a16:colId xmlns="" xmlns:a16="http://schemas.microsoft.com/office/drawing/2014/main" val="442373258"/>
                    </a:ext>
                  </a:extLst>
                </a:gridCol>
              </a:tblGrid>
              <a:tr h="539548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2010</a:t>
                      </a:r>
                    </a:p>
                    <a:p>
                      <a:pPr algn="l"/>
                      <a:r>
                        <a:rPr lang="sl-SI" sz="1400" dirty="0" smtClean="0"/>
                        <a:t>   ha, število         delež (%)</a:t>
                      </a:r>
                      <a:endParaRPr lang="sl-SI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sl-SI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2020</a:t>
                      </a:r>
                      <a:endParaRPr lang="sl-SI" sz="1800" dirty="0" smtClean="0"/>
                    </a:p>
                    <a:p>
                      <a:pPr algn="l"/>
                      <a:r>
                        <a:rPr lang="sl-SI" sz="1400" dirty="0" smtClean="0"/>
                        <a:t> ha, število           delež (%)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sl-S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Indeks </a:t>
                      </a:r>
                      <a:r>
                        <a:rPr lang="sl-SI" sz="1400" dirty="0" smtClean="0"/>
                        <a:t>2020/2010</a:t>
                      </a:r>
                      <a:endParaRPr lang="sl-SI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95991894"/>
                  </a:ext>
                </a:extLst>
              </a:tr>
              <a:tr h="809322">
                <a:tc>
                  <a:txBody>
                    <a:bodyPr/>
                    <a:lstStyle/>
                    <a:p>
                      <a:r>
                        <a:rPr lang="sl-SI" sz="1700" dirty="0" smtClean="0"/>
                        <a:t>Hribovsko</a:t>
                      </a:r>
                      <a:r>
                        <a:rPr lang="sl-SI" sz="1700" baseline="0" dirty="0" smtClean="0"/>
                        <a:t> gorska območja (HGO)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sl-SI" sz="1700" baseline="0" dirty="0" smtClean="0"/>
                        <a:t>površina KZU - ha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sl-SI" sz="1700" baseline="0" dirty="0" smtClean="0"/>
                        <a:t>skupno število točk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1700" dirty="0" smtClean="0">
                        <a:latin typeface="+mj-lt"/>
                      </a:endParaRP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sl-SI" sz="1700" dirty="0" smtClean="0">
                          <a:latin typeface="+mj-lt"/>
                        </a:rPr>
                        <a:t>241.176</a:t>
                      </a:r>
                    </a:p>
                    <a:p>
                      <a:pPr algn="ctr"/>
                      <a:r>
                        <a:rPr lang="sl-SI" sz="1700" dirty="0" smtClean="0">
                          <a:latin typeface="+mj-lt"/>
                        </a:rPr>
                        <a:t>69.458.950</a:t>
                      </a:r>
                      <a:endParaRPr lang="sl-SI" sz="17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1700" dirty="0" smtClean="0">
                        <a:latin typeface="+mj-lt"/>
                      </a:endParaRP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sl-SI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73,1</a:t>
                      </a:r>
                    </a:p>
                    <a:p>
                      <a:pPr algn="ctr"/>
                      <a:r>
                        <a:rPr lang="sl-SI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68,0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sl-SI" sz="17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Bef>
                          <a:spcPts val="900"/>
                        </a:spcBef>
                      </a:pPr>
                      <a:r>
                        <a:rPr lang="sl-SI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250.078</a:t>
                      </a:r>
                    </a:p>
                    <a:p>
                      <a:pPr algn="ctr"/>
                      <a:r>
                        <a:rPr lang="sl-SI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69.458.9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/>
                      <a:endParaRPr lang="sl-SI" sz="17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>
                        <a:spcBef>
                          <a:spcPts val="900"/>
                        </a:spcBef>
                      </a:pPr>
                      <a:r>
                        <a:rPr lang="sl-SI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72,4</a:t>
                      </a:r>
                    </a:p>
                    <a:p>
                      <a:pPr algn="ctr"/>
                      <a:r>
                        <a:rPr lang="sl-SI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69,5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endParaRPr lang="sl-SI" sz="17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>
                        <a:spcBef>
                          <a:spcPts val="900"/>
                        </a:spcBef>
                      </a:pPr>
                      <a:r>
                        <a:rPr lang="sl-SI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103,7</a:t>
                      </a:r>
                    </a:p>
                    <a:p>
                      <a:pPr algn="ctr"/>
                      <a:r>
                        <a:rPr lang="sl-SI" sz="17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105,1</a:t>
                      </a:r>
                      <a:endParaRPr lang="sl-SI" sz="17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="" xmlns:a16="http://schemas.microsoft.com/office/drawing/2014/main" val="852221143"/>
                  </a:ext>
                </a:extLst>
              </a:tr>
              <a:tr h="809322">
                <a:tc>
                  <a:txBody>
                    <a:bodyPr/>
                    <a:lstStyle/>
                    <a:p>
                      <a:r>
                        <a:rPr lang="sl-SI" sz="1700" dirty="0" smtClean="0"/>
                        <a:t>Območja</a:t>
                      </a:r>
                      <a:r>
                        <a:rPr lang="sl-SI" sz="1700" baseline="0" dirty="0" smtClean="0"/>
                        <a:t> z nar. omejitvami (DO)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sl-SI" sz="1700" baseline="0" dirty="0" smtClean="0"/>
                        <a:t>površina KZU - ha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sl-SI" sz="1700" baseline="0" dirty="0" smtClean="0"/>
                        <a:t>skupno število točk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l-SI" sz="1700" dirty="0" smtClean="0">
                        <a:latin typeface="+mj-lt"/>
                      </a:endParaRP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sl-SI" sz="1700" dirty="0" smtClean="0">
                          <a:latin typeface="+mj-lt"/>
                        </a:rPr>
                        <a:t>16.675</a:t>
                      </a:r>
                    </a:p>
                    <a:p>
                      <a:pPr algn="ctr"/>
                      <a:r>
                        <a:rPr lang="sl-SI" sz="1700" dirty="0" smtClean="0">
                          <a:latin typeface="+mj-lt"/>
                        </a:rPr>
                        <a:t>6.447.739</a:t>
                      </a:r>
                      <a:endParaRPr lang="sl-SI" sz="17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1700" dirty="0" smtClean="0">
                        <a:latin typeface="+mj-lt"/>
                      </a:endParaRP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sl-SI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4,8</a:t>
                      </a:r>
                    </a:p>
                    <a:p>
                      <a:pPr algn="ctr"/>
                      <a:r>
                        <a:rPr lang="sl-SI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sl-SI" sz="17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Bef>
                          <a:spcPts val="900"/>
                        </a:spcBef>
                      </a:pPr>
                      <a:r>
                        <a:rPr lang="sl-SI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37.149</a:t>
                      </a:r>
                    </a:p>
                    <a:p>
                      <a:pPr algn="ctr"/>
                      <a:r>
                        <a:rPr lang="sl-SI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12.978.682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/>
                      <a:endParaRPr lang="sl-SI" sz="17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>
                        <a:spcBef>
                          <a:spcPts val="900"/>
                        </a:spcBef>
                      </a:pPr>
                      <a:r>
                        <a:rPr lang="sl-SI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10,8</a:t>
                      </a:r>
                    </a:p>
                    <a:p>
                      <a:pPr algn="ctr"/>
                      <a:r>
                        <a:rPr lang="sl-SI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12,4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endParaRPr lang="sl-SI" sz="17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>
                        <a:spcBef>
                          <a:spcPts val="900"/>
                        </a:spcBef>
                      </a:pPr>
                      <a:r>
                        <a:rPr lang="sl-SI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237,0*</a:t>
                      </a:r>
                    </a:p>
                    <a:p>
                      <a:pPr algn="ctr"/>
                      <a:r>
                        <a:rPr lang="sl-SI" sz="17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201,3*</a:t>
                      </a:r>
                      <a:endParaRPr lang="sl-SI" sz="17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="" xmlns:a16="http://schemas.microsoft.com/office/drawing/2014/main" val="2948777097"/>
                  </a:ext>
                </a:extLst>
              </a:tr>
              <a:tr h="809322">
                <a:tc>
                  <a:txBody>
                    <a:bodyPr/>
                    <a:lstStyle/>
                    <a:p>
                      <a:r>
                        <a:rPr lang="sl-SI" sz="1700" dirty="0" smtClean="0"/>
                        <a:t>Območja</a:t>
                      </a:r>
                      <a:r>
                        <a:rPr lang="sl-SI" sz="1700" baseline="0" dirty="0" smtClean="0"/>
                        <a:t> s pos. omejitvami (PO)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sl-SI" sz="1700" baseline="0" dirty="0" smtClean="0"/>
                        <a:t>površina KZU - ha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sl-SI" sz="1700" baseline="0" dirty="0" smtClean="0"/>
                        <a:t>skupno število točk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l-SI" sz="1700" dirty="0" smtClean="0">
                        <a:latin typeface="+mj-lt"/>
                      </a:endParaRP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sl-SI" sz="1700" dirty="0" smtClean="0">
                          <a:latin typeface="+mj-lt"/>
                        </a:rPr>
                        <a:t>72.919</a:t>
                      </a:r>
                    </a:p>
                    <a:p>
                      <a:pPr algn="ctr"/>
                      <a:r>
                        <a:rPr lang="sl-SI" sz="1700" dirty="0" smtClean="0">
                          <a:latin typeface="+mj-lt"/>
                        </a:rPr>
                        <a:t>28.172.713</a:t>
                      </a:r>
                      <a:endParaRPr lang="sl-SI" sz="17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1700" dirty="0" smtClean="0">
                        <a:latin typeface="+mj-lt"/>
                      </a:endParaRP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sl-SI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22,1</a:t>
                      </a:r>
                    </a:p>
                    <a:p>
                      <a:pPr algn="ctr"/>
                      <a:r>
                        <a:rPr lang="sl-SI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sl-SI" sz="17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Bef>
                          <a:spcPts val="900"/>
                        </a:spcBef>
                      </a:pPr>
                      <a:r>
                        <a:rPr lang="sl-SI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58.050</a:t>
                      </a:r>
                    </a:p>
                    <a:p>
                      <a:pPr algn="ctr"/>
                      <a:r>
                        <a:rPr lang="sl-SI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19.058.070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/>
                      <a:endParaRPr lang="sl-SI" sz="17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>
                        <a:spcBef>
                          <a:spcPts val="900"/>
                        </a:spcBef>
                      </a:pPr>
                      <a:r>
                        <a:rPr lang="sl-SI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16,9</a:t>
                      </a:r>
                    </a:p>
                    <a:p>
                      <a:pPr algn="ctr"/>
                      <a:r>
                        <a:rPr lang="sl-SI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18,1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endParaRPr lang="sl-SI" sz="17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>
                        <a:spcBef>
                          <a:spcPts val="900"/>
                        </a:spcBef>
                      </a:pPr>
                      <a:r>
                        <a:rPr lang="sl-SI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79,6*</a:t>
                      </a:r>
                    </a:p>
                    <a:p>
                      <a:pPr algn="ctr"/>
                      <a:r>
                        <a:rPr lang="sl-SI" sz="17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72,8*</a:t>
                      </a:r>
                      <a:endParaRPr lang="sl-SI" sz="17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="" xmlns:a16="http://schemas.microsoft.com/office/drawing/2014/main" val="1007143778"/>
                  </a:ext>
                </a:extLst>
              </a:tr>
              <a:tr h="1393948">
                <a:tc>
                  <a:txBody>
                    <a:bodyPr/>
                    <a:lstStyle/>
                    <a:p>
                      <a:r>
                        <a:rPr lang="sl-SI" sz="1700" b="1" dirty="0" smtClean="0"/>
                        <a:t>Skupaj</a:t>
                      </a:r>
                      <a:r>
                        <a:rPr lang="sl-SI" sz="1700" b="1" baseline="0" dirty="0" smtClean="0"/>
                        <a:t> OMD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sl-SI" sz="1700" b="1" baseline="0" dirty="0" smtClean="0"/>
                        <a:t>število KMG)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sl-SI" sz="1700" b="1" baseline="0" dirty="0" smtClean="0"/>
                        <a:t>površina KZU - ha)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sl-SI" sz="1700" b="1" baseline="0" dirty="0" smtClean="0"/>
                        <a:t>število GERK)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sl-SI" sz="1700" b="1" baseline="0" dirty="0" smtClean="0"/>
                        <a:t>skupno število točk 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sl-SI" sz="1700" b="1" dirty="0" smtClean="0">
                        <a:latin typeface="+mj-lt"/>
                      </a:endParaRP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sl-SI" sz="1700" b="1" dirty="0" smtClean="0">
                          <a:latin typeface="+mj-lt"/>
                        </a:rPr>
                        <a:t>47.008</a:t>
                      </a:r>
                    </a:p>
                    <a:p>
                      <a:pPr algn="ctr">
                        <a:spcBef>
                          <a:spcPts val="200"/>
                        </a:spcBef>
                      </a:pPr>
                      <a:r>
                        <a:rPr lang="sl-SI" sz="1700" b="1" dirty="0" smtClean="0">
                          <a:latin typeface="+mj-lt"/>
                        </a:rPr>
                        <a:t>329.770</a:t>
                      </a:r>
                    </a:p>
                    <a:p>
                      <a:pPr algn="ctr">
                        <a:spcBef>
                          <a:spcPts val="200"/>
                        </a:spcBef>
                      </a:pPr>
                      <a:r>
                        <a:rPr lang="sl-SI" sz="1700" b="1" dirty="0" smtClean="0">
                          <a:latin typeface="+mj-lt"/>
                        </a:rPr>
                        <a:t>554.971</a:t>
                      </a:r>
                    </a:p>
                    <a:p>
                      <a:pPr algn="ctr">
                        <a:spcBef>
                          <a:spcPts val="200"/>
                        </a:spcBef>
                      </a:pPr>
                      <a:r>
                        <a:rPr lang="sl-SI" sz="1700" b="1" dirty="0" smtClean="0">
                          <a:latin typeface="+mj-lt"/>
                        </a:rPr>
                        <a:t>102.079.402</a:t>
                      </a:r>
                      <a:endParaRPr lang="sl-SI" sz="17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1700" b="1" dirty="0" smtClean="0">
                        <a:latin typeface="+mj-lt"/>
                      </a:endParaRPr>
                    </a:p>
                    <a:p>
                      <a:pPr algn="ctr">
                        <a:spcBef>
                          <a:spcPts val="600"/>
                        </a:spcBef>
                      </a:pPr>
                      <a:endParaRPr lang="sl-SI" sz="17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Bef>
                          <a:spcPts val="200"/>
                        </a:spcBef>
                      </a:pPr>
                      <a:r>
                        <a:rPr lang="sl-SI" sz="17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100,0 </a:t>
                      </a:r>
                    </a:p>
                    <a:p>
                      <a:pPr algn="ctr">
                        <a:spcBef>
                          <a:spcPts val="200"/>
                        </a:spcBef>
                      </a:pPr>
                      <a:endParaRPr lang="sl-SI" sz="17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Bef>
                          <a:spcPts val="200"/>
                        </a:spcBef>
                      </a:pPr>
                      <a:r>
                        <a:rPr lang="sl-SI" sz="17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sl-SI" sz="1700" b="1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sl-SI" sz="17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46.872</a:t>
                      </a:r>
                    </a:p>
                    <a:p>
                      <a:pPr algn="ctr">
                        <a:spcBef>
                          <a:spcPts val="200"/>
                        </a:spcBef>
                      </a:pPr>
                      <a:r>
                        <a:rPr lang="sl-SI" sz="17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345.728</a:t>
                      </a:r>
                    </a:p>
                    <a:p>
                      <a:pPr algn="ctr">
                        <a:spcBef>
                          <a:spcPts val="200"/>
                        </a:spcBef>
                      </a:pPr>
                      <a:r>
                        <a:rPr lang="sl-SI" sz="17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610.160</a:t>
                      </a:r>
                    </a:p>
                    <a:p>
                      <a:pPr algn="ctr">
                        <a:spcBef>
                          <a:spcPts val="200"/>
                        </a:spcBef>
                      </a:pPr>
                      <a:r>
                        <a:rPr lang="sl-SI" sz="17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105.051.818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/>
                      <a:endParaRPr lang="sl-SI" sz="17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>
                        <a:spcBef>
                          <a:spcPts val="600"/>
                        </a:spcBef>
                      </a:pPr>
                      <a:endParaRPr lang="sl-SI" sz="17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Bef>
                          <a:spcPts val="200"/>
                        </a:spcBef>
                      </a:pPr>
                      <a:r>
                        <a:rPr lang="sl-SI" sz="17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</a:p>
                    <a:p>
                      <a:pPr algn="ctr">
                        <a:spcBef>
                          <a:spcPts val="200"/>
                        </a:spcBef>
                      </a:pPr>
                      <a:endParaRPr lang="sl-SI" sz="17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Bef>
                          <a:spcPts val="200"/>
                        </a:spcBef>
                      </a:pPr>
                      <a:r>
                        <a:rPr lang="sl-SI" sz="17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sl-SI" sz="17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sl-SI" sz="17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99,7</a:t>
                      </a:r>
                    </a:p>
                    <a:p>
                      <a:pPr algn="ctr">
                        <a:spcBef>
                          <a:spcPts val="200"/>
                        </a:spcBef>
                      </a:pPr>
                      <a:r>
                        <a:rPr lang="sl-SI" sz="17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104,7</a:t>
                      </a:r>
                    </a:p>
                    <a:p>
                      <a:pPr algn="ctr">
                        <a:spcBef>
                          <a:spcPts val="200"/>
                        </a:spcBef>
                      </a:pPr>
                      <a:r>
                        <a:rPr lang="sl-SI" sz="17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109,9</a:t>
                      </a:r>
                    </a:p>
                    <a:p>
                      <a:pPr algn="ctr">
                        <a:spcBef>
                          <a:spcPts val="200"/>
                        </a:spcBef>
                      </a:pPr>
                      <a:r>
                        <a:rPr lang="sl-SI" sz="17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102,9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4035241438"/>
                  </a:ext>
                </a:extLst>
              </a:tr>
            </a:tbl>
          </a:graphicData>
        </a:graphic>
      </p:graphicFrame>
      <p:sp>
        <p:nvSpPr>
          <p:cNvPr id="3" name="PoljeZBesedilom 2"/>
          <p:cNvSpPr txBox="1"/>
          <p:nvPr/>
        </p:nvSpPr>
        <p:spPr>
          <a:xfrm>
            <a:off x="312235" y="5916703"/>
            <a:ext cx="5943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*</a:t>
            </a:r>
            <a:r>
              <a:rPr lang="sl-SI" sz="1400" dirty="0" smtClean="0"/>
              <a:t>Sprememba zaradi Reforme območij z naravnimi omejitvami</a:t>
            </a:r>
            <a:endParaRPr lang="sl-SI" sz="1400" dirty="0"/>
          </a:p>
        </p:txBody>
      </p:sp>
    </p:spTree>
    <p:extLst>
      <p:ext uri="{BB962C8B-B14F-4D97-AF65-F5344CB8AC3E}">
        <p14:creationId xmlns:p14="http://schemas.microsoft.com/office/powerpoint/2010/main" val="422275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917" y="1070848"/>
            <a:ext cx="839966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1600" b="1" dirty="0"/>
          </a:p>
          <a:p>
            <a:pPr marL="342900" indent="-3600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sl-SI" sz="1000" dirty="0"/>
          </a:p>
        </p:txBody>
      </p:sp>
      <p:sp>
        <p:nvSpPr>
          <p:cNvPr id="9" name="Pravokotnik 8"/>
          <p:cNvSpPr/>
          <p:nvPr/>
        </p:nvSpPr>
        <p:spPr>
          <a:xfrm rot="10800000" flipV="1">
            <a:off x="0" y="1016873"/>
            <a:ext cx="4545013" cy="53975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49000">
                <a:srgbClr val="9CB86E">
                  <a:lumMod val="47000"/>
                  <a:lumOff val="53000"/>
                </a:srgbClr>
              </a:gs>
              <a:gs pos="100000">
                <a:srgbClr val="3366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srgbClr val="FFFFFF"/>
              </a:solidFill>
            </a:endParaRPr>
          </a:p>
        </p:txBody>
      </p:sp>
      <p:pic>
        <p:nvPicPr>
          <p:cNvPr id="3078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461125"/>
            <a:ext cx="16621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AutoShape 9" descr="data:image/jpeg;base64,/9j/4AAQSkZJRgABAQAAAQABAAD/2wCEAAkGBhMSERUUEhQWFRUWGR0YGRgYGBoYHBoaGhcYGBoYHRwYHCYeHBokHhcXIC8iIycpLCwsFx8xNTAqNSYrLCkBCQoKDgwOGg8PGi8kHyQvLCwvLCwsLCwsLCwsLyksLCwvLCwsLCwsLCwsLCwsLCwsLCwsLCwsLCwsLCwsLCwsKf/AABEIAMIBAwMBIgACEQEDEQH/xAAcAAACAgMBAQAAAAAAAAAAAAAFBgMEAAIHAQj/xABCEAABAgQEAwYDBwQBAwIHAAABAhEAAwQhBRIxQQZRYRMicYGRoTKx8AcUI0LB0eFSYnLxghWSsrPCFhckQ3ODov/EABoBAAIDAQEAAAAAAAAAAAAAAAIDAQQFAAb/xAA0EQACAgEDAgMGBAYDAQAAAAABAgARAxIhMQRBE1FxBSIyYYHwQqGx0TM0kcHh8RUjUhT/2gAMAwEAAhEDEQA/AObLoVylAzJawl9NC3IKYjz9obhi1JPpp34UqRNSR2SAF95BKQRmcutLKLqAfN0sQkV6S4WAoHn156684CYtgaXKpPd5pf5PteMlcur4pW1QdQ8MzZhUpAdKdwd+UWJ0syUnMgrzskZir8NQLkpDhnD20tDrwhjdMik7KcTmTmUzAZr6AtqbfzAXiTGJUxExCZaUAhOU5lE5swJDlwbA/wBOur2KMjlnqCZDwZjc2VOH4yhIzATJS1kpUhQyqYGwID+ghsm4KicZtPMUUqlKIsHJTqlaRuCG5s/KObDCyfz5bbOT+kMKMRWVoUpaswQhOfQgy05UrsXukAHweK+dGI1KYViqMK43gFSukRMS3Ztlyg95kd0JY3J7rlnfUwnyKtUstp4h/nDYcUnd865wy0sCmZu5SQU5uoF+h1oKrpUwfioLaAu58rkt7QkZRVVYkkA8cwLi1EmpQFBkzh8J0BD/AAks3Mj9BF/hchYyz1FNRLcSwtlS1goISSC7sT8Qd2EWqThqVOWESJh7QmyFA94M9iBb3HURLiOAS6NSfvEwKmoFkJJVlCi7DbztqWeLCZAU0DjttuIzHl0fELEkpaBKUXJcWJUGJN37odt/JoXsRsWF3ceLFx1uC3OGOhqUTElJOUG7anoOg3hexruqdrWI8rfXjHJYybyvzZlCooApIKb+PL6/WKLkKfRi8WpNUUqYGw+W36Roq7nWL9kDedD03D7AsUuHHIjUHqIo43iVVNkiVMnTFIlhwgqOUgbtuRs72hiw4ApAUC2UEhWjMzgWI8bHkYyXRSVoWlDlyEgzDmFiCWDhTEFixe/nFHFkbGdjtGoSIscKcNyaqYlEyeUFRsANdbBRtmNorYxgsuSVoAmKZXcmEgJKdjlAN/O0W5/Ds6RNSCRlUbLS7DyNwbfzHSjhcmVIQmllZ5oS8xagVkEd4/FZJ3sAzp1MauXOgQFDcMv5TjtHhCFvmmZCA4s7nYBvnDZVZb5F5rXLNfKCoN4/LrDtiy1VUuUhctBdOYg6kf1grFtLAX1jnNbI7OcRKJKNdXykdRYjkevnFLxfFb0ima5d+/D4gkZilio8irMw6ZopYhVpSghSEqKrJUXCkEEF0kHe4ILgx4tTMdize7iBmIOueiX1A/7iH9miwlWL4nCyY18NUOYpCtu8X3c5j8wP9R1fCsSyIcgJCUuVXa35UjcsD4XJ68rw2qCahGoBfS1iCw+Rhh4j4iEqiXoArupSD3lE2JVuzPf0ihlYvl9f7yEamljizD0ZUVchQRLnqCpmYqcEB8oYW3JuCRZ2Ea0VOalKchlTEKPxJQAEnTVQU6hyY9YqfZhUqqJM2nnpeXNIyP8ACFp0YagWA5WbnDfJCJEpTZUpQMoAYAMHNtrWH+UIyDT7p3Ij2uB8M4DAV2k2fNnKv3VZQgjTKUgXF223gPxj9nUtMpJpEEKCmU6lEFJ1JKiWy2v1PSGKp4iUUky/w0ABJmEd42uEjmT6dLwo1mJTjnX2iwDYOcxbbW3pDEV+b47doOoDniTysRlU8pNOggrkocqIGXtFEavqbu1wLb6L3YFbqVNKlLLmxvdi5zA766xLT4apRBL3ufE6xcOHHe+1h5xX8fQKBgM+qKGL0w7A9jISlHaBWbMpUxADpynMlJyEsXa1gdbrhBbS0dYkYHmzBRZKgUnwIIN/PrCgrgadLmZVMuWPzBRHl4+0aHTdfiNhjUMNcU3j2OlUuC0SUALpiVDU9ub3/wAh8oyLX/14vOdqEEUilZbd5OxTfyO484kVWnncb/L9oDS6ZSC8tRB22MFBxGot2qEKIFytNz1zJIUPMmK7L3EXQl/A66nMwipCsqkkJytaZYpd/wAp59RGYlgM2bKEyWM57QSglIu5YoBAO/eAO7HlHlBLkTrmnmpS4BXLWkpBJYMJgc3OgJgrLqpEorSibM7KYjKStIBaxStLK+JKgFA6uGteFhhq+c7TW5gNAItvpE0k3aIkzkFRMyYCSSSUpVckudQGDwcwziGnlFwkC39JL+Pd8OcAzleBcCge8p4Jia1zzJRJXUSxZSUAlQJLkg8tj4E+LWrCu1zSj3JyXyqLOoDULAsVgM/MXBN4Er4sQhBTToElJ+IggqmH+9YAJ1NrC8CKfihKVjK4U4IPIj57+vjFLJiLHUi1G+7LlLxIulWtEuaJaj+GpQld8MWKQpVk+LbCA86VLutUxa1KJL2BJOr5gS76mLmO1Ged26Ey1KUkBUuYO6SzOHUHOmpHnC8Jh0VYgaM1/CLmIEoK2+UBjtLtK4cpXl8ifYC8R1YBN1lRNipjfr3j7fKJsDqQianOkLRm7yTaxBBIIuCNQ24i3iBlEkSwog6EjLbbXy2vBsSrCDvUBT6a1i9wn69vSDGHYJ2nduCGbdzufp9REnD0pMycCRYa+usF+L6FcmjlzUlaZiZoBIsUumZoR/gOWu8Ne2IQGEBcDTaGZIJzKBCupctz6XMX8NmLCXSWfUpCSrU81BopYZKzoStZMxS7lyXcnob2Ahgo0SkI0bUaXB5Hf/cJyEhdPMjgyjMKlsZhUGLAKuWI+KxI8bwyzcaVIabLyklJkrBuDkCW9bsekCafD+0W72O7v7wwHAM6OzUoi+bXcA8/E+MQMyYyA0lQTxFvibiz7yppSShIlplk7sAykhrMSTfccoA0tJ+Khay0tJY/4kMT6GLvEOGTKTvE5pexA3/uA0/WFhNfNnqyyzlHM6DwHOLiaHUleDIKm95akqC0kDqoA6htR1sP/wCYvYXRiZOuPhcvuHt+sD5CpqMiVqCgj4C12cqKVbs5LeJEOPDeHSiJ6lrCLywizuC6y3h3B5xDgkHRv6QqviVajClpnJmJSpb6BIzFwlgAB5NFTF+E8Rm99dNMCW7oYH2Bck/WkdLpMUppIASpRPMJPztrEdRxelc1OVJKQxUNNtPeKo1oR7u/znKANzzF3hXCVyhIQtSsyS4T8ISogqvzazvyMEsfkyxPWtQS2dSkpGqyfzKL2T0ghjmIS8xqHIzDup0JKQxUWOg94Qapa5i1LWS50F7Db1he+okmNcgDzhBdYqfMACSrYAd1I5NY29Iv1HDOZDKnISVBgA5YEFiSWA00gbhNRku7tqyxvzY3+UEJsr7wfxVCSEjNmIJSFEskKu4cBRfZ4nIzIKWLAB3MqpRkZKmSds1iRzD7Fok+9y0ga/5Av62MWcQw5ZHY1aVkvmlT0BK2B+IXIK0nWx38IW6bCTRzldjPTNTZ0KQoWP5VpVZtCCCfGM0YFcE3v5QqHaFZuIgqKXsktbw/2HinNxEuxAexvfm8U6ZBcqVYm0erAUgE7qtzYBvmSfMQa4UB4ieZYVOlm5yv5j5CMjVOEpIc5vUftHkFpX5zt50ZX2d4ev4ZSk/4zFdeZMLvF32fUNPJVMM4oOiRMKSCdgyUFR5sAXHLUeS/tNlKQRT51K17yCnKDcEvYl7AAnXkDCdis2bUzM8xRUdg5sOQ6/OLWLUm+UkHyj3ZVHG8BzqxWcKC1KKQySbAWbup0THqEqWe8o+d/rSCAwzmD8jF6kwh9L+x5w5swPErFiZRpsLVqzjpf/UXBhL7N1bSDmHYUp+658P4/SGOThGYMUMSWcJI1bWwii+Zr2g0ZzSqoyix/wB/xA6ZIALm0dIrsBTmIZ2J2gHi3D7IsOun1pFnDmBq5wuV6Tg6om0oqM6MhexV3rFg1mdxpy8YXK6iXKIzBjv66+EM9LxdNp6QU5lEpzFQUFcy5GhbyiCoqZdUkZAQpKWWkkP4jmNfrW3RU8beccwHaLqVEtBqnSTJfPLBCwwNlaagmxHMdBFOnwZapiZQso87AAanyh0p+FqeWliozFbtYe7xaXpmyrsaHnCxqSYs0WJTqNZVLCCFi4UErA6A7a7Rdnzp1RISk3SpJSEpJNwpRBIP5g/o0EqvBpeUukDro3pFWVXzKZFgmZKBPxJ3VdswYg9QYJundFuwTJKkRdoKlu4djby1EGU4m4AW6h1+IdAr9wW2aF+ZNStRUAxzKduZcv7xrU1ykLy2Jdm6vFc49RgERyoawJH4U0C7gTQ3inMHS3iR5PF6rxyeJQORQALZhcbGyg4t+0JEniIoJTlD7nKlV/8AkILUfEUm3aoWoHUqXf8A4h8o83A5Qhums3UNR2hCv4lC0FExObMm42Li/k7ws4fTJlhx4wQxJKs6wUnKkgFJUklL/CzG46ixgZP7qbHUsPE9INMejYd4Lg8S9IKZh0cbPv1blBumW1oH0MgBI5s0W0qaPSdLjXEtRgWhCSTyMX8MwtU0KKWABDk6X39oCibo2pgxNxwSJcuUNj2iy+5BAFuQPygesQPiO2/acVEJ4jhqJYZd16n+0XKUtz/MSdyOUKxkBRvYE3bq37xrX/aXndPZZnsVlkq9gfnFdOMynBuBbQvHjWTINzIar2lw0yJQUtIH9KTrcu6rg6AWa93ixheNnIpCg4IykEuCC9m2+maI1TkT5eULuCCN9stxqzNFJU0IITqQblyPAM/neIxnXs3ME2uwjbh+IKRJ7PKFIDkJmAqy9Bdx4bRTxGkmvmzkC5YaAAMGHi/rFSjxbud5syjYad3q3mfKN6zGgQE7MA/MaPAaTq4nCBa6WS7ADRwOo18OkaVWIJllKFy5hQ2bPLvluxBS2gbmNd4syqoFTTFC51Sl26u9/ACLWIr7BCpiwodm/wANn/KQDv8AEPaBVirgMvpJVTZlGXMpyHTPlsdMyZgPmyCH8CYyIabFu0SFgykhTll5CrU6nJrvHkXdOTy+/wCkseCflA32cSkKnrpp+VE1RSUBbjN3fhcFnYuBu5aOsI4VkJDqSknzt5vcx86JlKXmnGYkEGzq76jb4QATbVyw6vaD2H/abXygEmaJgGnapCz/AN1lHzMWeq6LJkOtCLPIP9ok473nYp1FKBshLDp+94G1E4IskAHkNfaAGD8XVM1JVPRLQHYAJUPMus2/aKeMYsZoyJJCdyO6T6aCI6f2V1Di2IH5xRWtjGBXFSZYZStNhcjmOnnFWd9pEtNgknqVN7JBtCYcPQDZLnmbxk6SCgp0OxGoP7RaPscd2uEMY84zTvtDJLplA9XP6gfKCvDdVMryQUplSkm6viJPIOG01LHX05ROnFCe9mfbM8dW4HXkkIA8fW8T03s3Fq3FwxjCw/i2Dolp/DSPGAE2nSv40pPiAf8AUO8yXnRCdiCMiyI9AlVpqWNAIgyuSUzULAASAU2exUrMXfY7eENlDToCBcFRgNQUonFUs/mSoeBax8QWPlAvhtM5RSJigH0/qI5kaAdd+UVMuI1ox7RDgqNo04tJCUMNTC3XYTULlqCZcxSbH4FEWI1ADkQ79vKlpA1O5OvrBbD6qV2Zcs8cuFlT3jJRCeTOIyMJaaUqGUKux/KX06g3Y+txF6qw8iacgGdTEOd1d507PeOj8VIpZwBWWUm4WNUnfxB3Hy1hHmVmSoBUxCUjKR0cc9N/OM9+mc5VA4MF0Ky3hnAKAkLnNMWfyA5UD/Ii58mgRieHyytkCUAm3dQwPg7k+cEajHVKDAs8UVJjWXAqye20G19HmydnN74TlUkhwEjRjqRflbazQFq6hSWzHMyrnTQwwLKXcNm06wDxOT+IwD5tme8U8uFRuvaQxjHTzQQ40MSBcAcPE2WllJLDTn6axfFaDvFzGdrnatoXlzgi+qtv3inVrKgRdSl26l4rfePeD2BzqdJBmKCi9wFAPfQP084p9d1a4kIG5MBiYoYrhgTMKA+mt9SHiKjoQk/EElrKUMwfa/5R1YtDvxJg4nTUzaX8RKgHGpSQALtty/iK8nBJSD+K5VyukDx3MYK9QNIs7zrqKiqqcJjKKgtBZht4N894asOrc4AnIv8A1ZT7t+kMNAJRYhAFgMzata3gzc4vylJT+Zn2YP68oTnzjJ+Hfz7w7i0umkpIDhzoCrXozvGlRShOxfraHGVhyFlilKgfOKU/C++tGXugOO9YdRvuA3jFUaidpBqriXNnhAUvQpDh/wCrRNtw5BbkDGmOypSKPP261TZhcMWBFioFPIEAvuWhir8CCkKTYoU1w7jk/h0094TZ/CNRnKUZVgXBKmBD8j11HXrGn05xoLfmEjaZLVUlJKVkmS15wlJU6d1ISo7jnGRWqcAxBSiVpUpR1OZ383jIL/q/9/nJsRXVTpbQRWmU6bAC6iAPOLilRRqlEFJGxj0bgASAY2YhUCVLlyxoNTytYRVVV8ogVOExN7vFIlSbEZhzGvmN/KGE1xFjfmFpVTzjdSgd2HPX5QKkVD7K9D+sM/DGHJWkTV3GqU/qr9oWNzDYxVrhNULpGUXdg4HrDxwliFkgX+tYAz0avvrFDDMSVSzACe6/dVt4GOXGMRsd4IN7TvOGzwtDgvClxGgdo3OI6Di2WtNl5CR0Y/zA6fiIK0pfORy1McX0i48mhtDdAE08lc9dmSyRzUbJA8/lC1QYq63B0DfXtFvjOTMZKVG6UpXkGgJBcdSx9YSMKxHKspO5tC8GSzZijZFGPiq9SlFzbaLIxJQSwMLsisBMEUreLTZKENTJaqcSk9YX8VqlICOTm3i0GxNsSbCK1O0xbs/LpCkYvxIdu0oSJqj+VXofnGs6sJDBxDbT4PMylRAYX0ijW4Ykg2Y84blRmQhTEmxFpKdBzgzRUbhwLu3X61ihRUZM9KT1+VoZsAIRNyrsCD7Bx8iPOMZMnhZQp+s7mazMPTLllUxNyCE835+ULeL4c6ApmY6/W3WGTFK7tlk6JFkjkP3gbOQ4jbZNS1OagYEwqoUhaRMeZKBGZGYhxySdiNtudoPcR4AmSET5JzU868svcG57NX9wYjyPKAqiJSu8O4T6dPDkdot1c4rkGSFq7EqC2LEpWAQCOYINyGfyjAyqEbS39YwGxTfSaYdjH3eYleZi/rzFtjpD9/8AEtMtLiYkW0II+YjjtXhykKYlxsRofrlEqJ5AAclvraM/qekR6J5glNM6lUV9OzGehH+KgGvuID1Csie0E5CkksCC/tqfQwlpmJUUgqCCXdRdtLC31eDVHMCqcpBfIQfcg/8AlFRsXhAVIHEZaadOLHO++vpZot1HEU9A7M9mLagAliDqp2e8Nc7BqefSyrh+zGWYlsyTlAP6uIRcXo59NmSFLmKSbhQBBT/UD8THoYgBr2qGdpPSYkRotI6OB/Bi8qYkpMwzBLEsXAOhcALTa6ToettCIU/+sySkGYnITrlv7a/OCYldxKgoFB0LkA89bHW46wBv8QMAQlL4vW1pKW2OcocbHKRZwx84yA6sPBuFgDkXLRkRrTy/WdZnIU1cwDmOsTYfOK5ne5GKoNo8kTMis3KPXq5veNhv7sR8KmHJnERT1KDBxcgWH7mJEVySLGIJs/vo5Al/RosErW0GFpEsM0H+Ean8MDXLb0gFNmWSE7D1f6Ee4Liv3eec3wruPHceP7wRNQRuIaxKhKFFJDbjwOkBaiWC4Nx1h2r5kurlJyKAWNCfdJHL5ecJtfTrlqKVhjtyPUHQiGBgYsiDaKSi4A0JGpH6w1YRUppgF5QZhDoT/TyWrryHnyhYnoykLTyZQ59fGLCKrN3szvvCSBxHBq3jBU4uqYSpZKlHnr/AhdrMMzKKgcpN+kXqAOjPz08NoknJLW8PrrBaURdTcRbsdVwbSrnpLWUObwYRjJQO8B6xAKdRTaw6a+seDCSogac3jMy9bj7QPEnlRjC5pSkWBOngHYw8cDUqJic7MQWIOxHKEdMhMorJDlCS/iSEj0zZv+MOnCuLsyfMRb6TJrWxLGKp06jp0szWNojquG5AlLyoDlCmJuXYtcxDh1YCBEuK4wmWgPcEt+usOYkSwanHDPCKiWo2Bt+n6j0gnW14SoEEEi/NoB10oTG6aGKsmflJSuxHox0PhFHqul15Bk+kp/IQ7S1Di8ZNmQOFUmzKHqNImlLzlhGocgUQCN5OnDxMBzC2g8ecQ0+BTElgxTs7hoPUMnRIA5CH/DMNkhAGRJO5IBf1jMyacjbiaOBAV3nLqnAM0khnULjxH8PCuiiKlhI1JAv1LR9DTqeTKlrXkQlkKJLAWYvHDKqjcyuySVKDlRA5s3hoYVnxAr7u1SM6DtBk7BFqUUhnQSC5A3az+EEeGqNRWQslMsgpKgNLOPJ2HnBnFRJmTETD8WUdokaKWzPY6R4MTCQyJduTMBGS2tk06f8AEq6TGLh7iGSntqeaFKlknIUgZgRZxpqGPlC9jlctKs/aKyyyznXKbMQNxY+sUEzVlZmZB3rMCNTyD9I8r0zLOSLDd9nGm8JA0kAiQ20EdsVrEwBnJzspibuVB7aEWuIbaWsWqjMiUsBb5gW3IYhg4ZVncagHWF+nSpbpHfOrFiPRUGsFUmS4KUpK/wAwSBd7JLB8p5dBDGYnj/c4MfSeSuH69h3ZZ8SkH5xkXzxKUd1zblce0ewO5/APz/edaziWWPCIkIjWN+4UwSg2vhGSjG2aNpaX01EdcLVLacQXLAC06hwemxhn4Fw9NVWSET5QMqaVhOZ2K0p22JBKSxsfaFHMVkmw3YMAALmGih4pEqXSApOammlaOqFB9t82/UQrNlyadI+9o7AiE221RkxrhNaq5PYLRKStOYocJUCmy8qB4PyuYQaivmiaoTFKUxI7219I6vw5xCqrUqfMTLSrMbJGgIc6udzCv9qGGSUzBMllIUQ6k8w4GdvGxin03UOh8NjxtH9SuNx4iCoFosOmTpa5iGZIdnuq7MALwORQkVCkTlJkllupQOV0pUQm26iAl9iYrS6udIMuYheVjnQxFjpmb1Z4ioZilLALrzqDgnVzcud9bxeZ8jXZ2lMhQBpjLgijMQlKdAznl0H90OtBwipbBugG/nFThbBQnKlCbbed3PU/oOUPiETEBgpKG5Mpf6/LzjF6zrmytX4RKTNZ+UWanAOxFyn0/U7+EBqwAJUoXIueo+mgzic/MvI5J5n216/rA2jw8zxkdgfiV/Sl7n0LAcyIrJqyEQFFmLyZR7E59ZpKv+IdI9SV/wDaIrYZWKlHItwRoeY2i5WyZs1SRToK86+zQARsHCQ5H5BrFkpQoZZibixB1BFj1ePUIwxgKvI5lndY0YJxSAGWf2inxJxXnQUIDDMHUP6WAAHJzvAFGHSxpmblmLR5iBAlqCQ2Vj6KH6Q45L3IhlzJZCHif7vvvENKn0gvTUS1/Cknwi12jEUQb93D6D0gfikxUpSFJs7jodx+sOFNw5PJH4RN97D5wCx2iV2hlFLKDjIO8SX0DatzivmdVXeSygSKh4hFndJ9vWGnDeNMtviPS5hdkcJzSRmGXkPLkNNCbwQFAM4kSWClfEs3IB5kfIRjt1YuhvCR2U0IS4n4lmTkdmgoykAqBWPEBuWh1gBgWFrnzGmLdAOiSyT6WaLPFCpcpXZGXmQlCQFBWRfIl2IN9m/ibAZoQUgcmixgVsvvNHEDUNRnSsEwemSnKmVLsB+QH5iMxngulnpI7IJU1lI7jeQsfMRrw6SE33/aGGWsHWLZxioeQC7HE5NxFgZpWSzJy9wjRtx1P7wqY7OQcyXzDRgW0bQ87PHWvtLINGrbItBB8XBHvHHE4apd9BGa3RnV7sq5PSSU2M04SE5FIZmLPcF/iBdzzbYRdqaxJlghTg6LNtPFr2P7mKMnht1AZmc7j+YP8XcAz5NOhhnCHdSBttmH5R106wL9KyEbRRxsYuFaDfMPWMjekwMFAzCYTvlIbXZ0kxkVi6gwNA85zyYXPTaNcsSNHoTGtcm5E0SpnhIsLx6mU9o0SBmvdINw7OPHaO5kiaKD3bWNhOsOmhgtjs6lK0CmC8gQM2c/mNyBbQadWMCVGBVtQsioQaocwLiGdTnNLUWP5TcavoebM4vDDU4EuoSqfNnJkLZgieDLBRsELuk82LagudYSaM3i7NxJYYZlMLAObeHKAfpww1qaMIGxRntVg6wS2VSQWzJUCk9QSzjrB3hCXKWCjsmnIDiYCSCCQC4dnuBbYmFGuqVLmKWQAVkk5QEhzcsBYDoIb/s1qE/eShX5kKAtukhbeYSqEdQrDESTxvtt/uJcGp1XBKSXLSO8QAHPdtpr842xDHChKuyGUK1UQMxHyHvFtVK6c00hMtLMBqTtZ7npoNYWeIqoMwDA7alhzPOPO2SwlY3AkisKpii9yTdRtu5J8Bq8UKfiFdSpUmm/DkA9+azqU9nA5kOANhfUmBWOVwlpVKSr8SZdbH4UEPlfmrccv8o84Hxcypwllsq1OSdizOPY35RsIjY0OVRv2/f9o5RQuOp4NolIcGclQZk5zdg2Yu5Cjy67QE4goUyezlykZHDuc/gzqUev8R0Kho1AgJKQddW08ukVMZ4XNZMSe0ukZAAxe5NnIYxTxdU5eyTUDUzbzmpmrBuqwtbQ+Yjc1mcKQzFQIfUaR1Oj+yFF+2nLyM+VLAuxuTcc7D1hW4y4Wp6MyzKKypYYhV3YOoiwZnT6xsJnbUqseY3S3eLXD9aELEqbcp5/mHMR1LCq9ChYhmttCRwphaKkdpMQPwllP9QUoB3D3ADh+ZPSLWL4dOp1qXLURKNyAA6A3e203Hpyhn/I41fwj2+6jVyUanRqeakKB/W5fYRFPw+XLWqaQypl1KdtjbmN/XygLgNensQScz3zO7nm/tblB5c+TUSmUyspDg8wYzM+duqyjGNhdRhyXB6sOXNB7KyWPe0G2j3L+kczRiSpc0vYXLc+p3Jjt0hdmjh/FaB94UE2/GIHgVkfKNfH0GPHjI7+c4Ppa4aqEorUBPwq/q5P+n7CKAlTJC0oXtoofCocwf0gNhWMGXMKS4IJ8xsY6Nw6UVckoWApIcudi9gGY/raEI79Oa7S2QMgscy5w/joAyqsdjDPJxMEa+kc/r+HJ0hX4KxMllyHZw1yCXYwzYfLlLpQopILd/vKcaDYhrk6RZz9cmNNZErsxTmB+MMfTOIkILpQp1EaFd2HVnL9T0gDKkE6AnwET/cUSJzICg1wFEHKTeyhqwZv4gqipYNcPuI7D7Rxu4Qd/uopcoZqMFU2FzZj9wpDjvGzA+5MdOwlRyMq5VfKwYBmbQO+pJuXgDRzE5QPM89ff+YMUk0qINtn6XMWySTvNHSuiD6r7PpClqUlSpYJfKAkgcwHGj7bRkHlYigFiQD4xkIODFfERoM+Q5MkMdQY9nV7pCcqC24BSfNix9IlqJgSLDWK8qiUtsocktbTSBtStmUQQRvN0zgz3EaS5JVra1urBo1UhosoSSx2G/KBBEkSJVIobD1iJY5+0bTZhJ1PnGgTEmu0iYFnaN0TLgkZmOh0Pi0ahMbAQNzrnollQcg5Abts5ghSKMiYhcqY5DKSpNiCOYOhB5/KB0yXZ40lLSxJKszhm0a7uX8PeIIsTuZ3vC+K0VdKCgBMxNlp2Ba6w+oI05PfqsY1xHTg9kiYlU0OxHeQlXVWimYWFue4jn//AF4pkKlJSAFtn6kFweXLrAkExmJ7NXUWO3lB8MS/Wy1BRzHvO5OrklyX3d3iXB5n4yHtrf8A4kRB99C0JzHvJtfcG8bUUxpqP8h7lv1jRIJQgwq7Gd6wBUyehICnADFQuD4HckX9eRhzwGgSgqYXG7fXtCb9mNbKyzElQF0lIJu7KzAObmz+F4cpeLywJhSq7/MW8o89iVMOQMfWCigbmX59WlCFLWWSHJPTSOG/aBxOmqnLmS/gQChGnMurzJPoIYPtU4tUAJMkk5Eiws6yNeuQMfExypGDzES80wslRugKBUCxKSQdnZ+jxsYWVTrY3ttDZ79I/fZ5UgUoA2mKfzyn5NDhkz/EzHY77abxyzgmtUAsWZ8wDh9gq2rXTf8AmOkYRmWQSXJsPrkIxOswMHLCVmJ1T2g4JShS1ImKCXSQhKlBmfMCHZQUGPmdN2GkwiWlLpJSTqDe/sYnoVgpt8V/mwjyrSUGxZrK8Tv5P9NFAdX1GNtaNX385aUCrkZrky2T5ObCKUvgKkWcy0KWp8z51au72IGsRVfk/IRd4erDmMt7M6ejbehj0Hs/2w+VhjzDnax/eLDAtRiB9oHAAlMuU4SbJJLkK1ynpuDFChXNk0clYuqatdgDYyzlUSXZy4s2gjsmNyAZJJAOQpmX/sUFH2BHnHPsYwJYXNp5CXKJonyk80Tfw5iXNu6tCT4EmNzqU1KCPOWEJxnaQ4FxglRyzWBe4I9mhoXMTMHcLpUzh9fphCzUcDzpiXnSsqwLLQtKlDk4B7w6ehEC5eIVFAFomuUkMlQDgqcDf4VM5v7xj9V0rPjIA3jcgLpUbFYSVWAd9z7fONUYUVEJUDqA4HMliNn6dDChLxgzSwmZlONQxIOzv9c4mRjcxJ7qilT+bWZybvaMdcDowN7iZukAw/iYm08zsltd8qxoR00Yizjb0g5hlYBoddb+8I9VVzqoMElU0EOA3eGmYaAEPfpfaPZ1ZPpyZZUnMAHZzlJuzmxIt0j1/Q5jmSyN+JcXKSvynURWD6aMjgdevNMUVzVlRNy55RkWDqvid4h8op4lKy5R0c+d29GiOhqFylpmIsoaOH1DaHYgwUxMSpqCtB7xVYaWIDkvtGlXjS1IShSUgpDOANBYeFoyyx+EC+QZXueLrpa1n7xJyKf4kul/EH5xHNQlPwkNsSfFvrpEagpQckmIsrAf3EAD5n5QKiuD9JAO8q9lcvGZIJTaMBLnU6fXKKizo2u8NV9UkNcgKeceZniRUp7geI/WJKOQlSmWcg5kE+VucFYq5NzeTRgpc22fx0MeqwV0JUibKJJCSkqIU5OrEaeDxvOkHIFXSjMHI/Tq0TYniKZicqJaWBtNIyrLcwkt7QJ1AioQBq4FnSShSknVJIPiC0RpVEkxbqu77vzjxCA97CHjjeMngi/hkhS1jKHy949Am7/KKJF7QTwrERJROTlGaakJCj+VLupupZI8jAZL07TjGxBVUSfwWCyygoHLdCgrNc6gBWl4aZHFktMsqXMaY3fQxJzDwDMTpdrxzHCicwBJKEHONu8Qwbo7HygwDlQSRc7nkb6ekZmXEooHeJIHEtzqvtFrnTCxJcAkdG84o1lUC5Ppuf2EZk3a/wAg/wA42nmWnNZze5vd3fxgwAu0USCalTAJ3Zzs5+EHvdEqOV/J38o7DhR7MBRawYeBFyPL5mOQcLye0mKljVSSz8woH946fwXhhlkoqJnd/wDty3s5JJYkPoCWBa5hXVjxMi4gaJqGwsgQ3Q4mMzA3sWfUCxPg5HrBReIoSha5ykoS/wASiAl1KypBfmVQhcSVplVa1ygO4qyRYEBICkedx4sY1xrigVKMksAyFMok3JILgEH4SDdtXBjP6v2W+J17rzf6zh7sdK6WkE5jlY2fkdNdLcuRi9hFLkea4ISkgl3YAO9tdPrflK1lYJck31+vq8YjEJksEIUUg2LEhwRcW6Q7oujIyqQe/lFhhquo74x9ogWTJlI7qh3lHXKbWTs99YikcZFJfIC/NRf1aOdSKr/6hY/sS3qqDKQC0e3VBRjvF94EzpeHcZSlN2gKOvxD2D+xgTx7j0iZRTOxWhSipKSPzAEubEOBZvPnCpKURobQsTpmZczVgf1in1ihcZIlouNJg/7sQ5CmaLNBjuV0zLjY6lJ+ZEbypblg5JLAAOSTtDlhf2aomoHa9oFkOyU2BOiSW156DaPOsVIp5RBvYwGmcokKQsszgoP66j2gtRmbNUntklyRlUsHvf2KUWdwwCtR521xDgamkymXNVLLnNMYqY3AGRDuPfd4hw3iGSGpEqM2ShbylTQL2a4N03JIIIIheJGcf9TEfT7uMRbFxVrmE1YBcBSgD0BIEZDLW8OgzFEJSL6Zh+t4yNwZXr4T+Ubq+U5nNmsHUfAbn+IkkMpjsYmm0I+IsQlOkVZAN2+tYWQNO0SaraEJc8IF79IrzJ7rSSLAi3h/N417I2iNQvC1UQQITkKckquWinNkv4x5T1LltD84aMHwYTECbsDYcyL+g+cCzDGu8g+7KuDYSUDMpsx2PLlAiqTkmLQCcoUR5A26R1CflmUpUUB0d5Za5LPrs/7xzrEartlKUEIRckBIb1O8VMGRmYtBU95WK1Kl5ATkd8ut+Y6tFH7uxubPF6USNPCN6ulVlBazWswPNouhrjA0OYdNwmVL/EzzJhHeKksH6W08YRp60lZKQySSQOQew9ItrlMYu4SiX2jzGygFwfC3vHIBjtrJuM11ALX1i7LlFbBAc/v9e8bYhKSpRUhOUbCLuH0ypaUTEEFRGZnFrtv9XhrvS3CLbSXCqdQCgr+oW30Vbwv7QYmyT3RvZoip6pc1apkwJDlIAQGSAlJANtyzmLlE82YSzgDb5+UUXtmEQSBzL8miAl5TlUSdR5fs8DamjSVBJVlToSdgf9RIqYtGug087v5wHxLEgCxus2Z/h6nr08/EtNihAok7SzwvXSkVy8iVFOcmWXL9mMzjK1yoZT5Eb26jjODLmJSqWoJUg5htf9NI5FwFQmdWpBKsuVZUQWLZCLEgsXI82jvyQ0okB2AYE3JAOpPNrnrGT7Vbw8q6TvUbkozlFXmStSV2W/e5Obu4td4X6pKxNzSnQrdQOUF+Y362jp+JcOJmErLktcBh+7wq4xgyEpJS7i9ztvtF3H7VORAjUYgORzFaVxDUZVAEBSdXSMzb9Hvy08Inl8Qk/GD9dBEOIyimeiYA4mJzEAbpdEwebZj/AJxTqphSUhJslylW5BuI0cOXTRQCPIBEJDtDNTOCFBASxJtZ3fyhjpalwCIXp0yomJEpSgpCgk5zbulmGbk7C8bCaulKUzWyK+FQJIBGqS4sRY+BEWuk6wlyuQjfiCyHiNaZsCeHJCZs6fTrOSZMbs82hKVEtqLlw3Nj0iSTWg7giJE8PmqmJyOlQI74tl3cnpqN4u9Zi8bGQDUhWPwmNXC3ByZSs9QwWPgLlkkXBcXcn0hvM0lAT2QISHCwcjJHU+56xzjivjmZTZaejn5yhJEycppiyXsEkhnF7jmBs8JKMXqCSqcubNSymSpalArUCASkkgsTmZto8q3R5Ru7D6f5hBK7x14zxynnqyS5gmpd1kfCFDuslQAcaknrYmEioolJLylPvlOvkYEIDHuqKT6jziyjEpidcp8z+0beDFjx4wojl22Ek/6ssWJWDyf94yIlY8f6U+/7RkM0r5wr+UklzQUB9W94uYJgYXyYBzmVle4uObcusVMIkBQOYHVk+evu3vDfhsoJlsyAoXzOMzDzsIzMmQrsJVJ7QLW0ITYbAnlsYXSLw0zZ2dZAvb9RAupoEiZL5KVccmIeAwPWx5kIe0AlDwZo+LqmVLEsKSpI0CkAt5hj684s4dw9LntlmiWQGUCHvsoX0Iv4giIOJMCFNMCAvOClwWbpo5hzZMbP4bcjsRDJ3qeL4tqVgoM0pSrVKQEgjyuR5xBImGIqeklqSMxKVc7c427FSRsvqDf0idKjZdpxA7SyU7wQrMSVNEpCR3JUsICSd3KlqHJ1En0gIK4Ase6eRDfxE4nbwvSQQTAoiR4jIIHUFx1G/wA/aKUtB1gpUh0KXrb0OkVqUBRbeLCnaGDtKs2YSGMH+CJ1IhaxVS0rJAyFQKgCC5cAto+sBK+mKSDzjRMxAlLBSrtLZVBTNe4I3cPHZE1oV84wbw7P4jBnLl2Mm6UFINrkpI/tdxbm+0R1+JiTJaRN/EWQJhS4ZILsFEOLsCx25QuJJJHOCVLTuhaSNnvrrCziTHRHacyqJ7P4jmrSEj4mCSvVR1FuVuV+sVq3DJkhaO1DKUAog6h+fX94u0eHrSFKRmSQCMwfUghn9YGTpaxMaY+YG7u/vDVYE+7OFdp0n7H8KtNnq3PZp8AylfNHoY6ygpCDa31vCZ9m2GGVRoSrXMpR8SRYc7MH8eUOU+YkMh2zAt/xKX/8o8f1+Q5OqNfdCLO5MD1REtT7HQgM/wDN4XeIaVx2iPy/GOmmYewP+4aZyAXSbbNu/wC/+oVcWmmUTLVosEdCC4f5+hgMO7bcxFRB4gdMlCkkpKJpy6aLQ9un4af+6B1FVdolTgAlwOQUXt0BLkci/OPOIMW7TLLT8KCo5nPfJCU5m2DIDb3PNhQwucylJ2LOPAx6zFiIxb8y0q7VGKbghmIzypmbs099BPese8m2gIvfcQRw7CJlTVSjPV2khCgkaaqQrI6d7oAJ/wAecS1HA0yeqVMoi/bABSdGOUhSn1Y5VE8iYHU+Fz5RWlEzLNQWyXckEggHRwRoYrWdN38txuPOEQQLMZf/AJd9kJoRNKiZhA7hAlgXYHMxXcBtBFiVSBCFhajkSk5nUWZrk3tCpL4+qUMiYl2LKdSkq1u7vfWKGP8AFq56OzQns5Z+IZioq3uWFugHrBBc7e6Sa9Ys7mXeIcC7JfbSgDLsSnYOdGH5T7PFL/rMxSQsITklKT3bltWBJckbaxTp+IlGT93mk5LMoXIbQdRBLh3s+wmgkEqVcdGsfC6vSJZWRLyC6/SCbAgrFalM+eVJGQKa2l2Du1ud4uVXDUuUB285UhSmKM0pSkkEOCSO8AdQQkhjFeYlCUqQoaqBStnLBw21i9+oEWVYjKCpJRkUjKZapU9JUE3YKdLG4OZ0kFJcXAu0WAAnH36xyja7gGcspUUpUFAaKALHrcA+ojIvVNKmWopKSW3Qp0lw4IPnGRaGXaTq+UvYGolaXvB3FFHKnqS/XxjIyKz95XbvKlD8a/D9oq4ge+j/APZ7JLR7GQhP4okJ8QlGjUROlsdQX9AYKcVFxKJuW19IyMh/VfzK+n7xuTtAKBpBKhF4yMiG5i25gniH4kf4/qYq4We+2zRkZFlf4UaPhhKoP4avERQTtGRkAnEAcQuo96T/APkHygRiKiZ0wm5zq/8AIx7GQY+P6RqcTKEXMHJXw+R+YjyMivn5gtzOn8C0yDhhJSkl13IH90LlFRy5gQVoSs50jvJBs4teMjIx1J8RvWEnxj1jPwIsmQHJNk/+Ag9jlpUgjUVUsA7sQsEP1BIPjGRkUW/mj9f0gL8RnmIfGjw/UwpcWm8vopX/ALY9jIX0/wASysOZyfHpYTUzQkAAKIAAYC52inS/H5RkZHssfwj0l0czuP2eqIkyGP5z/wCof3gHhZerqSbntd/8pkexkYeX4M3r+0W3wN6xY4tlBgphmJVdr2UQL6wr1gufGMjI0Ok+AQVlSL2EH8X/AIq+UZGRcyfCYw8S3O0PjFBe/wBbR7GQvHxFrxKwjIyMh8bP/9k="/>
          <p:cNvSpPr>
            <a:spLocks noChangeAspect="1" noChangeArrowheads="1"/>
          </p:cNvSpPr>
          <p:nvPr/>
        </p:nvSpPr>
        <p:spPr bwMode="auto">
          <a:xfrm>
            <a:off x="52388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4" name="PoljeZBesedilom 3"/>
          <p:cNvSpPr txBox="1"/>
          <p:nvPr/>
        </p:nvSpPr>
        <p:spPr>
          <a:xfrm>
            <a:off x="357188" y="-153988"/>
            <a:ext cx="871371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endParaRPr lang="sl-SI" sz="2000" dirty="0"/>
          </a:p>
          <a:p>
            <a:pPr algn="ctr">
              <a:spcAft>
                <a:spcPts val="1200"/>
              </a:spcAft>
            </a:pPr>
            <a:r>
              <a:rPr lang="sl-SI" sz="2800" b="1" dirty="0" smtClean="0"/>
              <a:t>Razvojne usmeritve </a:t>
            </a:r>
            <a:r>
              <a:rPr lang="sl-SI" sz="2800" b="1" dirty="0" smtClean="0"/>
              <a:t>na področju razvoja kmetijstva</a:t>
            </a:r>
            <a:endParaRPr lang="sl-SI" sz="2800" b="1" dirty="0"/>
          </a:p>
        </p:txBody>
      </p:sp>
      <p:sp>
        <p:nvSpPr>
          <p:cNvPr id="7" name="Pravokotnik 6"/>
          <p:cNvSpPr/>
          <p:nvPr/>
        </p:nvSpPr>
        <p:spPr>
          <a:xfrm>
            <a:off x="453307" y="1016872"/>
            <a:ext cx="792088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sl-SI" sz="2000" b="1" dirty="0" smtClean="0"/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l-SI" sz="2000" b="1" dirty="0"/>
              <a:t>Dolgoročnost </a:t>
            </a:r>
            <a:r>
              <a:rPr lang="sl-SI" sz="2000" b="1" dirty="0" smtClean="0"/>
              <a:t>in dopolnjevanje ukrepov kmetijske, </a:t>
            </a:r>
            <a:r>
              <a:rPr lang="sl-SI" sz="2000" b="1" dirty="0"/>
              <a:t>socialne, regionalne in okoljske politike,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l-SI" sz="2000" b="1" dirty="0" smtClean="0"/>
              <a:t>Nadaljnje sektorsko prestrukturiranje in prilagajanje, da bodo komparativne prednosti, ki jih OMD območja nudijo, čimbolj izkoriščene,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l-SI" sz="2000" b="1" dirty="0" smtClean="0"/>
              <a:t>Intenzivnejše in predvsem obvezno vključevanje vodilnih dejavnosti (kmetijstvo, gozdarstvo) v regionalno politične odločitve, programe in dejanja,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l-SI" sz="2000" b="1" dirty="0" smtClean="0"/>
              <a:t>Izvajanje gospodarske in dohodkovne politike v smislu zagotavljanja delovnih mest v kmetijstvu, v z njim povezanih dejavnostih in nekmetijskih dejavnostih.</a:t>
            </a:r>
          </a:p>
          <a:p>
            <a:pPr algn="just">
              <a:spcAft>
                <a:spcPts val="1200"/>
              </a:spcAft>
            </a:pPr>
            <a:endParaRPr lang="sl-SI" sz="20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sl-SI" sz="2000" b="1" dirty="0"/>
          </a:p>
        </p:txBody>
      </p:sp>
    </p:spTree>
    <p:extLst>
      <p:ext uri="{BB962C8B-B14F-4D97-AF65-F5344CB8AC3E}">
        <p14:creationId xmlns:p14="http://schemas.microsoft.com/office/powerpoint/2010/main" val="237291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917" y="1070848"/>
            <a:ext cx="839966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1600" b="1" dirty="0"/>
          </a:p>
          <a:p>
            <a:pPr marL="342900" indent="-3600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sl-SI" sz="1000" dirty="0"/>
          </a:p>
        </p:txBody>
      </p:sp>
      <p:sp>
        <p:nvSpPr>
          <p:cNvPr id="9" name="Pravokotnik 8"/>
          <p:cNvSpPr/>
          <p:nvPr/>
        </p:nvSpPr>
        <p:spPr>
          <a:xfrm rot="10800000" flipV="1">
            <a:off x="0" y="765175"/>
            <a:ext cx="4545013" cy="53975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49000">
                <a:srgbClr val="9CB86E">
                  <a:lumMod val="47000"/>
                  <a:lumOff val="53000"/>
                </a:srgbClr>
              </a:gs>
              <a:gs pos="100000">
                <a:srgbClr val="3366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srgbClr val="FFFFFF"/>
              </a:solidFill>
            </a:endParaRPr>
          </a:p>
        </p:txBody>
      </p:sp>
      <p:pic>
        <p:nvPicPr>
          <p:cNvPr id="3078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461125"/>
            <a:ext cx="16621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AutoShape 9" descr="data:image/jpeg;base64,/9j/4AAQSkZJRgABAQAAAQABAAD/2wCEAAkGBhMSERUUEhQWFRUWGR0YGRgYGBoYHBoaGhcYGBoYHRwYHCYeHBokHhcXIC8iIycpLCwsFx8xNTAqNSYrLCkBCQoKDgwOGg8PGi8kHyQvLCwvLCwsLCwsLCwsLyksLCwvLCwsLCwsLCwsLCwsLCwsLCwsLCwsLCwsLCwsLCwsKf/AABEIAMIBAwMBIgACEQEDEQH/xAAcAAACAgMBAQAAAAAAAAAAAAAFBgMEAAIHAQj/xABCEAABAgQEAwYDBwQBAwIHAAABAhEAAwQhBRIxQQZRYRMicYGRoTKx8AcUI0LB0eFSYnLxghWSsrPCFhckQ3ODov/EABoBAAIDAQEAAAAAAAAAAAAAAAIDAQQFAAb/xAA0EQACAgEDAgMGBAYDAQAAAAABAgARAxIhMQRBE1FxBSIyYYHwQqGx0TM0kcHh8RUjUhT/2gAMAwEAAhEDEQA/AObLoVylAzJawl9NC3IKYjz9obhi1JPpp34UqRNSR2SAF95BKQRmcutLKLqAfN0sQkV6S4WAoHn156684CYtgaXKpPd5pf5PteMlcur4pW1QdQ8MzZhUpAdKdwd+UWJ0syUnMgrzskZir8NQLkpDhnD20tDrwhjdMik7KcTmTmUzAZr6AtqbfzAXiTGJUxExCZaUAhOU5lE5swJDlwbA/wBOur2KMjlnqCZDwZjc2VOH4yhIzATJS1kpUhQyqYGwID+ghsm4KicZtPMUUqlKIsHJTqlaRuCG5s/KObDCyfz5bbOT+kMKMRWVoUpaswQhOfQgy05UrsXukAHweK+dGI1KYViqMK43gFSukRMS3Ztlyg95kd0JY3J7rlnfUwnyKtUstp4h/nDYcUnd865wy0sCmZu5SQU5uoF+h1oKrpUwfioLaAu58rkt7QkZRVVYkkA8cwLi1EmpQFBkzh8J0BD/AAks3Mj9BF/hchYyz1FNRLcSwtlS1goISSC7sT8Qd2EWqThqVOWESJh7QmyFA94M9iBb3HURLiOAS6NSfvEwKmoFkJJVlCi7DbztqWeLCZAU0DjttuIzHl0fELEkpaBKUXJcWJUGJN37odt/JoXsRsWF3ceLFx1uC3OGOhqUTElJOUG7anoOg3hexruqdrWI8rfXjHJYybyvzZlCooApIKb+PL6/WKLkKfRi8WpNUUqYGw+W36Roq7nWL9kDedD03D7AsUuHHIjUHqIo43iVVNkiVMnTFIlhwgqOUgbtuRs72hiw4ApAUC2UEhWjMzgWI8bHkYyXRSVoWlDlyEgzDmFiCWDhTEFixe/nFHFkbGdjtGoSIscKcNyaqYlEyeUFRsANdbBRtmNorYxgsuSVoAmKZXcmEgJKdjlAN/O0W5/Ds6RNSCRlUbLS7DyNwbfzHSjhcmVIQmllZ5oS8xagVkEd4/FZJ3sAzp1MauXOgQFDcMv5TjtHhCFvmmZCA4s7nYBvnDZVZb5F5rXLNfKCoN4/LrDtiy1VUuUhctBdOYg6kf1grFtLAX1jnNbI7OcRKJKNdXykdRYjkevnFLxfFb0ima5d+/D4gkZilio8irMw6ZopYhVpSghSEqKrJUXCkEEF0kHe4ILgx4tTMdize7iBmIOueiX1A/7iH9miwlWL4nCyY18NUOYpCtu8X3c5j8wP9R1fCsSyIcgJCUuVXa35UjcsD4XJ68rw2qCahGoBfS1iCw+Rhh4j4iEqiXoArupSD3lE2JVuzPf0ihlYvl9f7yEamljizD0ZUVchQRLnqCpmYqcEB8oYW3JuCRZ2Ea0VOalKchlTEKPxJQAEnTVQU6hyY9YqfZhUqqJM2nnpeXNIyP8ACFp0YagWA5WbnDfJCJEpTZUpQMoAYAMHNtrWH+UIyDT7p3Ij2uB8M4DAV2k2fNnKv3VZQgjTKUgXF223gPxj9nUtMpJpEEKCmU6lEFJ1JKiWy2v1PSGKp4iUUky/w0ABJmEd42uEjmT6dLwo1mJTjnX2iwDYOcxbbW3pDEV+b47doOoDniTysRlU8pNOggrkocqIGXtFEavqbu1wLb6L3YFbqVNKlLLmxvdi5zA766xLT4apRBL3ufE6xcOHHe+1h5xX8fQKBgM+qKGL0w7A9jISlHaBWbMpUxADpynMlJyEsXa1gdbrhBbS0dYkYHmzBRZKgUnwIIN/PrCgrgadLmZVMuWPzBRHl4+0aHTdfiNhjUMNcU3j2OlUuC0SUALpiVDU9ub3/wAh8oyLX/14vOdqEEUilZbd5OxTfyO484kVWnncb/L9oDS6ZSC8tRB22MFBxGot2qEKIFytNz1zJIUPMmK7L3EXQl/A66nMwipCsqkkJytaZYpd/wAp59RGYlgM2bKEyWM57QSglIu5YoBAO/eAO7HlHlBLkTrmnmpS4BXLWkpBJYMJgc3OgJgrLqpEorSibM7KYjKStIBaxStLK+JKgFA6uGteFhhq+c7TW5gNAItvpE0k3aIkzkFRMyYCSSSUpVckudQGDwcwziGnlFwkC39JL+Pd8OcAzleBcCge8p4Jia1zzJRJXUSxZSUAlQJLkg8tj4E+LWrCu1zSj3JyXyqLOoDULAsVgM/MXBN4Er4sQhBTToElJ+IggqmH+9YAJ1NrC8CKfihKVjK4U4IPIj57+vjFLJiLHUi1G+7LlLxIulWtEuaJaj+GpQld8MWKQpVk+LbCA86VLutUxa1KJL2BJOr5gS76mLmO1Ged26Ey1KUkBUuYO6SzOHUHOmpHnC8Jh0VYgaM1/CLmIEoK2+UBjtLtK4cpXl8ifYC8R1YBN1lRNipjfr3j7fKJsDqQianOkLRm7yTaxBBIIuCNQ24i3iBlEkSwog6EjLbbXy2vBsSrCDvUBT6a1i9wn69vSDGHYJ2nduCGbdzufp9REnD0pMycCRYa+usF+L6FcmjlzUlaZiZoBIsUumZoR/gOWu8Ne2IQGEBcDTaGZIJzKBCupctz6XMX8NmLCXSWfUpCSrU81BopYZKzoStZMxS7lyXcnob2Ahgo0SkI0bUaXB5Hf/cJyEhdPMjgyjMKlsZhUGLAKuWI+KxI8bwyzcaVIabLyklJkrBuDkCW9bsekCafD+0W72O7v7wwHAM6OzUoi+bXcA8/E+MQMyYyA0lQTxFvibiz7yppSShIlplk7sAykhrMSTfccoA0tJ+Khay0tJY/4kMT6GLvEOGTKTvE5pexA3/uA0/WFhNfNnqyyzlHM6DwHOLiaHUleDIKm95akqC0kDqoA6htR1sP/wCYvYXRiZOuPhcvuHt+sD5CpqMiVqCgj4C12cqKVbs5LeJEOPDeHSiJ6lrCLywizuC6y3h3B5xDgkHRv6QqviVajClpnJmJSpb6BIzFwlgAB5NFTF+E8Rm99dNMCW7oYH2Bck/WkdLpMUppIASpRPMJPztrEdRxelc1OVJKQxUNNtPeKo1oR7u/znKANzzF3hXCVyhIQtSsyS4T8ISogqvzazvyMEsfkyxPWtQS2dSkpGqyfzKL2T0ghjmIS8xqHIzDup0JKQxUWOg94Qapa5i1LWS50F7Db1he+okmNcgDzhBdYqfMACSrYAd1I5NY29Iv1HDOZDKnISVBgA5YEFiSWA00gbhNRku7tqyxvzY3+UEJsr7wfxVCSEjNmIJSFEskKu4cBRfZ4nIzIKWLAB3MqpRkZKmSds1iRzD7Fok+9y0ga/5Av62MWcQw5ZHY1aVkvmlT0BK2B+IXIK0nWx38IW6bCTRzldjPTNTZ0KQoWP5VpVZtCCCfGM0YFcE3v5QqHaFZuIgqKXsktbw/2HinNxEuxAexvfm8U6ZBcqVYm0erAUgE7qtzYBvmSfMQa4UB4ieZYVOlm5yv5j5CMjVOEpIc5vUftHkFpX5zt50ZX2d4ev4ZSk/4zFdeZMLvF32fUNPJVMM4oOiRMKSCdgyUFR5sAXHLUeS/tNlKQRT51K17yCnKDcEvYl7AAnXkDCdis2bUzM8xRUdg5sOQ6/OLWLUm+UkHyj3ZVHG8BzqxWcKC1KKQySbAWbup0THqEqWe8o+d/rSCAwzmD8jF6kwh9L+x5w5swPErFiZRpsLVqzjpf/UXBhL7N1bSDmHYUp+658P4/SGOThGYMUMSWcJI1bWwii+Zr2g0ZzSqoyix/wB/xA6ZIALm0dIrsBTmIZ2J2gHi3D7IsOun1pFnDmBq5wuV6Tg6om0oqM6MhexV3rFg1mdxpy8YXK6iXKIzBjv66+EM9LxdNp6QU5lEpzFQUFcy5GhbyiCoqZdUkZAQpKWWkkP4jmNfrW3RU8beccwHaLqVEtBqnSTJfPLBCwwNlaagmxHMdBFOnwZapiZQso87AAanyh0p+FqeWliozFbtYe7xaXpmyrsaHnCxqSYs0WJTqNZVLCCFi4UErA6A7a7Rdnzp1RISk3SpJSEpJNwpRBIP5g/o0EqvBpeUukDro3pFWVXzKZFgmZKBPxJ3VdswYg9QYJundFuwTJKkRdoKlu4djby1EGU4m4AW6h1+IdAr9wW2aF+ZNStRUAxzKduZcv7xrU1ykLy2Jdm6vFc49RgERyoawJH4U0C7gTQ3inMHS3iR5PF6rxyeJQORQALZhcbGyg4t+0JEniIoJTlD7nKlV/8AkILUfEUm3aoWoHUqXf8A4h8o83A5Qhums3UNR2hCv4lC0FExObMm42Li/k7ws4fTJlhx4wQxJKs6wUnKkgFJUklL/CzG46ixgZP7qbHUsPE9INMejYd4Lg8S9IKZh0cbPv1blBumW1oH0MgBI5s0W0qaPSdLjXEtRgWhCSTyMX8MwtU0KKWABDk6X39oCibo2pgxNxwSJcuUNj2iy+5BAFuQPygesQPiO2/acVEJ4jhqJYZd16n+0XKUtz/MSdyOUKxkBRvYE3bq37xrX/aXndPZZnsVlkq9gfnFdOMynBuBbQvHjWTINzIar2lw0yJQUtIH9KTrcu6rg6AWa93ixheNnIpCg4IykEuCC9m2+maI1TkT5eULuCCN9stxqzNFJU0IITqQblyPAM/neIxnXs3ME2uwjbh+IKRJ7PKFIDkJmAqy9Bdx4bRTxGkmvmzkC5YaAAMGHi/rFSjxbud5syjYad3q3mfKN6zGgQE7MA/MaPAaTq4nCBa6WS7ADRwOo18OkaVWIJllKFy5hQ2bPLvluxBS2gbmNd4syqoFTTFC51Sl26u9/ACLWIr7BCpiwodm/wANn/KQDv8AEPaBVirgMvpJVTZlGXMpyHTPlsdMyZgPmyCH8CYyIabFu0SFgykhTll5CrU6nJrvHkXdOTy+/wCkseCflA32cSkKnrpp+VE1RSUBbjN3fhcFnYuBu5aOsI4VkJDqSknzt5vcx86JlKXmnGYkEGzq76jb4QATbVyw6vaD2H/abXygEmaJgGnapCz/AN1lHzMWeq6LJkOtCLPIP9ok473nYp1FKBshLDp+94G1E4IskAHkNfaAGD8XVM1JVPRLQHYAJUPMus2/aKeMYsZoyJJCdyO6T6aCI6f2V1Di2IH5xRWtjGBXFSZYZStNhcjmOnnFWd9pEtNgknqVN7JBtCYcPQDZLnmbxk6SCgp0OxGoP7RaPscd2uEMY84zTvtDJLplA9XP6gfKCvDdVMryQUplSkm6viJPIOG01LHX05ROnFCe9mfbM8dW4HXkkIA8fW8T03s3Fq3FwxjCw/i2Dolp/DSPGAE2nSv40pPiAf8AUO8yXnRCdiCMiyI9AlVpqWNAIgyuSUzULAASAU2exUrMXfY7eENlDToCBcFRgNQUonFUs/mSoeBax8QWPlAvhtM5RSJigH0/qI5kaAdd+UVMuI1ox7RDgqNo04tJCUMNTC3XYTULlqCZcxSbH4FEWI1ADkQ79vKlpA1O5OvrBbD6qV2Zcs8cuFlT3jJRCeTOIyMJaaUqGUKux/KX06g3Y+txF6qw8iacgGdTEOd1d507PeOj8VIpZwBWWUm4WNUnfxB3Hy1hHmVmSoBUxCUjKR0cc9N/OM9+mc5VA4MF0Ky3hnAKAkLnNMWfyA5UD/Ii58mgRieHyytkCUAm3dQwPg7k+cEajHVKDAs8UVJjWXAqye20G19HmydnN74TlUkhwEjRjqRflbazQFq6hSWzHMyrnTQwwLKXcNm06wDxOT+IwD5tme8U8uFRuvaQxjHTzQQ40MSBcAcPE2WllJLDTn6axfFaDvFzGdrnatoXlzgi+qtv3inVrKgRdSl26l4rfePeD2BzqdJBmKCi9wFAPfQP084p9d1a4kIG5MBiYoYrhgTMKA+mt9SHiKjoQk/EElrKUMwfa/5R1YtDvxJg4nTUzaX8RKgHGpSQALtty/iK8nBJSD+K5VyukDx3MYK9QNIs7zrqKiqqcJjKKgtBZht4N894asOrc4AnIv8A1ZT7t+kMNAJRYhAFgMzata3gzc4vylJT+Zn2YP68oTnzjJ+Hfz7w7i0umkpIDhzoCrXozvGlRShOxfraHGVhyFlilKgfOKU/C++tGXugOO9YdRvuA3jFUaidpBqriXNnhAUvQpDh/wCrRNtw5BbkDGmOypSKPP261TZhcMWBFioFPIEAvuWhir8CCkKTYoU1w7jk/h0094TZ/CNRnKUZVgXBKmBD8j11HXrGn05xoLfmEjaZLVUlJKVkmS15wlJU6d1ISo7jnGRWqcAxBSiVpUpR1OZ383jIL/q/9/nJsRXVTpbQRWmU6bAC6iAPOLilRRqlEFJGxj0bgASAY2YhUCVLlyxoNTytYRVVV8ogVOExN7vFIlSbEZhzGvmN/KGE1xFjfmFpVTzjdSgd2HPX5QKkVD7K9D+sM/DGHJWkTV3GqU/qr9oWNzDYxVrhNULpGUXdg4HrDxwliFkgX+tYAz0avvrFDDMSVSzACe6/dVt4GOXGMRsd4IN7TvOGzwtDgvClxGgdo3OI6Di2WtNl5CR0Y/zA6fiIK0pfORy1McX0i48mhtDdAE08lc9dmSyRzUbJA8/lC1QYq63B0DfXtFvjOTMZKVG6UpXkGgJBcdSx9YSMKxHKspO5tC8GSzZijZFGPiq9SlFzbaLIxJQSwMLsisBMEUreLTZKENTJaqcSk9YX8VqlICOTm3i0GxNsSbCK1O0xbs/LpCkYvxIdu0oSJqj+VXofnGs6sJDBxDbT4PMylRAYX0ijW4Ykg2Y84blRmQhTEmxFpKdBzgzRUbhwLu3X61ihRUZM9KT1+VoZsAIRNyrsCD7Bx8iPOMZMnhZQp+s7mazMPTLllUxNyCE835+ULeL4c6ApmY6/W3WGTFK7tlk6JFkjkP3gbOQ4jbZNS1OagYEwqoUhaRMeZKBGZGYhxySdiNtudoPcR4AmSET5JzU868svcG57NX9wYjyPKAqiJSu8O4T6dPDkdot1c4rkGSFq7EqC2LEpWAQCOYINyGfyjAyqEbS39YwGxTfSaYdjH3eYleZi/rzFtjpD9/8AEtMtLiYkW0II+YjjtXhykKYlxsRofrlEqJ5AAclvraM/qekR6J5glNM6lUV9OzGehH+KgGvuID1Csie0E5CkksCC/tqfQwlpmJUUgqCCXdRdtLC31eDVHMCqcpBfIQfcg/8AlFRsXhAVIHEZaadOLHO++vpZot1HEU9A7M9mLagAliDqp2e8Nc7BqefSyrh+zGWYlsyTlAP6uIRcXo59NmSFLmKSbhQBBT/UD8THoYgBr2qGdpPSYkRotI6OB/Bi8qYkpMwzBLEsXAOhcALTa6ToettCIU/+sySkGYnITrlv7a/OCYldxKgoFB0LkA89bHW46wBv8QMAQlL4vW1pKW2OcocbHKRZwx84yA6sPBuFgDkXLRkRrTy/WdZnIU1cwDmOsTYfOK5ne5GKoNo8kTMis3KPXq5veNhv7sR8KmHJnERT1KDBxcgWH7mJEVySLGIJs/vo5Al/RosErW0GFpEsM0H+Ean8MDXLb0gFNmWSE7D1f6Ee4Liv3eec3wruPHceP7wRNQRuIaxKhKFFJDbjwOkBaiWC4Nx1h2r5kurlJyKAWNCfdJHL5ecJtfTrlqKVhjtyPUHQiGBgYsiDaKSi4A0JGpH6w1YRUppgF5QZhDoT/TyWrryHnyhYnoykLTyZQ59fGLCKrN3szvvCSBxHBq3jBU4uqYSpZKlHnr/AhdrMMzKKgcpN+kXqAOjPz08NoknJLW8PrrBaURdTcRbsdVwbSrnpLWUObwYRjJQO8B6xAKdRTaw6a+seDCSogac3jMy9bj7QPEnlRjC5pSkWBOngHYw8cDUqJic7MQWIOxHKEdMhMorJDlCS/iSEj0zZv+MOnCuLsyfMRb6TJrWxLGKp06jp0szWNojquG5AlLyoDlCmJuXYtcxDh1YCBEuK4wmWgPcEt+usOYkSwanHDPCKiWo2Bt+n6j0gnW14SoEEEi/NoB10oTG6aGKsmflJSuxHox0PhFHqul15Bk+kp/IQ7S1Di8ZNmQOFUmzKHqNImlLzlhGocgUQCN5OnDxMBzC2g8ecQ0+BTElgxTs7hoPUMnRIA5CH/DMNkhAGRJO5IBf1jMyacjbiaOBAV3nLqnAM0khnULjxH8PCuiiKlhI1JAv1LR9DTqeTKlrXkQlkKJLAWYvHDKqjcyuySVKDlRA5s3hoYVnxAr7u1SM6DtBk7BFqUUhnQSC5A3az+EEeGqNRWQslMsgpKgNLOPJ2HnBnFRJmTETD8WUdokaKWzPY6R4MTCQyJduTMBGS2tk06f8AEq6TGLh7iGSntqeaFKlknIUgZgRZxpqGPlC9jlctKs/aKyyyznXKbMQNxY+sUEzVlZmZB3rMCNTyD9I8r0zLOSLDd9nGm8JA0kAiQ20EdsVrEwBnJzspibuVB7aEWuIbaWsWqjMiUsBb5gW3IYhg4ZVncagHWF+nSpbpHfOrFiPRUGsFUmS4KUpK/wAwSBd7JLB8p5dBDGYnj/c4MfSeSuH69h3ZZ8SkH5xkXzxKUd1zblce0ewO5/APz/edaziWWPCIkIjWN+4UwSg2vhGSjG2aNpaX01EdcLVLacQXLAC06hwemxhn4Fw9NVWSET5QMqaVhOZ2K0p22JBKSxsfaFHMVkmw3YMAALmGih4pEqXSApOammlaOqFB9t82/UQrNlyadI+9o7AiE221RkxrhNaq5PYLRKStOYocJUCmy8qB4PyuYQaivmiaoTFKUxI7219I6vw5xCqrUqfMTLSrMbJGgIc6udzCv9qGGSUzBMllIUQ6k8w4GdvGxin03UOh8NjxtH9SuNx4iCoFosOmTpa5iGZIdnuq7MALwORQkVCkTlJkllupQOV0pUQm26iAl9iYrS6udIMuYheVjnQxFjpmb1Z4ioZilLALrzqDgnVzcud9bxeZ8jXZ2lMhQBpjLgijMQlKdAznl0H90OtBwipbBugG/nFThbBQnKlCbbed3PU/oOUPiETEBgpKG5Mpf6/LzjF6zrmytX4RKTNZ+UWanAOxFyn0/U7+EBqwAJUoXIueo+mgzic/MvI5J5n216/rA2jw8zxkdgfiV/Sl7n0LAcyIrJqyEQFFmLyZR7E59ZpKv+IdI9SV/wDaIrYZWKlHItwRoeY2i5WyZs1SRToK86+zQARsHCQ5H5BrFkpQoZZibixB1BFj1ePUIwxgKvI5lndY0YJxSAGWf2inxJxXnQUIDDMHUP6WAAHJzvAFGHSxpmblmLR5iBAlqCQ2Vj6KH6Q45L3IhlzJZCHif7vvvENKn0gvTUS1/Cknwi12jEUQb93D6D0gfikxUpSFJs7jodx+sOFNw5PJH4RN97D5wCx2iV2hlFLKDjIO8SX0DatzivmdVXeSygSKh4hFndJ9vWGnDeNMtviPS5hdkcJzSRmGXkPLkNNCbwQFAM4kSWClfEs3IB5kfIRjt1YuhvCR2U0IS4n4lmTkdmgoykAqBWPEBuWh1gBgWFrnzGmLdAOiSyT6WaLPFCpcpXZGXmQlCQFBWRfIl2IN9m/ibAZoQUgcmixgVsvvNHEDUNRnSsEwemSnKmVLsB+QH5iMxngulnpI7IJU1lI7jeQsfMRrw6SE33/aGGWsHWLZxioeQC7HE5NxFgZpWSzJy9wjRtx1P7wqY7OQcyXzDRgW0bQ87PHWvtLINGrbItBB8XBHvHHE4apd9BGa3RnV7sq5PSSU2M04SE5FIZmLPcF/iBdzzbYRdqaxJlghTg6LNtPFr2P7mKMnht1AZmc7j+YP8XcAz5NOhhnCHdSBttmH5R106wL9KyEbRRxsYuFaDfMPWMjekwMFAzCYTvlIbXZ0kxkVi6gwNA85zyYXPTaNcsSNHoTGtcm5E0SpnhIsLx6mU9o0SBmvdINw7OPHaO5kiaKD3bWNhOsOmhgtjs6lK0CmC8gQM2c/mNyBbQadWMCVGBVtQsioQaocwLiGdTnNLUWP5TcavoebM4vDDU4EuoSqfNnJkLZgieDLBRsELuk82LagudYSaM3i7NxJYYZlMLAObeHKAfpww1qaMIGxRntVg6wS2VSQWzJUCk9QSzjrB3hCXKWCjsmnIDiYCSCCQC4dnuBbYmFGuqVLmKWQAVkk5QEhzcsBYDoIb/s1qE/eShX5kKAtukhbeYSqEdQrDESTxvtt/uJcGp1XBKSXLSO8QAHPdtpr842xDHChKuyGUK1UQMxHyHvFtVK6c00hMtLMBqTtZ7npoNYWeIqoMwDA7alhzPOPO2SwlY3AkisKpii9yTdRtu5J8Bq8UKfiFdSpUmm/DkA9+azqU9nA5kOANhfUmBWOVwlpVKSr8SZdbH4UEPlfmrccv8o84Hxcypwllsq1OSdizOPY35RsIjY0OVRv2/f9o5RQuOp4NolIcGclQZk5zdg2Yu5Cjy67QE4goUyezlykZHDuc/gzqUev8R0Kho1AgJKQddW08ukVMZ4XNZMSe0ukZAAxe5NnIYxTxdU5eyTUDUzbzmpmrBuqwtbQ+Yjc1mcKQzFQIfUaR1Oj+yFF+2nLyM+VLAuxuTcc7D1hW4y4Wp6MyzKKypYYhV3YOoiwZnT6xsJnbUqseY3S3eLXD9aELEqbcp5/mHMR1LCq9ChYhmttCRwphaKkdpMQPwllP9QUoB3D3ADh+ZPSLWL4dOp1qXLURKNyAA6A3e203Hpyhn/I41fwj2+6jVyUanRqeakKB/W5fYRFPw+XLWqaQypl1KdtjbmN/XygLgNensQScz3zO7nm/tblB5c+TUSmUyspDg8wYzM+duqyjGNhdRhyXB6sOXNB7KyWPe0G2j3L+kczRiSpc0vYXLc+p3Jjt0hdmjh/FaB94UE2/GIHgVkfKNfH0GPHjI7+c4Ppa4aqEorUBPwq/q5P+n7CKAlTJC0oXtoofCocwf0gNhWMGXMKS4IJ8xsY6Nw6UVckoWApIcudi9gGY/raEI79Oa7S2QMgscy5w/joAyqsdjDPJxMEa+kc/r+HJ0hX4KxMllyHZw1yCXYwzYfLlLpQopILd/vKcaDYhrk6RZz9cmNNZErsxTmB+MMfTOIkILpQp1EaFd2HVnL9T0gDKkE6AnwET/cUSJzICg1wFEHKTeyhqwZv4gqipYNcPuI7D7Rxu4Qd/uopcoZqMFU2FzZj9wpDjvGzA+5MdOwlRyMq5VfKwYBmbQO+pJuXgDRzE5QPM89ff+YMUk0qINtn6XMWySTvNHSuiD6r7PpClqUlSpYJfKAkgcwHGj7bRkHlYigFiQD4xkIODFfERoM+Q5MkMdQY9nV7pCcqC24BSfNix9IlqJgSLDWK8qiUtsocktbTSBtStmUQQRvN0zgz3EaS5JVra1urBo1UhosoSSx2G/KBBEkSJVIobD1iJY5+0bTZhJ1PnGgTEmu0iYFnaN0TLgkZmOh0Pi0ahMbAQNzrnollQcg5Abts5ghSKMiYhcqY5DKSpNiCOYOhB5/KB0yXZ40lLSxJKszhm0a7uX8PeIIsTuZ3vC+K0VdKCgBMxNlp2Ba6w+oI05PfqsY1xHTg9kiYlU0OxHeQlXVWimYWFue4jn//AF4pkKlJSAFtn6kFweXLrAkExmJ7NXUWO3lB8MS/Wy1BRzHvO5OrklyX3d3iXB5n4yHtrf8A4kRB99C0JzHvJtfcG8bUUxpqP8h7lv1jRIJQgwq7Gd6wBUyehICnADFQuD4HckX9eRhzwGgSgqYXG7fXtCb9mNbKyzElQF0lIJu7KzAObmz+F4cpeLywJhSq7/MW8o89iVMOQMfWCigbmX59WlCFLWWSHJPTSOG/aBxOmqnLmS/gQChGnMurzJPoIYPtU4tUAJMkk5Eiws6yNeuQMfExypGDzES80wslRugKBUCxKSQdnZ+jxsYWVTrY3ttDZ79I/fZ5UgUoA2mKfzyn5NDhkz/EzHY77abxyzgmtUAsWZ8wDh9gq2rXTf8AmOkYRmWQSXJsPrkIxOswMHLCVmJ1T2g4JShS1ImKCXSQhKlBmfMCHZQUGPmdN2GkwiWlLpJSTqDe/sYnoVgpt8V/mwjyrSUGxZrK8Tv5P9NFAdX1GNtaNX385aUCrkZrky2T5ObCKUvgKkWcy0KWp8z51au72IGsRVfk/IRd4erDmMt7M6ejbehj0Hs/2w+VhjzDnax/eLDAtRiB9oHAAlMuU4SbJJLkK1ynpuDFChXNk0clYuqatdgDYyzlUSXZy4s2gjsmNyAZJJAOQpmX/sUFH2BHnHPsYwJYXNp5CXKJonyk80Tfw5iXNu6tCT4EmNzqU1KCPOWEJxnaQ4FxglRyzWBe4I9mhoXMTMHcLpUzh9fphCzUcDzpiXnSsqwLLQtKlDk4B7w6ehEC5eIVFAFomuUkMlQDgqcDf4VM5v7xj9V0rPjIA3jcgLpUbFYSVWAd9z7fONUYUVEJUDqA4HMliNn6dDChLxgzSwmZlONQxIOzv9c4mRjcxJ7qilT+bWZybvaMdcDowN7iZukAw/iYm08zsltd8qxoR00Yizjb0g5hlYBoddb+8I9VVzqoMElU0EOA3eGmYaAEPfpfaPZ1ZPpyZZUnMAHZzlJuzmxIt0j1/Q5jmSyN+JcXKSvynURWD6aMjgdevNMUVzVlRNy55RkWDqvid4h8op4lKy5R0c+d29GiOhqFylpmIsoaOH1DaHYgwUxMSpqCtB7xVYaWIDkvtGlXjS1IShSUgpDOANBYeFoyyx+EC+QZXueLrpa1n7xJyKf4kul/EH5xHNQlPwkNsSfFvrpEagpQckmIsrAf3EAD5n5QKiuD9JAO8q9lcvGZIJTaMBLnU6fXKKizo2u8NV9UkNcgKeceZniRUp7geI/WJKOQlSmWcg5kE+VucFYq5NzeTRgpc22fx0MeqwV0JUibKJJCSkqIU5OrEaeDxvOkHIFXSjMHI/Tq0TYniKZicqJaWBtNIyrLcwkt7QJ1AioQBq4FnSShSknVJIPiC0RpVEkxbqu77vzjxCA97CHjjeMngi/hkhS1jKHy949Am7/KKJF7QTwrERJROTlGaakJCj+VLupupZI8jAZL07TjGxBVUSfwWCyygoHLdCgrNc6gBWl4aZHFktMsqXMaY3fQxJzDwDMTpdrxzHCicwBJKEHONu8Qwbo7HygwDlQSRc7nkb6ekZmXEooHeJIHEtzqvtFrnTCxJcAkdG84o1lUC5Ppuf2EZk3a/wAg/wA42nmWnNZze5vd3fxgwAu0USCalTAJ3Zzs5+EHvdEqOV/J38o7DhR7MBRawYeBFyPL5mOQcLye0mKljVSSz8woH946fwXhhlkoqJnd/wDty3s5JJYkPoCWBa5hXVjxMi4gaJqGwsgQ3Q4mMzA3sWfUCxPg5HrBReIoSha5ykoS/wASiAl1KypBfmVQhcSVplVa1ygO4qyRYEBICkedx4sY1xrigVKMksAyFMok3JILgEH4SDdtXBjP6v2W+J17rzf6zh7sdK6WkE5jlY2fkdNdLcuRi9hFLkea4ISkgl3YAO9tdPrflK1lYJck31+vq8YjEJksEIUUg2LEhwRcW6Q7oujIyqQe/lFhhquo74x9ogWTJlI7qh3lHXKbWTs99YikcZFJfIC/NRf1aOdSKr/6hY/sS3qqDKQC0e3VBRjvF94EzpeHcZSlN2gKOvxD2D+xgTx7j0iZRTOxWhSipKSPzAEubEOBZvPnCpKURobQsTpmZczVgf1in1ihcZIlouNJg/7sQ5CmaLNBjuV0zLjY6lJ+ZEbypblg5JLAAOSTtDlhf2aomoHa9oFkOyU2BOiSW156DaPOsVIp5RBvYwGmcokKQsszgoP66j2gtRmbNUntklyRlUsHvf2KUWdwwCtR521xDgamkymXNVLLnNMYqY3AGRDuPfd4hw3iGSGpEqM2ShbylTQL2a4N03JIIIIheJGcf9TEfT7uMRbFxVrmE1YBcBSgD0BIEZDLW8OgzFEJSL6Zh+t4yNwZXr4T+Ubq+U5nNmsHUfAbn+IkkMpjsYmm0I+IsQlOkVZAN2+tYWQNO0SaraEJc8IF79IrzJ7rSSLAi3h/N417I2iNQvC1UQQITkKckquWinNkv4x5T1LltD84aMHwYTECbsDYcyL+g+cCzDGu8g+7KuDYSUDMpsx2PLlAiqTkmLQCcoUR5A26R1CflmUpUUB0d5Za5LPrs/7xzrEartlKUEIRckBIb1O8VMGRmYtBU95WK1Kl5ATkd8ut+Y6tFH7uxubPF6USNPCN6ulVlBazWswPNouhrjA0OYdNwmVL/EzzJhHeKksH6W08YRp60lZKQySSQOQew9ItrlMYu4SiX2jzGygFwfC3vHIBjtrJuM11ALX1i7LlFbBAc/v9e8bYhKSpRUhOUbCLuH0ypaUTEEFRGZnFrtv9XhrvS3CLbSXCqdQCgr+oW30Vbwv7QYmyT3RvZoip6pc1apkwJDlIAQGSAlJANtyzmLlE82YSzgDb5+UUXtmEQSBzL8miAl5TlUSdR5fs8DamjSVBJVlToSdgf9RIqYtGug087v5wHxLEgCxus2Z/h6nr08/EtNihAok7SzwvXSkVy8iVFOcmWXL9mMzjK1yoZT5Eb26jjODLmJSqWoJUg5htf9NI5FwFQmdWpBKsuVZUQWLZCLEgsXI82jvyQ0okB2AYE3JAOpPNrnrGT7Vbw8q6TvUbkozlFXmStSV2W/e5Obu4td4X6pKxNzSnQrdQOUF+Y362jp+JcOJmErLktcBh+7wq4xgyEpJS7i9ztvtF3H7VORAjUYgORzFaVxDUZVAEBSdXSMzb9Hvy08Inl8Qk/GD9dBEOIyimeiYA4mJzEAbpdEwebZj/AJxTqphSUhJslylW5BuI0cOXTRQCPIBEJDtDNTOCFBASxJtZ3fyhjpalwCIXp0yomJEpSgpCgk5zbulmGbk7C8bCaulKUzWyK+FQJIBGqS4sRY+BEWuk6wlyuQjfiCyHiNaZsCeHJCZs6fTrOSZMbs82hKVEtqLlw3Nj0iSTWg7giJE8PmqmJyOlQI74tl3cnpqN4u9Zi8bGQDUhWPwmNXC3ByZSs9QwWPgLlkkXBcXcn0hvM0lAT2QISHCwcjJHU+56xzjivjmZTZaejn5yhJEycppiyXsEkhnF7jmBs8JKMXqCSqcubNSymSpalArUCASkkgsTmZto8q3R5Ru7D6f5hBK7x14zxynnqyS5gmpd1kfCFDuslQAcaknrYmEioolJLylPvlOvkYEIDHuqKT6jziyjEpidcp8z+0beDFjx4wojl22Ek/6ssWJWDyf94yIlY8f6U+/7RkM0r5wr+UklzQUB9W94uYJgYXyYBzmVle4uObcusVMIkBQOYHVk+evu3vDfhsoJlsyAoXzOMzDzsIzMmQrsJVJ7QLW0ITYbAnlsYXSLw0zZ2dZAvb9RAupoEiZL5KVccmIeAwPWx5kIe0AlDwZo+LqmVLEsKSpI0CkAt5hj684s4dw9LntlmiWQGUCHvsoX0Iv4giIOJMCFNMCAvOClwWbpo5hzZMbP4bcjsRDJ3qeL4tqVgoM0pSrVKQEgjyuR5xBImGIqeklqSMxKVc7c427FSRsvqDf0idKjZdpxA7SyU7wQrMSVNEpCR3JUsICSd3KlqHJ1En0gIK4Ase6eRDfxE4nbwvSQQTAoiR4jIIHUFx1G/wA/aKUtB1gpUh0KXrb0OkVqUBRbeLCnaGDtKs2YSGMH+CJ1IhaxVS0rJAyFQKgCC5cAto+sBK+mKSDzjRMxAlLBSrtLZVBTNe4I3cPHZE1oV84wbw7P4jBnLl2Mm6UFINrkpI/tdxbm+0R1+JiTJaRN/EWQJhS4ZILsFEOLsCx25QuJJJHOCVLTuhaSNnvrrCziTHRHacyqJ7P4jmrSEj4mCSvVR1FuVuV+sVq3DJkhaO1DKUAog6h+fX94u0eHrSFKRmSQCMwfUghn9YGTpaxMaY+YG7u/vDVYE+7OFdp0n7H8KtNnq3PZp8AylfNHoY6ygpCDa31vCZ9m2GGVRoSrXMpR8SRYc7MH8eUOU+YkMh2zAt/xKX/8o8f1+Q5OqNfdCLO5MD1REtT7HQgM/wDN4XeIaVx2iPy/GOmmYewP+4aZyAXSbbNu/wC/+oVcWmmUTLVosEdCC4f5+hgMO7bcxFRB4gdMlCkkpKJpy6aLQ9un4af+6B1FVdolTgAlwOQUXt0BLkci/OPOIMW7TLLT8KCo5nPfJCU5m2DIDb3PNhQwucylJ2LOPAx6zFiIxb8y0q7VGKbghmIzypmbs099BPese8m2gIvfcQRw7CJlTVSjPV2khCgkaaqQrI6d7oAJ/wAecS1HA0yeqVMoi/bABSdGOUhSn1Y5VE8iYHU+Fz5RWlEzLNQWyXckEggHRwRoYrWdN38txuPOEQQLMZf/AJd9kJoRNKiZhA7hAlgXYHMxXcBtBFiVSBCFhajkSk5nUWZrk3tCpL4+qUMiYl2LKdSkq1u7vfWKGP8AFq56OzQns5Z+IZioq3uWFugHrBBc7e6Sa9Ys7mXeIcC7JfbSgDLsSnYOdGH5T7PFL/rMxSQsITklKT3bltWBJckbaxTp+IlGT93mk5LMoXIbQdRBLh3s+wmgkEqVcdGsfC6vSJZWRLyC6/SCbAgrFalM+eVJGQKa2l2Du1ud4uVXDUuUB285UhSmKM0pSkkEOCSO8AdQQkhjFeYlCUqQoaqBStnLBw21i9+oEWVYjKCpJRkUjKZapU9JUE3YKdLG4OZ0kFJcXAu0WAAnH36xyja7gGcspUUpUFAaKALHrcA+ojIvVNKmWopKSW3Qp0lw4IPnGRaGXaTq+UvYGolaXvB3FFHKnqS/XxjIyKz95XbvKlD8a/D9oq4ge+j/APZ7JLR7GQhP4okJ8QlGjUROlsdQX9AYKcVFxKJuW19IyMh/VfzK+n7xuTtAKBpBKhF4yMiG5i25gniH4kf4/qYq4We+2zRkZFlf4UaPhhKoP4avERQTtGRkAnEAcQuo96T/APkHygRiKiZ0wm5zq/8AIx7GQY+P6RqcTKEXMHJXw+R+YjyMivn5gtzOn8C0yDhhJSkl13IH90LlFRy5gQVoSs50jvJBs4teMjIx1J8RvWEnxj1jPwIsmQHJNk/+Ag9jlpUgjUVUsA7sQsEP1BIPjGRkUW/mj9f0gL8RnmIfGjw/UwpcWm8vopX/ALY9jIX0/wASysOZyfHpYTUzQkAAKIAAYC52inS/H5RkZHssfwj0l0czuP2eqIkyGP5z/wCof3gHhZerqSbntd/8pkexkYeX4M3r+0W3wN6xY4tlBgphmJVdr2UQL6wr1gufGMjI0Ok+AQVlSL2EH8X/AIq+UZGRcyfCYw8S3O0PjFBe/wBbR7GQvHxFrxKwjIyMh8bP/9k="/>
          <p:cNvSpPr>
            <a:spLocks noChangeAspect="1" noChangeArrowheads="1"/>
          </p:cNvSpPr>
          <p:nvPr/>
        </p:nvSpPr>
        <p:spPr bwMode="auto">
          <a:xfrm>
            <a:off x="52388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4" name="PoljeZBesedilom 3"/>
          <p:cNvSpPr txBox="1"/>
          <p:nvPr/>
        </p:nvSpPr>
        <p:spPr>
          <a:xfrm>
            <a:off x="619125" y="-345560"/>
            <a:ext cx="812933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endParaRPr lang="sl-SI" sz="2000" dirty="0"/>
          </a:p>
          <a:p>
            <a:pPr algn="ctr">
              <a:spcAft>
                <a:spcPts val="1200"/>
              </a:spcAft>
            </a:pPr>
            <a:r>
              <a:rPr lang="sl-SI" sz="2800" b="1" dirty="0" smtClean="0"/>
              <a:t>Sklepne ugotovitve</a:t>
            </a:r>
            <a:endParaRPr lang="sl-SI" sz="2800" b="1" dirty="0"/>
          </a:p>
        </p:txBody>
      </p:sp>
      <p:sp>
        <p:nvSpPr>
          <p:cNvPr id="7" name="Pravokotnik 6"/>
          <p:cNvSpPr/>
          <p:nvPr/>
        </p:nvSpPr>
        <p:spPr>
          <a:xfrm>
            <a:off x="213917" y="649554"/>
            <a:ext cx="8856984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sl-SI" sz="2000" b="1" dirty="0" smtClean="0"/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l-SI" sz="2000" b="1" dirty="0" smtClean="0"/>
              <a:t>Spodbujanje in nadaljnje izboljševanje gospodarske, prometne in socialne infrastrukture,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l-SI" sz="2000" b="1" dirty="0" smtClean="0"/>
              <a:t>Zagotavljanje varnosti naložb tako v kmetijstvu kot tudi drugih dejavnostih,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l-SI" sz="2000" b="1" dirty="0" smtClean="0"/>
              <a:t>Spodbujanje razvoja gospodarskih usmeritev, katerih proizvodi so konkurenčni in zagotavljajo dvig dohodkovne ravni podeželskih območij,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l-SI" sz="2000" b="1" dirty="0" smtClean="0"/>
              <a:t>Obujanje tradicionalnih in spodbujanje novih, alternativnih dejavnosti v prostoru,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l-SI" sz="2000" b="1" dirty="0" smtClean="0"/>
              <a:t>Izobraževanje prebivalstva v smeri drugačnega, večnamenskega vrednotenja tako kmetijskega kot tudi širšega podeželskega prostora,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l-SI" sz="2000" b="1" dirty="0" smtClean="0"/>
              <a:t>Razvijanje odnosa do kakovostnega okolja, ki lokalnemu prebivalstvu ne predstavlja le obveznosti, ampak mu predstavlja tudi izziv za nadaljnji gospodarski razvoj,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l-SI" sz="2000" b="1" dirty="0" smtClean="0"/>
              <a:t>Preprečevanje posegov v okolje, ki bi rušili ekološko ravnotežje.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sl-SI" sz="2000" b="1" dirty="0" smtClean="0"/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sl-SI" sz="20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sl-SI" sz="2000" b="1" dirty="0"/>
          </a:p>
        </p:txBody>
      </p:sp>
    </p:spTree>
    <p:extLst>
      <p:ext uri="{BB962C8B-B14F-4D97-AF65-F5344CB8AC3E}">
        <p14:creationId xmlns:p14="http://schemas.microsoft.com/office/powerpoint/2010/main" val="262574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4525963"/>
          </a:xfrm>
        </p:spPr>
        <p:txBody>
          <a:bodyPr anchor="ctr"/>
          <a:lstStyle/>
          <a:p>
            <a:pPr marL="0" indent="0" algn="ctr">
              <a:buNone/>
            </a:pPr>
            <a:endParaRPr lang="sl-SI" sz="3600" b="1" dirty="0" smtClean="0"/>
          </a:p>
          <a:p>
            <a:pPr marL="0" indent="0" algn="ctr">
              <a:buNone/>
            </a:pPr>
            <a:r>
              <a:rPr lang="sl-SI" sz="3600" b="1" dirty="0" smtClean="0"/>
              <a:t>Hvala </a:t>
            </a:r>
            <a:r>
              <a:rPr lang="sl-SI" sz="3600" b="1" dirty="0" smtClean="0"/>
              <a:t>za vašo pozornos</a:t>
            </a:r>
            <a:r>
              <a:rPr lang="sl-SI" b="1" dirty="0" smtClean="0"/>
              <a:t>t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195979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576064"/>
          </a:xfrm>
        </p:spPr>
        <p:txBody>
          <a:bodyPr/>
          <a:lstStyle/>
          <a:p>
            <a:r>
              <a:rPr lang="sl-SI" sz="2800" b="1" dirty="0" smtClean="0"/>
              <a:t>Uvodna izhodišča</a:t>
            </a:r>
            <a:endParaRPr lang="sl-SI" sz="28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39552" y="1052736"/>
            <a:ext cx="8352928" cy="4525963"/>
          </a:xfrm>
        </p:spPr>
        <p:txBody>
          <a:bodyPr/>
          <a:lstStyle/>
          <a:p>
            <a:pPr marL="0" indent="0">
              <a:buNone/>
            </a:pPr>
            <a:r>
              <a:rPr lang="sl-SI" sz="1800" b="1" dirty="0" smtClean="0"/>
              <a:t>Dejstvo, da tako razvoj kmetijstva kot tudi splošni gospodarski in družbeni razvoj v območjih z omejenimi dejavniki, kljub nenehnim vlaganjem, še vedno zaostaja za razvojem v nižinskih oziroma ravninskih območjih.</a:t>
            </a:r>
          </a:p>
          <a:p>
            <a:pPr marL="0" indent="0">
              <a:buNone/>
            </a:pPr>
            <a:r>
              <a:rPr lang="sl-SI" sz="1800" b="1" dirty="0" smtClean="0"/>
              <a:t>Osnovni vzroki za tako stanje so predvsem:</a:t>
            </a:r>
          </a:p>
          <a:p>
            <a:r>
              <a:rPr lang="sl-SI" sz="1800" b="1" dirty="0" smtClean="0"/>
              <a:t>Nezmožnost kmetijstva, ki poleg gozdarstva v teh območjih predstavlja osnovno gospodarsko dejavnost, da zagotovi prebivalstvu primeren dohodkoven položaj in življenjske razmere,</a:t>
            </a:r>
          </a:p>
          <a:p>
            <a:r>
              <a:rPr lang="sl-SI" sz="1800" b="1" dirty="0" smtClean="0"/>
              <a:t>Pomanjkanje delovnih mest v drugih dejavnostih v dosegu dnevne migracije,</a:t>
            </a:r>
          </a:p>
          <a:p>
            <a:r>
              <a:rPr lang="sl-SI" sz="1800" b="1" dirty="0" smtClean="0"/>
              <a:t>Oddaljenost in pogosto še vedno slabša dostopnost do teh območij zaradi slabše infrastrukturne povezanosti z večjimi upravnimi središči.</a:t>
            </a:r>
          </a:p>
          <a:p>
            <a:pPr marL="0" indent="0">
              <a:buNone/>
            </a:pPr>
            <a:endParaRPr lang="sl-SI" sz="1800" b="1" dirty="0"/>
          </a:p>
          <a:p>
            <a:pPr marL="0" indent="0">
              <a:buNone/>
            </a:pPr>
            <a:r>
              <a:rPr lang="sl-SI" sz="1800" b="1" u="sng" dirty="0" smtClean="0"/>
              <a:t>Stalno preteča nevarnost </a:t>
            </a:r>
            <a:r>
              <a:rPr lang="sl-SI" sz="1800" b="1" dirty="0" smtClean="0"/>
              <a:t>– slabšanje demografske strukture, odseljevanje predvsem mladega prebivalstva, siromašenje delovnega in umskega potenciala na podeželju in ekstenziviranje ali celo propadanje že tako siromašnejših proizvodnih potencialov – opuščanje pridelave, zaraščanje kmetijskih zemljišč, propadanje proizvodne infrastrukture, nazadovanje socialnega in kulturnega življenja. </a:t>
            </a:r>
            <a:endParaRPr lang="sl-SI" sz="1800" b="1" dirty="0"/>
          </a:p>
        </p:txBody>
      </p:sp>
    </p:spTree>
    <p:extLst>
      <p:ext uri="{BB962C8B-B14F-4D97-AF65-F5344CB8AC3E}">
        <p14:creationId xmlns:p14="http://schemas.microsoft.com/office/powerpoint/2010/main" val="232976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93202" y="0"/>
            <a:ext cx="8229600" cy="720080"/>
          </a:xfrm>
        </p:spPr>
        <p:txBody>
          <a:bodyPr/>
          <a:lstStyle/>
          <a:p>
            <a:r>
              <a:rPr lang="sl-SI" sz="2800" dirty="0" smtClean="0"/>
              <a:t>OMD v Sloveniji – kratek zgodovinski oris (1)</a:t>
            </a:r>
            <a:endParaRPr lang="sl-SI" sz="2800" dirty="0"/>
          </a:p>
        </p:txBody>
      </p:sp>
      <p:graphicFrame>
        <p:nvGraphicFramePr>
          <p:cNvPr id="5" name="Označba mesta vsebin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2555844"/>
              </p:ext>
            </p:extLst>
          </p:nvPr>
        </p:nvGraphicFramePr>
        <p:xfrm>
          <a:off x="179510" y="720080"/>
          <a:ext cx="8856983" cy="5814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>
                  <a:extLst>
                    <a:ext uri="{9D8B030D-6E8A-4147-A177-3AD203B41FA5}">
                      <a16:colId xmlns="" xmlns:a16="http://schemas.microsoft.com/office/drawing/2014/main" val="2682861536"/>
                    </a:ext>
                  </a:extLst>
                </a:gridCol>
                <a:gridCol w="3672409">
                  <a:extLst>
                    <a:ext uri="{9D8B030D-6E8A-4147-A177-3AD203B41FA5}">
                      <a16:colId xmlns="" xmlns:a16="http://schemas.microsoft.com/office/drawing/2014/main" val="2956159389"/>
                    </a:ext>
                  </a:extLst>
                </a:gridCol>
                <a:gridCol w="4104454">
                  <a:extLst>
                    <a:ext uri="{9D8B030D-6E8A-4147-A177-3AD203B41FA5}">
                      <a16:colId xmlns="" xmlns:a16="http://schemas.microsoft.com/office/drawing/2014/main" val="786563186"/>
                    </a:ext>
                  </a:extLst>
                </a:gridCol>
              </a:tblGrid>
              <a:tr h="358961">
                <a:tc>
                  <a:txBody>
                    <a:bodyPr/>
                    <a:lstStyle/>
                    <a:p>
                      <a:r>
                        <a:rPr lang="sl-SI" sz="1600" dirty="0" smtClean="0"/>
                        <a:t>Obdobje</a:t>
                      </a:r>
                      <a:endParaRPr lang="sl-S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600" dirty="0" smtClean="0"/>
                        <a:t>Opredeljevanje težavnostnih območij</a:t>
                      </a:r>
                      <a:endParaRPr lang="sl-S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600" dirty="0" smtClean="0"/>
                        <a:t>Spodbujevalni ukrepi</a:t>
                      </a:r>
                      <a:endParaRPr lang="sl-SI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44308648"/>
                  </a:ext>
                </a:extLst>
              </a:tr>
              <a:tr h="640000">
                <a:tc>
                  <a:txBody>
                    <a:bodyPr/>
                    <a:lstStyle/>
                    <a:p>
                      <a:r>
                        <a:rPr lang="sl-SI" sz="1600" dirty="0" smtClean="0"/>
                        <a:t>Do konca 80</a:t>
                      </a:r>
                      <a:r>
                        <a:rPr lang="sl-SI" sz="1600" baseline="0" dirty="0" smtClean="0"/>
                        <a:t>-tih</a:t>
                      </a:r>
                      <a:r>
                        <a:rPr lang="sl-SI" sz="1600" dirty="0" smtClean="0"/>
                        <a:t> let</a:t>
                      </a:r>
                      <a:endParaRPr lang="sl-S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altLang="sl-SI" sz="1600" b="0" dirty="0" smtClean="0"/>
                        <a:t>Kriterij za določitev območij : nadmorska višina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altLang="sl-SI" sz="1600" b="0" dirty="0" smtClean="0"/>
                        <a:t>Spodbujevalni ukrepi na področju kmetijstva in širšega</a:t>
                      </a:r>
                      <a:r>
                        <a:rPr lang="sl-SI" altLang="sl-SI" sz="1600" b="0" baseline="0" dirty="0" smtClean="0"/>
                        <a:t> regionalnega razvoja.</a:t>
                      </a:r>
                      <a:endParaRPr lang="sl-SI" sz="16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16574399"/>
                  </a:ext>
                </a:extLst>
              </a:tr>
              <a:tr h="3260951">
                <a:tc>
                  <a:txBody>
                    <a:bodyPr/>
                    <a:lstStyle/>
                    <a:p>
                      <a:r>
                        <a:rPr lang="sl-SI" sz="1600" dirty="0" smtClean="0"/>
                        <a:t>Prva polovica 90-tih let</a:t>
                      </a:r>
                      <a:endParaRPr lang="sl-S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1" hangingPunct="1">
                        <a:buFontTx/>
                        <a:buNone/>
                      </a:pPr>
                      <a:r>
                        <a:rPr lang="sl-SI" altLang="sl-SI" sz="1600" b="0" dirty="0" smtClean="0"/>
                        <a:t>Kriteriji za določitev območij : naravni, socialno ekonomski in obratoslovni</a:t>
                      </a:r>
                      <a:r>
                        <a:rPr lang="sl-SI" altLang="sl-SI" sz="1600" b="0" baseline="0" dirty="0" smtClean="0"/>
                        <a:t> </a:t>
                      </a:r>
                      <a:r>
                        <a:rPr lang="sl-SI" altLang="sl-SI" sz="1600" b="0" dirty="0" smtClean="0"/>
                        <a:t>omejitveni dejavniki na podlagi elaborata </a:t>
                      </a:r>
                      <a:r>
                        <a:rPr lang="sl-SI" altLang="sl-SI" sz="1600" b="1" dirty="0" smtClean="0"/>
                        <a:t>Območje z omejenimi naravnimi dejavniki za kmetijstvo v Sloveniji</a:t>
                      </a:r>
                      <a:r>
                        <a:rPr lang="sl-SI" altLang="sl-SI" sz="1600" b="1" baseline="0" dirty="0" smtClean="0"/>
                        <a:t> - </a:t>
                      </a:r>
                      <a:r>
                        <a:rPr lang="sl-SI" altLang="sl-SI" sz="1600" b="0" dirty="0" smtClean="0"/>
                        <a:t>uvrstitev naselij v eno od 5 težavnostnih območij:</a:t>
                      </a:r>
                    </a:p>
                    <a:p>
                      <a:pPr marL="285750" indent="-285750" eaLnBrk="1" hangingPunct="1">
                        <a:buFont typeface="Arial" panose="020B0604020202020204" pitchFamily="34" charset="0"/>
                        <a:buChar char="•"/>
                      </a:pPr>
                      <a:r>
                        <a:rPr lang="sl-SI" altLang="sl-SI" sz="1600" b="0" dirty="0" smtClean="0"/>
                        <a:t>Gričevnato-hribovito,</a:t>
                      </a:r>
                    </a:p>
                    <a:p>
                      <a:pPr marL="285750" indent="-285750" eaLnBrk="1" hangingPunct="1">
                        <a:buFont typeface="Arial" panose="020B0604020202020204" pitchFamily="34" charset="0"/>
                        <a:buChar char="•"/>
                      </a:pPr>
                      <a:r>
                        <a:rPr lang="sl-SI" altLang="sl-SI" sz="1600" b="0" dirty="0" smtClean="0"/>
                        <a:t>Gorsko-višinsko,</a:t>
                      </a:r>
                    </a:p>
                    <a:p>
                      <a:pPr marL="285750" indent="-285750" eaLnBrk="1" hangingPunct="1">
                        <a:buFont typeface="Arial" panose="020B0604020202020204" pitchFamily="34" charset="0"/>
                        <a:buChar char="•"/>
                      </a:pPr>
                      <a:r>
                        <a:rPr lang="sl-SI" altLang="sl-SI" sz="1600" b="0" dirty="0" smtClean="0"/>
                        <a:t>Kraško,</a:t>
                      </a:r>
                    </a:p>
                    <a:p>
                      <a:pPr marL="285750" indent="-285750" eaLnBrk="1" hangingPunct="1">
                        <a:buFont typeface="Arial" panose="020B0604020202020204" pitchFamily="34" charset="0"/>
                        <a:buChar char="•"/>
                      </a:pPr>
                      <a:r>
                        <a:rPr lang="sl-SI" altLang="sl-SI" sz="1600" b="0" dirty="0" smtClean="0"/>
                        <a:t>Druga območja</a:t>
                      </a:r>
                      <a:r>
                        <a:rPr lang="sl-SI" altLang="sl-SI" sz="1600" b="0" baseline="0" dirty="0" smtClean="0"/>
                        <a:t> z omejenimi dejavniki.</a:t>
                      </a:r>
                    </a:p>
                    <a:p>
                      <a:pPr marL="285750" indent="-285750" eaLnBrk="1" hangingPunct="1">
                        <a:buFont typeface="Arial" panose="020B0604020202020204" pitchFamily="34" charset="0"/>
                        <a:buChar char="•"/>
                      </a:pPr>
                      <a:r>
                        <a:rPr lang="sl-SI" altLang="sl-SI" sz="1600" b="0" baseline="0" dirty="0" smtClean="0"/>
                        <a:t>Strme kmetije (določene individualno, po posebnem elaboratu)</a:t>
                      </a:r>
                      <a:endParaRPr lang="sl-SI" altLang="sl-SI" sz="16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1" hangingPunct="1">
                        <a:buFontTx/>
                        <a:buNone/>
                      </a:pPr>
                      <a:r>
                        <a:rPr lang="sl-SI" altLang="sl-SI" sz="1600" b="0" dirty="0" smtClean="0"/>
                        <a:t>Spodbujevalni ukrepi : glede na območja diferencirane proizvodne oziroma cenovne premije v živinoreji</a:t>
                      </a:r>
                      <a:r>
                        <a:rPr lang="sl-SI" altLang="sl-SI" sz="1600" b="0" baseline="0" dirty="0" smtClean="0"/>
                        <a:t> (na l mleka krav in drobnice, na kg prirasta žive teže goveda, konjev in drobnice).</a:t>
                      </a:r>
                      <a:endParaRPr lang="sl-SI" altLang="sl-SI" sz="1600" b="0" dirty="0" smtClean="0"/>
                    </a:p>
                    <a:p>
                      <a:pPr eaLnBrk="1" hangingPunct="1">
                        <a:buFont typeface="Wingdings" panose="05000000000000000000" pitchFamily="2" charset="2"/>
                        <a:buNone/>
                      </a:pPr>
                      <a:endParaRPr lang="sl-SI" altLang="sl-SI" sz="1600" b="1" dirty="0" smtClean="0">
                        <a:solidFill>
                          <a:schemeClr val="hlink"/>
                        </a:solidFill>
                      </a:endParaRPr>
                    </a:p>
                    <a:p>
                      <a:endParaRPr lang="sl-SI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16504782"/>
                  </a:ext>
                </a:extLst>
              </a:tr>
              <a:tr h="1554285">
                <a:tc>
                  <a:txBody>
                    <a:bodyPr/>
                    <a:lstStyle/>
                    <a:p>
                      <a:r>
                        <a:rPr lang="sl-SI" sz="1600" dirty="0" smtClean="0"/>
                        <a:t>Druga polovica 90-tih let</a:t>
                      </a:r>
                      <a:endParaRPr lang="sl-S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eaLnBrk="1" hangingPunct="1">
                        <a:buFont typeface="Arial" panose="020B0604020202020204" pitchFamily="34" charset="0"/>
                        <a:buNone/>
                      </a:pPr>
                      <a:r>
                        <a:rPr lang="sl-SI" altLang="sl-SI" sz="1600" b="0" dirty="0" smtClean="0"/>
                        <a:t>Spodbujevalni ukrepi:</a:t>
                      </a:r>
                    </a:p>
                    <a:p>
                      <a:pPr marL="285750" indent="-285750" eaLnBrk="1" hangingPunct="1">
                        <a:buFont typeface="Arial" panose="020B0604020202020204" pitchFamily="34" charset="0"/>
                        <a:buChar char="•"/>
                      </a:pPr>
                      <a:r>
                        <a:rPr lang="sl-SI" altLang="sl-SI" sz="1600" b="0" dirty="0" smtClean="0"/>
                        <a:t>1996 : omejen prehod na neposredna plačila (plačila na glavo živali, najprej po posameznih kategorijah, kasneje na GVŽ)</a:t>
                      </a:r>
                    </a:p>
                    <a:p>
                      <a:pPr marL="285750" indent="-285750" eaLnBrk="1" hangingPunct="1">
                        <a:buFont typeface="Arial" panose="020B0604020202020204" pitchFamily="34" charset="0"/>
                        <a:buChar char="•"/>
                      </a:pPr>
                      <a:r>
                        <a:rPr lang="sl-SI" altLang="sl-SI" sz="1600" b="0" dirty="0" smtClean="0"/>
                        <a:t>2000 : dokončen prehod na neposredna plačila na ha KZU (EKO 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04736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32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93201" y="-3197"/>
            <a:ext cx="8229600" cy="720080"/>
          </a:xfrm>
        </p:spPr>
        <p:txBody>
          <a:bodyPr/>
          <a:lstStyle/>
          <a:p>
            <a:r>
              <a:rPr lang="sl-SI" sz="2800" dirty="0" smtClean="0"/>
              <a:t>OMD v Sloveniji – kratek zgodovinski oris (2)</a:t>
            </a:r>
            <a:endParaRPr lang="sl-SI" sz="2800" dirty="0"/>
          </a:p>
        </p:txBody>
      </p:sp>
      <p:graphicFrame>
        <p:nvGraphicFramePr>
          <p:cNvPr id="5" name="Označba mesta vsebin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5478885"/>
              </p:ext>
            </p:extLst>
          </p:nvPr>
        </p:nvGraphicFramePr>
        <p:xfrm>
          <a:off x="185760" y="715260"/>
          <a:ext cx="8856983" cy="4839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8">
                  <a:extLst>
                    <a:ext uri="{9D8B030D-6E8A-4147-A177-3AD203B41FA5}">
                      <a16:colId xmlns="" xmlns:a16="http://schemas.microsoft.com/office/drawing/2014/main" val="2682861536"/>
                    </a:ext>
                  </a:extLst>
                </a:gridCol>
                <a:gridCol w="3384376">
                  <a:extLst>
                    <a:ext uri="{9D8B030D-6E8A-4147-A177-3AD203B41FA5}">
                      <a16:colId xmlns="" xmlns:a16="http://schemas.microsoft.com/office/drawing/2014/main" val="2956159389"/>
                    </a:ext>
                  </a:extLst>
                </a:gridCol>
                <a:gridCol w="3888429">
                  <a:extLst>
                    <a:ext uri="{9D8B030D-6E8A-4147-A177-3AD203B41FA5}">
                      <a16:colId xmlns="" xmlns:a16="http://schemas.microsoft.com/office/drawing/2014/main" val="786563186"/>
                    </a:ext>
                  </a:extLst>
                </a:gridCol>
              </a:tblGrid>
              <a:tr h="420117">
                <a:tc>
                  <a:txBody>
                    <a:bodyPr/>
                    <a:lstStyle/>
                    <a:p>
                      <a:r>
                        <a:rPr lang="sl-SI" sz="1600" dirty="0" smtClean="0"/>
                        <a:t>Obdobje</a:t>
                      </a:r>
                      <a:endParaRPr lang="sl-S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600" dirty="0" smtClean="0"/>
                        <a:t>Opredeljevanje težavnostnih območij</a:t>
                      </a:r>
                      <a:endParaRPr lang="sl-S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600" dirty="0" smtClean="0"/>
                        <a:t>Spodbujevalni ukrepi</a:t>
                      </a:r>
                      <a:endParaRPr lang="sl-SI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44308648"/>
                  </a:ext>
                </a:extLst>
              </a:tr>
              <a:tr h="725134">
                <a:tc>
                  <a:txBody>
                    <a:bodyPr/>
                    <a:lstStyle/>
                    <a:p>
                      <a:r>
                        <a:rPr lang="sl-SI" sz="1600" dirty="0" smtClean="0"/>
                        <a:t>Vstop</a:t>
                      </a:r>
                      <a:r>
                        <a:rPr lang="sl-SI" sz="1600" baseline="0" dirty="0" smtClean="0"/>
                        <a:t> Slovenije v EU (2004)</a:t>
                      </a:r>
                      <a:endParaRPr lang="sl-S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altLang="sl-SI" sz="1600" b="0" dirty="0" smtClean="0">
                          <a:solidFill>
                            <a:schemeClr val="tx1"/>
                          </a:solidFill>
                        </a:rPr>
                        <a:t>Kriteriji za določitev območij : evropsko primerljivi kriteriji za uvrstitev zemljišč v eno od 3 težavnostnih območij: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l-SI" altLang="sl-SI" sz="1600" b="0" dirty="0" smtClean="0">
                          <a:solidFill>
                            <a:schemeClr val="tx1"/>
                          </a:solidFill>
                        </a:rPr>
                        <a:t>Hribovsko</a:t>
                      </a:r>
                      <a:r>
                        <a:rPr lang="sl-SI" altLang="sl-SI" sz="1600" b="0" baseline="0" dirty="0" smtClean="0">
                          <a:solidFill>
                            <a:schemeClr val="tx1"/>
                          </a:solidFill>
                        </a:rPr>
                        <a:t> gorska območja (HGO),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l-SI" altLang="sl-SI" sz="1600" b="0" baseline="0" dirty="0" smtClean="0">
                          <a:solidFill>
                            <a:schemeClr val="tx1"/>
                          </a:solidFill>
                        </a:rPr>
                        <a:t>Območja z naravnimi omejitvami izven HGO - Druga območja (DO),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l-SI" altLang="sl-SI" sz="1600" b="0" baseline="0" dirty="0" smtClean="0">
                          <a:solidFill>
                            <a:schemeClr val="tx1"/>
                          </a:solidFill>
                        </a:rPr>
                        <a:t>Posebna območja (PO).</a:t>
                      </a:r>
                      <a:endParaRPr lang="sl-SI" altLang="sl-SI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1" hangingPunct="1">
                        <a:buFontTx/>
                        <a:buNone/>
                      </a:pPr>
                      <a:r>
                        <a:rPr lang="sl-SI" altLang="sl-SI" sz="1600" b="0" dirty="0" smtClean="0">
                          <a:solidFill>
                            <a:schemeClr val="tx1"/>
                          </a:solidFill>
                        </a:rPr>
                        <a:t>Spodbujevalni ukrepi : vsebinsko</a:t>
                      </a:r>
                      <a:r>
                        <a:rPr lang="sl-SI" altLang="sl-SI" sz="16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l-SI" altLang="sl-SI" sz="1600" b="0" dirty="0" smtClean="0">
                          <a:solidFill>
                            <a:schemeClr val="tx1"/>
                          </a:solidFill>
                        </a:rPr>
                        <a:t>primerljiva  plačila,</a:t>
                      </a:r>
                      <a:r>
                        <a:rPr lang="sl-SI" altLang="sl-SI" sz="16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l-SI" altLang="sl-SI" sz="1600" b="0" dirty="0" smtClean="0">
                          <a:solidFill>
                            <a:schemeClr val="tx1"/>
                          </a:solidFill>
                        </a:rPr>
                        <a:t>diferencirana glede na tip kmetije</a:t>
                      </a:r>
                      <a:r>
                        <a:rPr lang="sl-SI" altLang="sl-SI" sz="1600" b="0" baseline="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sl-SI" altLang="sl-SI" sz="1600" b="0" dirty="0" smtClean="0">
                          <a:solidFill>
                            <a:schemeClr val="tx1"/>
                          </a:solidFill>
                        </a:rPr>
                        <a:t>višina plačila je določena na osnovi modelno izračunane razlike v stroških pridelave za posamezen tip).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16574399"/>
                  </a:ext>
                </a:extLst>
              </a:tr>
              <a:tr h="786409">
                <a:tc>
                  <a:txBody>
                    <a:bodyPr/>
                    <a:lstStyle/>
                    <a:p>
                      <a:r>
                        <a:rPr lang="sl-SI" sz="1600" baseline="0" dirty="0" smtClean="0"/>
                        <a:t>Točkovanje posameznih KMG (2010)</a:t>
                      </a:r>
                      <a:endParaRPr lang="sl-S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1" hangingPunct="1">
                        <a:buFontTx/>
                        <a:buNone/>
                      </a:pPr>
                      <a:endParaRPr lang="sl-SI" altLang="sl-SI" sz="16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1" hangingPunct="1">
                        <a:buFontTx/>
                        <a:buNone/>
                      </a:pPr>
                      <a:r>
                        <a:rPr lang="sl-SI" altLang="sl-SI" sz="1600" b="0" dirty="0" smtClean="0">
                          <a:solidFill>
                            <a:schemeClr val="tx1"/>
                          </a:solidFill>
                        </a:rPr>
                        <a:t>Spodbujevalni ukrepi : izravnalna plačila, katerih višina za posamezno kmetijsko</a:t>
                      </a:r>
                      <a:r>
                        <a:rPr lang="sl-SI" altLang="sl-SI" sz="1600" b="0" baseline="0" dirty="0" smtClean="0">
                          <a:solidFill>
                            <a:schemeClr val="tx1"/>
                          </a:solidFill>
                        </a:rPr>
                        <a:t> gospodarstvo je določena na osnovi seštevka fiksnega in variabilnega dela plačila.</a:t>
                      </a:r>
                      <a:endParaRPr lang="sl-SI" altLang="sl-SI" sz="1600" b="1" dirty="0" smtClean="0">
                        <a:solidFill>
                          <a:schemeClr val="hlink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16504782"/>
                  </a:ext>
                </a:extLst>
              </a:tr>
              <a:tr h="420117">
                <a:tc>
                  <a:txBody>
                    <a:bodyPr/>
                    <a:lstStyle/>
                    <a:p>
                      <a:r>
                        <a:rPr lang="sl-SI" sz="1600" dirty="0" smtClean="0"/>
                        <a:t>Reforma opredelitve DO (zaključena v začetku leta 2019)</a:t>
                      </a:r>
                      <a:endParaRPr lang="sl-S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altLang="sl-SI" sz="1600" b="0" dirty="0" smtClean="0">
                          <a:solidFill>
                            <a:schemeClr val="tx1"/>
                          </a:solidFill>
                        </a:rPr>
                        <a:t>Kriteriji za določitev območij : biofizikalni kriteriji </a:t>
                      </a:r>
                      <a:r>
                        <a:rPr lang="sl-SI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 skladu s 32. členom Uredbe EU št. 1305/2013</a:t>
                      </a:r>
                      <a:r>
                        <a:rPr lang="sl-SI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(v Sloveniji potrjena </a:t>
                      </a:r>
                      <a:r>
                        <a:rPr lang="sl-SI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 6. spremembo PRP 2014–2020. </a:t>
                      </a:r>
                      <a:endParaRPr lang="sl-S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73337574"/>
                  </a:ext>
                </a:extLst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352011"/>
              </p:ext>
            </p:extLst>
          </p:nvPr>
        </p:nvGraphicFramePr>
        <p:xfrm>
          <a:off x="185762" y="5661248"/>
          <a:ext cx="8856981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6981">
                  <a:extLst>
                    <a:ext uri="{9D8B030D-6E8A-4147-A177-3AD203B41FA5}">
                      <a16:colId xmlns="" xmlns:a16="http://schemas.microsoft.com/office/drawing/2014/main" val="37179122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Programsko obdobje</a:t>
                      </a:r>
                      <a:r>
                        <a:rPr lang="sl-SI" baseline="0" dirty="0" smtClean="0"/>
                        <a:t> 2023 - 2027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32615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Ob</a:t>
                      </a:r>
                      <a:r>
                        <a:rPr lang="sl-SI" baseline="0" dirty="0" smtClean="0"/>
                        <a:t> nespremenjeni shemi težavnostnih območij dokončna ukinitev fiksnega dela plačila in prehod na izračun plačila za posamezno KMG izključno na podlagi točk težavnostnih razmer.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75297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486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6367" y="44624"/>
            <a:ext cx="8291264" cy="1143000"/>
          </a:xfrm>
        </p:spPr>
        <p:txBody>
          <a:bodyPr/>
          <a:lstStyle/>
          <a:p>
            <a:r>
              <a:rPr lang="sl-SI" sz="2800" b="1" dirty="0" smtClean="0"/>
              <a:t>Težavnostne razmere za kmetijsko pridelavo v Sloveniji</a:t>
            </a:r>
            <a:endParaRPr lang="sl-SI" sz="2800" b="1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052736"/>
            <a:ext cx="7632847" cy="538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8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34082"/>
          </a:xfrm>
        </p:spPr>
        <p:txBody>
          <a:bodyPr/>
          <a:lstStyle/>
          <a:p>
            <a:r>
              <a:rPr lang="sl-SI" sz="2400" b="1" dirty="0" smtClean="0"/>
              <a:t>Metodološka izhodišča (1)</a:t>
            </a:r>
            <a:endParaRPr lang="sl-SI" sz="24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11560" y="1052736"/>
            <a:ext cx="7992888" cy="5393575"/>
          </a:xfrm>
        </p:spPr>
        <p:txBody>
          <a:bodyPr/>
          <a:lstStyle/>
          <a:p>
            <a:pPr marL="0" indent="0" algn="just">
              <a:buNone/>
            </a:pPr>
            <a:r>
              <a:rPr lang="sl-SI" sz="1800" b="1" dirty="0" smtClean="0"/>
              <a:t>Za vrednotenje učinkov spodbujevalnih ukrepov za OMD v Sloveniji smo uporabili:</a:t>
            </a:r>
          </a:p>
          <a:p>
            <a:pPr algn="just">
              <a:spcBef>
                <a:spcPts val="600"/>
              </a:spcBef>
            </a:pPr>
            <a:r>
              <a:rPr lang="sl-SI" sz="1800" b="1" dirty="0" smtClean="0"/>
              <a:t>Statistične podatke SURS (SiStat) – Izbrani podatki po občinah, letno;</a:t>
            </a:r>
          </a:p>
          <a:p>
            <a:pPr algn="just">
              <a:spcBef>
                <a:spcPts val="600"/>
              </a:spcBef>
            </a:pPr>
            <a:r>
              <a:rPr lang="sl-SI" sz="1800" b="1" dirty="0" smtClean="0"/>
              <a:t>Podatke popisa kmetijstva;</a:t>
            </a:r>
          </a:p>
          <a:p>
            <a:pPr algn="just">
              <a:spcBef>
                <a:spcPts val="600"/>
              </a:spcBef>
            </a:pPr>
            <a:r>
              <a:rPr lang="sl-SI" sz="1800" b="1" dirty="0" smtClean="0"/>
              <a:t>Podatke iz zahtevkov za izravnalna plačila za OMD.</a:t>
            </a:r>
          </a:p>
          <a:p>
            <a:pPr marL="0" indent="0" algn="just">
              <a:buNone/>
            </a:pPr>
            <a:endParaRPr lang="sl-SI" sz="1000" b="1" dirty="0" smtClean="0"/>
          </a:p>
          <a:p>
            <a:pPr marL="0" indent="0" algn="just">
              <a:buNone/>
            </a:pPr>
            <a:r>
              <a:rPr lang="sl-SI" sz="1800" b="1" dirty="0" smtClean="0"/>
              <a:t>Časovno obdobje: 2010 – 2020.</a:t>
            </a:r>
          </a:p>
          <a:p>
            <a:pPr marL="0" indent="0" algn="just">
              <a:buNone/>
            </a:pPr>
            <a:endParaRPr lang="sl-SI" sz="1000" b="1" dirty="0" smtClean="0"/>
          </a:p>
          <a:p>
            <a:pPr marL="0" indent="0" algn="just">
              <a:buNone/>
            </a:pPr>
            <a:r>
              <a:rPr lang="sl-SI" sz="1800" b="1" dirty="0" smtClean="0"/>
              <a:t>Ključni kazalniki:</a:t>
            </a:r>
          </a:p>
          <a:p>
            <a:pPr algn="just"/>
            <a:r>
              <a:rPr lang="sl-SI" sz="1800" b="1" dirty="0" smtClean="0"/>
              <a:t>Kazalniki učinka: Demografsko stanje in trendi (gostota prebivalstva, demografska gibanja, letna rast prebivalstva, starostna struktura prebivalstva, indeks staranja, aktivnost prebivalstva</a:t>
            </a:r>
            <a:r>
              <a:rPr lang="sl-SI" sz="1800" b="1" dirty="0" smtClean="0"/>
              <a:t>);</a:t>
            </a:r>
          </a:p>
          <a:p>
            <a:pPr algn="just"/>
            <a:r>
              <a:rPr lang="sl-SI" sz="1800" b="1" dirty="0" smtClean="0"/>
              <a:t>Kazalniki učinka: koeficient razvitosti območij OMD na osnovi koeficientov razvitosti občin;</a:t>
            </a:r>
            <a:endParaRPr lang="sl-SI" sz="1800" b="1" dirty="0" smtClean="0"/>
          </a:p>
          <a:p>
            <a:pPr algn="just"/>
            <a:r>
              <a:rPr lang="sl-SI" sz="1800" b="1" dirty="0" smtClean="0"/>
              <a:t>Kazalniki učinka: Kmetijska gospodarstva in njihova struktura (število, povprečna velikost, število živine);</a:t>
            </a:r>
          </a:p>
          <a:p>
            <a:pPr algn="just"/>
            <a:r>
              <a:rPr lang="sl-SI" sz="1800" b="1" dirty="0" smtClean="0"/>
              <a:t>Kazalniki rezultata: Shema izravnalnih plačil (število GERK-ov, površina kmetijske zemlje po rabah, število kmetijskih gospodarstev).</a:t>
            </a:r>
          </a:p>
          <a:p>
            <a:pPr marL="0" indent="0" algn="just">
              <a:buNone/>
            </a:pPr>
            <a:endParaRPr lang="sl-SI" sz="2000" b="1" dirty="0"/>
          </a:p>
          <a:p>
            <a:pPr algn="just">
              <a:buFontTx/>
              <a:buChar char="-"/>
            </a:pPr>
            <a:endParaRPr lang="sl-SI" sz="2000" b="1" dirty="0" smtClean="0"/>
          </a:p>
          <a:p>
            <a:pPr marL="0" indent="0" algn="just">
              <a:buNone/>
            </a:pP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324258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34082"/>
          </a:xfrm>
        </p:spPr>
        <p:txBody>
          <a:bodyPr/>
          <a:lstStyle/>
          <a:p>
            <a:r>
              <a:rPr lang="sl-SI" sz="2400" b="1" dirty="0" smtClean="0"/>
              <a:t>Metodološka izhodišča (2)</a:t>
            </a:r>
            <a:endParaRPr lang="sl-SI" sz="24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75556" y="1196752"/>
            <a:ext cx="7992888" cy="5393575"/>
          </a:xfrm>
        </p:spPr>
        <p:txBody>
          <a:bodyPr/>
          <a:lstStyle/>
          <a:p>
            <a:pPr marL="0" indent="0" algn="just">
              <a:buNone/>
            </a:pPr>
            <a:r>
              <a:rPr lang="sl-SI" sz="1800" b="1" dirty="0" smtClean="0"/>
              <a:t>V okviru priprave podatkov smo za potrebe nadaljnih analiz podrobneje strukturirali slovenske občine glede na delež KZU v posameznem težavnostnem območju:</a:t>
            </a:r>
          </a:p>
          <a:p>
            <a:pPr algn="just"/>
            <a:r>
              <a:rPr lang="sl-SI" sz="1800" b="1" dirty="0" smtClean="0"/>
              <a:t>Občine, kjer se celotna površina KZU (več kot 90 %) ali pretežno (od 50-90 %) nahajajo na območju HGO</a:t>
            </a:r>
          </a:p>
          <a:p>
            <a:pPr lvl="1" algn="just"/>
            <a:r>
              <a:rPr lang="sl-SI" sz="1600" b="1" dirty="0" smtClean="0"/>
              <a:t>V alpskem območju, Z predalpskem območju, J predalpskem območju, V predalpskem območju in SZ predalpskem območju.</a:t>
            </a:r>
          </a:p>
          <a:p>
            <a:pPr algn="just"/>
            <a:r>
              <a:rPr lang="sl-SI" sz="1800" b="1" dirty="0"/>
              <a:t>Občine, ki se v celoti ali pretežno nahajajo na območju </a:t>
            </a:r>
            <a:r>
              <a:rPr lang="sl-SI" sz="1800" b="1" dirty="0" smtClean="0"/>
              <a:t>DO</a:t>
            </a:r>
          </a:p>
          <a:p>
            <a:pPr lvl="1" algn="just"/>
            <a:r>
              <a:rPr lang="sl-SI" sz="1600" b="1" dirty="0" smtClean="0"/>
              <a:t>V Suhi krajini, Beli krajini, na Krasu in na Ljubljanskem barju.</a:t>
            </a:r>
            <a:endParaRPr lang="sl-SI" sz="1600" b="1" dirty="0"/>
          </a:p>
          <a:p>
            <a:pPr algn="just"/>
            <a:r>
              <a:rPr lang="sl-SI" sz="1800" b="1" dirty="0" smtClean="0"/>
              <a:t> </a:t>
            </a:r>
            <a:r>
              <a:rPr lang="sl-SI" sz="1800" b="1" dirty="0"/>
              <a:t>Občine, ki se v celoti ali pretežno nahajajo na območju P</a:t>
            </a:r>
            <a:r>
              <a:rPr lang="sl-SI" sz="1800" b="1" dirty="0" smtClean="0"/>
              <a:t>O </a:t>
            </a:r>
          </a:p>
          <a:p>
            <a:pPr lvl="1" algn="just"/>
            <a:r>
              <a:rPr lang="sl-SI" sz="1600" b="1" dirty="0" smtClean="0"/>
              <a:t>V Slovenskih goricah, na Goričkem, v Dravinjskih goricah in na Goriškem</a:t>
            </a:r>
            <a:endParaRPr lang="sl-SI" sz="1600" b="1" dirty="0"/>
          </a:p>
          <a:p>
            <a:pPr algn="just"/>
            <a:r>
              <a:rPr lang="sl-SI" sz="1800" b="1" dirty="0"/>
              <a:t>Občine, ki se </a:t>
            </a:r>
            <a:r>
              <a:rPr lang="sl-SI" sz="1800" b="1" dirty="0" smtClean="0"/>
              <a:t>nahajajo </a:t>
            </a:r>
            <a:r>
              <a:rPr lang="sl-SI" sz="1800" b="1" dirty="0"/>
              <a:t>na območju </a:t>
            </a:r>
            <a:r>
              <a:rPr lang="sl-SI" sz="1800" b="1" dirty="0" smtClean="0"/>
              <a:t>več OMD, </a:t>
            </a:r>
          </a:p>
          <a:p>
            <a:pPr lvl="1" algn="just"/>
            <a:r>
              <a:rPr lang="sl-SI" sz="1600" b="1" dirty="0" smtClean="0"/>
              <a:t>Ljubljana, Slovenske Konjice, Slovenska Bistrica in Videm</a:t>
            </a:r>
            <a:endParaRPr lang="sl-SI" sz="1800" b="1" dirty="0"/>
          </a:p>
          <a:p>
            <a:pPr algn="just"/>
            <a:r>
              <a:rPr lang="sl-SI" sz="1800" b="1" dirty="0"/>
              <a:t>Občine, ki se v celoti ali pretežno nahajajo </a:t>
            </a:r>
            <a:r>
              <a:rPr lang="sl-SI" sz="1800" b="1" dirty="0" smtClean="0"/>
              <a:t>izven OMD</a:t>
            </a:r>
          </a:p>
          <a:p>
            <a:pPr lvl="1" algn="just"/>
            <a:r>
              <a:rPr lang="sl-SI" sz="1600" b="1" dirty="0" smtClean="0"/>
              <a:t>V Primorski Sloveniji, v Ljubljanski kotlini, v Novomeški kotlini, v Celjski kotlini, na Dravsko Ptujskem polju in v Pomurju.</a:t>
            </a:r>
            <a:endParaRPr lang="sl-SI" sz="1600" b="1" dirty="0"/>
          </a:p>
          <a:p>
            <a:pPr algn="just"/>
            <a:endParaRPr lang="sl-SI" sz="2000" b="1" dirty="0" smtClean="0"/>
          </a:p>
          <a:p>
            <a:pPr marL="0" indent="0" algn="just">
              <a:buNone/>
            </a:pPr>
            <a:endParaRPr lang="sl-SI" sz="2000" b="1" dirty="0"/>
          </a:p>
          <a:p>
            <a:pPr algn="just">
              <a:buFontTx/>
              <a:buChar char="-"/>
            </a:pPr>
            <a:endParaRPr lang="sl-SI" sz="2000" b="1" dirty="0" smtClean="0"/>
          </a:p>
          <a:p>
            <a:pPr marL="0" indent="0" algn="just">
              <a:buNone/>
            </a:pP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242396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16632"/>
            <a:ext cx="8964488" cy="706090"/>
          </a:xfrm>
        </p:spPr>
        <p:txBody>
          <a:bodyPr/>
          <a:lstStyle/>
          <a:p>
            <a:r>
              <a:rPr lang="sl-SI" sz="2800" b="1" dirty="0" smtClean="0"/>
              <a:t>Razporeditev občin v Sloveniji glede na območja OMD</a:t>
            </a:r>
            <a:endParaRPr lang="sl-SI" sz="2800" b="1" dirty="0"/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0343060"/>
              </p:ext>
            </p:extLst>
          </p:nvPr>
        </p:nvGraphicFramePr>
        <p:xfrm>
          <a:off x="395536" y="980728"/>
          <a:ext cx="8496944" cy="3583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>
                  <a:extLst>
                    <a:ext uri="{9D8B030D-6E8A-4147-A177-3AD203B41FA5}">
                      <a16:colId xmlns="" xmlns:a16="http://schemas.microsoft.com/office/drawing/2014/main" val="565395705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807349403"/>
                    </a:ext>
                  </a:extLst>
                </a:gridCol>
                <a:gridCol w="2376264">
                  <a:extLst>
                    <a:ext uri="{9D8B030D-6E8A-4147-A177-3AD203B41FA5}">
                      <a16:colId xmlns="" xmlns:a16="http://schemas.microsoft.com/office/drawing/2014/main" val="1858166503"/>
                    </a:ext>
                  </a:extLst>
                </a:gridCol>
                <a:gridCol w="2232248">
                  <a:extLst>
                    <a:ext uri="{9D8B030D-6E8A-4147-A177-3AD203B41FA5}">
                      <a16:colId xmlns="" xmlns:a16="http://schemas.microsoft.com/office/drawing/2014/main" val="2367085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l-SI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700" dirty="0" smtClean="0"/>
                        <a:t>Število in delež občin</a:t>
                      </a:r>
                      <a:endParaRPr lang="sl-SI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700" dirty="0" smtClean="0"/>
                        <a:t>Površina (ha) in delež ozemlja Slovenije</a:t>
                      </a:r>
                      <a:endParaRPr lang="sl-SI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700" dirty="0" smtClean="0"/>
                        <a:t>Površina (ha) in</a:t>
                      </a:r>
                      <a:r>
                        <a:rPr lang="sl-SI" sz="1700" baseline="0" dirty="0" smtClean="0"/>
                        <a:t> </a:t>
                      </a:r>
                      <a:r>
                        <a:rPr lang="sl-SI" sz="1700" dirty="0" smtClean="0"/>
                        <a:t>delež</a:t>
                      </a:r>
                      <a:r>
                        <a:rPr lang="sl-SI" sz="1700" baseline="0" dirty="0" smtClean="0"/>
                        <a:t> </a:t>
                      </a:r>
                      <a:r>
                        <a:rPr lang="sl-SI" sz="1700" dirty="0" smtClean="0"/>
                        <a:t> KZU</a:t>
                      </a:r>
                      <a:endParaRPr lang="sl-SI" sz="17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95991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1700" dirty="0" smtClean="0"/>
                        <a:t>V celoti v HGO</a:t>
                      </a:r>
                      <a:endParaRPr lang="sl-SI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700" dirty="0" smtClean="0">
                          <a:latin typeface="+mj-lt"/>
                        </a:rPr>
                        <a:t>90  (42,5 %)</a:t>
                      </a:r>
                      <a:endParaRPr lang="sl-SI" sz="17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1.057.119  (52,2 %)</a:t>
                      </a:r>
                      <a:endParaRPr lang="sl-SI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228.166  (37,7 %)</a:t>
                      </a:r>
                      <a:endParaRPr lang="sl-SI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852221143"/>
                  </a:ext>
                </a:extLst>
              </a:tr>
              <a:tr h="418192">
                <a:tc>
                  <a:txBody>
                    <a:bodyPr/>
                    <a:lstStyle/>
                    <a:p>
                      <a:r>
                        <a:rPr lang="sl-SI" sz="1700" dirty="0" smtClean="0"/>
                        <a:t>Pretežno v HGO</a:t>
                      </a:r>
                      <a:endParaRPr lang="sl-SI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700" dirty="0" smtClean="0">
                          <a:latin typeface="+mj-lt"/>
                        </a:rPr>
                        <a:t>27  (12,7 %)</a:t>
                      </a:r>
                      <a:endParaRPr lang="sl-SI" sz="17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318.930  (15,7 %)</a:t>
                      </a:r>
                      <a:endParaRPr lang="sl-SI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101.204  (16,7 %)</a:t>
                      </a:r>
                      <a:endParaRPr lang="sl-SI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2948777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1700" dirty="0" smtClean="0"/>
                        <a:t>V celoti v DO</a:t>
                      </a:r>
                      <a:endParaRPr lang="sl-SI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700" dirty="0" smtClean="0">
                          <a:latin typeface="+mj-lt"/>
                        </a:rPr>
                        <a:t>5  (2,4 %)</a:t>
                      </a:r>
                      <a:endParaRPr lang="sl-SI" sz="17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72.648  (3,6 %)</a:t>
                      </a:r>
                      <a:endParaRPr lang="sl-SI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18.145  (3,0</a:t>
                      </a:r>
                      <a:r>
                        <a:rPr lang="sl-SI" sz="1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sl-SI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%)</a:t>
                      </a:r>
                      <a:endParaRPr lang="sl-SI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1007143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1700" dirty="0" smtClean="0"/>
                        <a:t>Pretežno v DO</a:t>
                      </a:r>
                      <a:endParaRPr lang="sl-SI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700" dirty="0" smtClean="0">
                          <a:latin typeface="+mj-lt"/>
                        </a:rPr>
                        <a:t>9  (4,2 %)</a:t>
                      </a:r>
                      <a:endParaRPr lang="sl-SI" sz="17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113.272  (5,6 %)</a:t>
                      </a:r>
                      <a:endParaRPr lang="sl-SI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37.209  (6,1 %)</a:t>
                      </a:r>
                      <a:endParaRPr lang="sl-SI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4035241438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sl-SI" sz="1700" dirty="0" smtClean="0"/>
                        <a:t>V celoti v PO</a:t>
                      </a:r>
                      <a:endParaRPr lang="sl-SI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700" dirty="0" smtClean="0">
                          <a:latin typeface="+mj-lt"/>
                        </a:rPr>
                        <a:t>14  (6,6 %)</a:t>
                      </a:r>
                      <a:endParaRPr lang="sl-SI" sz="17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46.874  (2,3 %)</a:t>
                      </a:r>
                      <a:endParaRPr lang="sl-SI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25.591  (4,2 %)</a:t>
                      </a:r>
                      <a:endParaRPr lang="sl-SI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178275428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sl-SI" sz="1700" dirty="0" smtClean="0"/>
                        <a:t>Pretežno v PO</a:t>
                      </a:r>
                      <a:endParaRPr lang="sl-SI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700" dirty="0" smtClean="0">
                          <a:latin typeface="+mj-lt"/>
                        </a:rPr>
                        <a:t>12  (5,7 %)</a:t>
                      </a:r>
                      <a:endParaRPr lang="sl-SI" sz="17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69.725  (3,4 %)</a:t>
                      </a:r>
                      <a:endParaRPr lang="sl-SI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35.294  (5,8 %)</a:t>
                      </a:r>
                      <a:endParaRPr lang="sl-SI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3612907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1700" dirty="0" smtClean="0"/>
                        <a:t>V več območjih OMD</a:t>
                      </a:r>
                      <a:endParaRPr lang="sl-SI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700" dirty="0" smtClean="0">
                          <a:latin typeface="+mj-lt"/>
                        </a:rPr>
                        <a:t>4  (1,9 %)</a:t>
                      </a:r>
                      <a:endParaRPr lang="sl-SI" sz="17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71.288  (3,5 %)</a:t>
                      </a:r>
                      <a:endParaRPr lang="sl-SI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25.868  (4,3 %)</a:t>
                      </a:r>
                      <a:endParaRPr lang="sl-SI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508824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1700" b="1" dirty="0" smtClean="0"/>
                        <a:t>Skupaj</a:t>
                      </a:r>
                      <a:r>
                        <a:rPr lang="sl-SI" sz="1700" b="1" baseline="0" dirty="0" smtClean="0"/>
                        <a:t> v OMD</a:t>
                      </a:r>
                      <a:endParaRPr lang="sl-SI" sz="17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700" b="1" dirty="0" smtClean="0">
                          <a:latin typeface="+mj-lt"/>
                        </a:rPr>
                        <a:t>161  (75,9 %)</a:t>
                      </a:r>
                      <a:endParaRPr lang="sl-SI" sz="17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1.749.856  (86,4 %)</a:t>
                      </a:r>
                      <a:endParaRPr lang="sl-SI" sz="17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471.477  (77,9 %)</a:t>
                      </a:r>
                      <a:endParaRPr lang="sl-SI" sz="17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2786695457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764308"/>
              </p:ext>
            </p:extLst>
          </p:nvPr>
        </p:nvGraphicFramePr>
        <p:xfrm>
          <a:off x="395536" y="4725144"/>
          <a:ext cx="8496946" cy="168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>
                  <a:extLst>
                    <a:ext uri="{9D8B030D-6E8A-4147-A177-3AD203B41FA5}">
                      <a16:colId xmlns="" xmlns:a16="http://schemas.microsoft.com/office/drawing/2014/main" val="3214156737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639222198"/>
                    </a:ext>
                  </a:extLst>
                </a:gridCol>
                <a:gridCol w="2376264">
                  <a:extLst>
                    <a:ext uri="{9D8B030D-6E8A-4147-A177-3AD203B41FA5}">
                      <a16:colId xmlns="" xmlns:a16="http://schemas.microsoft.com/office/drawing/2014/main" val="2769003169"/>
                    </a:ext>
                  </a:extLst>
                </a:gridCol>
                <a:gridCol w="2232250">
                  <a:extLst>
                    <a:ext uri="{9D8B030D-6E8A-4147-A177-3AD203B41FA5}">
                      <a16:colId xmlns="" xmlns:a16="http://schemas.microsoft.com/office/drawing/2014/main" val="33282551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l-SI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700" dirty="0" smtClean="0"/>
                        <a:t>Število in delež občin</a:t>
                      </a:r>
                      <a:endParaRPr lang="sl-SI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700" dirty="0" smtClean="0"/>
                        <a:t>Površina (ha) in delež  ozemlja Slovenije</a:t>
                      </a:r>
                      <a:endParaRPr lang="sl-SI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700" dirty="0" smtClean="0"/>
                        <a:t>Površina (ha) in</a:t>
                      </a:r>
                      <a:r>
                        <a:rPr lang="sl-SI" sz="1700" baseline="0" dirty="0" smtClean="0"/>
                        <a:t> </a:t>
                      </a:r>
                      <a:r>
                        <a:rPr lang="sl-SI" sz="1700" dirty="0" smtClean="0"/>
                        <a:t>delež</a:t>
                      </a:r>
                      <a:r>
                        <a:rPr lang="sl-SI" sz="1700" baseline="0" dirty="0" smtClean="0"/>
                        <a:t> </a:t>
                      </a:r>
                      <a:r>
                        <a:rPr lang="sl-SI" sz="1700" dirty="0" smtClean="0"/>
                        <a:t> KZU</a:t>
                      </a:r>
                      <a:endParaRPr lang="sl-SI" sz="17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88158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1700" dirty="0" smtClean="0"/>
                        <a:t>V celoti izven OMD</a:t>
                      </a:r>
                      <a:endParaRPr lang="sl-SI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700" dirty="0" smtClean="0"/>
                        <a:t>28  (13,2 %)</a:t>
                      </a:r>
                      <a:endParaRPr lang="sl-SI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95.792  (4,7 %)</a:t>
                      </a:r>
                      <a:endParaRPr lang="sl-SI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54.504  (9,0 %)</a:t>
                      </a:r>
                      <a:endParaRPr lang="sl-SI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157823221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sl-SI" sz="1700" dirty="0" smtClean="0"/>
                        <a:t>Pretežno izven OMD</a:t>
                      </a:r>
                      <a:endParaRPr lang="sl-SI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700" dirty="0" smtClean="0"/>
                        <a:t>23  (10,8 %)</a:t>
                      </a:r>
                      <a:endParaRPr lang="sl-SI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180.241  (8,9 %)</a:t>
                      </a:r>
                      <a:endParaRPr lang="sl-SI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79.069  (13,1 %)</a:t>
                      </a:r>
                      <a:endParaRPr lang="sl-SI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2628725507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sl-SI" sz="1700" b="1" dirty="0" smtClean="0"/>
                        <a:t>Skupaj izven OMD</a:t>
                      </a:r>
                      <a:endParaRPr lang="sl-SI" sz="17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700" b="1" dirty="0" smtClean="0"/>
                        <a:t>51 (24,1 %)</a:t>
                      </a:r>
                      <a:endParaRPr lang="sl-SI" sz="17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276.033  (13,6 %)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133.573  (22,1 %)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2546132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697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504056"/>
          </a:xfrm>
        </p:spPr>
        <p:txBody>
          <a:bodyPr/>
          <a:lstStyle/>
          <a:p>
            <a:r>
              <a:rPr lang="sl-SI" sz="2800" b="1" dirty="0" smtClean="0"/>
              <a:t>Kazalnik učinka – demografska gibanja</a:t>
            </a:r>
            <a:endParaRPr lang="sl-SI" sz="2800" b="1" dirty="0"/>
          </a:p>
        </p:txBody>
      </p:sp>
      <p:graphicFrame>
        <p:nvGraphicFramePr>
          <p:cNvPr id="6" name="Ograda vsebin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4759445"/>
              </p:ext>
            </p:extLst>
          </p:nvPr>
        </p:nvGraphicFramePr>
        <p:xfrm>
          <a:off x="179512" y="980728"/>
          <a:ext cx="8712968" cy="3553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1080120"/>
                <a:gridCol w="1008112"/>
                <a:gridCol w="1080120"/>
                <a:gridCol w="1080121"/>
                <a:gridCol w="1132277"/>
                <a:gridCol w="1027962"/>
              </a:tblGrid>
              <a:tr h="648072">
                <a:tc>
                  <a:txBody>
                    <a:bodyPr/>
                    <a:lstStyle/>
                    <a:p>
                      <a:endParaRPr lang="sl-SI" sz="1700" dirty="0"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l-SI" sz="1700" dirty="0" smtClean="0">
                          <a:latin typeface="+mn-lt"/>
                        </a:rPr>
                        <a:t>Število</a:t>
                      </a:r>
                      <a:r>
                        <a:rPr lang="sl-SI" sz="1700" baseline="0" dirty="0" smtClean="0">
                          <a:latin typeface="+mn-lt"/>
                        </a:rPr>
                        <a:t> prebivalstva </a:t>
                      </a:r>
                      <a:r>
                        <a:rPr lang="sl-SI" sz="17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2010           2020</a:t>
                      </a:r>
                      <a:endParaRPr lang="sl-SI" sz="17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l-SI" sz="1700" dirty="0" smtClean="0">
                          <a:latin typeface="+mn-lt"/>
                        </a:rPr>
                        <a:t>Gostota</a:t>
                      </a:r>
                      <a:r>
                        <a:rPr lang="sl-SI" sz="1700" baseline="0" dirty="0" smtClean="0">
                          <a:latin typeface="+mn-lt"/>
                        </a:rPr>
                        <a:t> prebivalstva</a:t>
                      </a:r>
                      <a:endParaRPr lang="sl-SI" sz="1700" dirty="0">
                        <a:latin typeface="+mn-lt"/>
                      </a:endParaRPr>
                    </a:p>
                    <a:p>
                      <a:pPr algn="ctr"/>
                      <a:r>
                        <a:rPr lang="sl-SI" sz="17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2010         2020</a:t>
                      </a:r>
                      <a:endParaRPr lang="sl-SI" sz="17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l-SI" sz="1700" dirty="0" smtClean="0">
                          <a:latin typeface="+mn-lt"/>
                        </a:rPr>
                        <a:t>Rast prebivalstva (%)</a:t>
                      </a:r>
                    </a:p>
                    <a:p>
                      <a:pPr algn="ctr"/>
                      <a:r>
                        <a:rPr lang="sl-SI" sz="1700" dirty="0" smtClean="0">
                          <a:latin typeface="+mn-lt"/>
                        </a:rPr>
                        <a:t> Indeks       Let. rast</a:t>
                      </a:r>
                      <a:endParaRPr lang="sl-SI" sz="17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sz="1700" dirty="0" smtClean="0">
                          <a:latin typeface="+mn-lt"/>
                        </a:rPr>
                        <a:t>V celoti v HGO</a:t>
                      </a:r>
                      <a:endParaRPr lang="sl-SI" sz="17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619.235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621.844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0,04</a:t>
                      </a:r>
                    </a:p>
                  </a:txBody>
                  <a:tcPr marL="9525" marR="9525" marT="9525" marB="0" anchor="ctr"/>
                </a:tc>
              </a:tr>
              <a:tr h="346432">
                <a:tc>
                  <a:txBody>
                    <a:bodyPr/>
                    <a:lstStyle/>
                    <a:p>
                      <a:r>
                        <a:rPr lang="sl-SI" sz="1700" dirty="0" smtClean="0">
                          <a:latin typeface="+mn-lt"/>
                        </a:rPr>
                        <a:t>Pretežno v HGO</a:t>
                      </a:r>
                      <a:endParaRPr lang="sl-SI" sz="17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408.351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415.994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0,19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sz="1700" dirty="0" smtClean="0">
                          <a:latin typeface="+mn-lt"/>
                        </a:rPr>
                        <a:t>V celoti v DO</a:t>
                      </a:r>
                      <a:endParaRPr lang="sl-SI" sz="17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34.818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34.661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-0,05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sz="1700" dirty="0" smtClean="0">
                          <a:latin typeface="+mn-lt"/>
                        </a:rPr>
                        <a:t>Pretežno v DO</a:t>
                      </a:r>
                      <a:endParaRPr lang="sl-SI" sz="17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108.829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119.943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1,02</a:t>
                      </a:r>
                    </a:p>
                  </a:txBody>
                  <a:tcPr marL="9525" marR="9525" marT="9525" marB="0" anchor="ctr"/>
                </a:tc>
              </a:tr>
              <a:tr h="316840">
                <a:tc>
                  <a:txBody>
                    <a:bodyPr/>
                    <a:lstStyle/>
                    <a:p>
                      <a:r>
                        <a:rPr lang="sl-SI" sz="1700" dirty="0" smtClean="0">
                          <a:latin typeface="+mn-lt"/>
                        </a:rPr>
                        <a:t>V celoti v PO</a:t>
                      </a:r>
                      <a:endParaRPr lang="sl-SI" sz="17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26.457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26.093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-0,14</a:t>
                      </a:r>
                    </a:p>
                  </a:txBody>
                  <a:tcPr marL="9525" marR="9525" marT="9525" marB="0" anchor="ctr"/>
                </a:tc>
              </a:tr>
              <a:tr h="316840">
                <a:tc>
                  <a:txBody>
                    <a:bodyPr/>
                    <a:lstStyle/>
                    <a:p>
                      <a:r>
                        <a:rPr lang="sl-SI" sz="1700" dirty="0" smtClean="0">
                          <a:latin typeface="+mn-lt"/>
                        </a:rPr>
                        <a:t>Pretežno v PO</a:t>
                      </a:r>
                      <a:endParaRPr lang="sl-SI" sz="17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61.924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60.702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-0,20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sz="1700" b="0" dirty="0" smtClean="0">
                          <a:latin typeface="+mn-lt"/>
                        </a:rPr>
                        <a:t>V več območjih OMD</a:t>
                      </a:r>
                      <a:endParaRPr lang="sl-SI" sz="17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324.911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340.785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104,9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0,49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sz="1700" b="1" dirty="0" smtClean="0">
                          <a:latin typeface="+mn-lt"/>
                        </a:rPr>
                        <a:t>Skupaj</a:t>
                      </a:r>
                      <a:r>
                        <a:rPr lang="sl-SI" sz="1700" b="1" baseline="0" dirty="0" smtClean="0">
                          <a:latin typeface="+mn-lt"/>
                        </a:rPr>
                        <a:t> v OMD</a:t>
                      </a:r>
                      <a:endParaRPr lang="sl-SI" sz="17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1.584.525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1.620.022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0,22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8" name="Ograda vsebin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7304872"/>
              </p:ext>
            </p:extLst>
          </p:nvPr>
        </p:nvGraphicFramePr>
        <p:xfrm>
          <a:off x="179512" y="4725144"/>
          <a:ext cx="8712968" cy="1740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1080120"/>
                <a:gridCol w="1008112"/>
                <a:gridCol w="1080120"/>
                <a:gridCol w="1080121"/>
                <a:gridCol w="1132277"/>
                <a:gridCol w="1027962"/>
              </a:tblGrid>
              <a:tr h="648072">
                <a:tc>
                  <a:txBody>
                    <a:bodyPr/>
                    <a:lstStyle/>
                    <a:p>
                      <a:endParaRPr lang="sl-SI" sz="1700" dirty="0"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l-SI" sz="1700" dirty="0" smtClean="0">
                          <a:latin typeface="+mn-lt"/>
                        </a:rPr>
                        <a:t>Število</a:t>
                      </a:r>
                      <a:r>
                        <a:rPr lang="sl-SI" sz="1700" baseline="0" dirty="0" smtClean="0">
                          <a:latin typeface="+mn-lt"/>
                        </a:rPr>
                        <a:t> prebivalstva </a:t>
                      </a:r>
                      <a:r>
                        <a:rPr lang="sl-SI" sz="17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2010           2020</a:t>
                      </a:r>
                      <a:endParaRPr lang="sl-SI" sz="17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l-SI" sz="1700" dirty="0" smtClean="0">
                          <a:latin typeface="+mn-lt"/>
                        </a:rPr>
                        <a:t>Gostota</a:t>
                      </a:r>
                      <a:r>
                        <a:rPr lang="sl-SI" sz="1700" baseline="0" dirty="0" smtClean="0">
                          <a:latin typeface="+mn-lt"/>
                        </a:rPr>
                        <a:t> prebivalstva</a:t>
                      </a:r>
                      <a:endParaRPr lang="sl-SI" sz="1700" dirty="0">
                        <a:latin typeface="+mn-lt"/>
                      </a:endParaRPr>
                    </a:p>
                    <a:p>
                      <a:pPr algn="ctr"/>
                      <a:r>
                        <a:rPr lang="sl-SI" sz="17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2010         2020</a:t>
                      </a:r>
                      <a:endParaRPr lang="sl-SI" sz="17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l-SI" sz="1700" dirty="0" smtClean="0">
                          <a:latin typeface="+mn-lt"/>
                        </a:rPr>
                        <a:t>Rast prebivalstva (%)</a:t>
                      </a:r>
                    </a:p>
                    <a:p>
                      <a:pPr algn="ctr"/>
                      <a:r>
                        <a:rPr lang="sl-SI" sz="1700" dirty="0" smtClean="0">
                          <a:latin typeface="+mn-lt"/>
                        </a:rPr>
                        <a:t> Indeks       Let. rast</a:t>
                      </a:r>
                      <a:endParaRPr lang="sl-SI" sz="17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sz="1700" dirty="0" smtClean="0">
                          <a:latin typeface="+mn-lt"/>
                        </a:rPr>
                        <a:t>V celoti izven OMD</a:t>
                      </a:r>
                      <a:endParaRPr lang="sl-SI" sz="17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144.144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148.989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0,34</a:t>
                      </a:r>
                    </a:p>
                  </a:txBody>
                  <a:tcPr marL="9525" marR="9525" marT="9525" marB="0" anchor="ctr"/>
                </a:tc>
              </a:tr>
              <a:tr h="346432">
                <a:tc>
                  <a:txBody>
                    <a:bodyPr/>
                    <a:lstStyle/>
                    <a:p>
                      <a:r>
                        <a:rPr lang="sl-SI" sz="1700" dirty="0" smtClean="0">
                          <a:latin typeface="+mn-lt"/>
                        </a:rPr>
                        <a:t>Pretežno izven OMD</a:t>
                      </a:r>
                      <a:endParaRPr lang="sl-SI" sz="17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320.592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331.115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0,33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sz="1700" dirty="0" smtClean="0">
                          <a:latin typeface="+mn-lt"/>
                        </a:rPr>
                        <a:t>Skupaj izven OMD</a:t>
                      </a:r>
                      <a:endParaRPr lang="sl-SI" sz="17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464.736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480.104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0,33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190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11768</TotalTime>
  <Words>2074</Words>
  <Application>Microsoft Office PowerPoint</Application>
  <PresentationFormat>Diaprojekcija na zaslonu (4:3)</PresentationFormat>
  <Paragraphs>642</Paragraphs>
  <Slides>17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17</vt:i4>
      </vt:variant>
    </vt:vector>
  </HeadingPairs>
  <TitlesOfParts>
    <vt:vector size="18" baseType="lpstr">
      <vt:lpstr>Office Theme</vt:lpstr>
      <vt:lpstr>37. TRADICIONALNI POSVET JAVNE SLUŽBE KMETIJSKEGA SVETOVANJA (JSKS)</vt:lpstr>
      <vt:lpstr>Uvodna izhodišča</vt:lpstr>
      <vt:lpstr>OMD v Sloveniji – kratek zgodovinski oris (1)</vt:lpstr>
      <vt:lpstr>OMD v Sloveniji – kratek zgodovinski oris (2)</vt:lpstr>
      <vt:lpstr>Težavnostne razmere za kmetijsko pridelavo v Sloveniji</vt:lpstr>
      <vt:lpstr>Metodološka izhodišča (1)</vt:lpstr>
      <vt:lpstr>Metodološka izhodišča (2)</vt:lpstr>
      <vt:lpstr>Razporeditev občin v Sloveniji glede na območja OMD</vt:lpstr>
      <vt:lpstr>Kazalnik učinka – demografska gibanja</vt:lpstr>
      <vt:lpstr>Kazalnik učinka – starost in aktivnost prebivalstva</vt:lpstr>
      <vt:lpstr>Kazalnik učinka – koeficient razvitosti </vt:lpstr>
      <vt:lpstr>Kazalnik učinka – kmetijska gospodarstva in velikost</vt:lpstr>
      <vt:lpstr>Kazalnik učinka – število govedi in velikost KMG z govedom</vt:lpstr>
      <vt:lpstr>Izbrani kazalniki rezultata - ukrep OMD (2010-2020)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Barbara Zagorc</dc:creator>
  <cp:lastModifiedBy>Tomaž Cunder</cp:lastModifiedBy>
  <cp:revision>739</cp:revision>
  <cp:lastPrinted>2016-12-05T08:56:12Z</cp:lastPrinted>
  <dcterms:created xsi:type="dcterms:W3CDTF">2011-03-09T10:55:41Z</dcterms:created>
  <dcterms:modified xsi:type="dcterms:W3CDTF">2022-11-27T21:40:48Z</dcterms:modified>
</cp:coreProperties>
</file>