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72" r:id="rId4"/>
    <p:sldMasterId id="2147483686" r:id="rId5"/>
  </p:sldMasterIdLst>
  <p:notesMasterIdLst>
    <p:notesMasterId r:id="rId35"/>
  </p:notesMasterIdLst>
  <p:handoutMasterIdLst>
    <p:handoutMasterId r:id="rId36"/>
  </p:handoutMasterIdLst>
  <p:sldIdLst>
    <p:sldId id="905" r:id="rId6"/>
    <p:sldId id="903" r:id="rId7"/>
    <p:sldId id="887" r:id="rId8"/>
    <p:sldId id="902" r:id="rId9"/>
    <p:sldId id="908" r:id="rId10"/>
    <p:sldId id="857" r:id="rId11"/>
    <p:sldId id="907" r:id="rId12"/>
    <p:sldId id="909" r:id="rId13"/>
    <p:sldId id="906" r:id="rId14"/>
    <p:sldId id="910" r:id="rId15"/>
    <p:sldId id="912" r:id="rId16"/>
    <p:sldId id="911" r:id="rId17"/>
    <p:sldId id="896" r:id="rId18"/>
    <p:sldId id="913" r:id="rId19"/>
    <p:sldId id="889" r:id="rId20"/>
    <p:sldId id="862" r:id="rId21"/>
    <p:sldId id="869" r:id="rId22"/>
    <p:sldId id="882" r:id="rId23"/>
    <p:sldId id="876" r:id="rId24"/>
    <p:sldId id="875" r:id="rId25"/>
    <p:sldId id="880" r:id="rId26"/>
    <p:sldId id="885" r:id="rId27"/>
    <p:sldId id="884" r:id="rId28"/>
    <p:sldId id="881" r:id="rId29"/>
    <p:sldId id="895" r:id="rId30"/>
    <p:sldId id="914" r:id="rId31"/>
    <p:sldId id="890" r:id="rId32"/>
    <p:sldId id="891" r:id="rId33"/>
    <p:sldId id="874" r:id="rId34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74B48925-5D18-4A88-8C2D-C7F30A0A1C5D}">
          <p14:sldIdLst>
            <p14:sldId id="905"/>
            <p14:sldId id="903"/>
            <p14:sldId id="887"/>
            <p14:sldId id="902"/>
            <p14:sldId id="908"/>
            <p14:sldId id="857"/>
            <p14:sldId id="907"/>
            <p14:sldId id="909"/>
            <p14:sldId id="906"/>
            <p14:sldId id="910"/>
            <p14:sldId id="912"/>
            <p14:sldId id="911"/>
            <p14:sldId id="896"/>
            <p14:sldId id="913"/>
            <p14:sldId id="889"/>
            <p14:sldId id="862"/>
            <p14:sldId id="869"/>
            <p14:sldId id="882"/>
            <p14:sldId id="876"/>
            <p14:sldId id="875"/>
            <p14:sldId id="880"/>
            <p14:sldId id="885"/>
            <p14:sldId id="884"/>
            <p14:sldId id="881"/>
            <p14:sldId id="895"/>
            <p14:sldId id="914"/>
            <p14:sldId id="890"/>
            <p14:sldId id="891"/>
            <p14:sldId id="8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GP" initials="MKGP" lastIdx="4" clrIdx="0"/>
  <p:cmAuthor id="1" name="Anita Žalik-Košutnik" initials="AŽ" lastIdx="1" clrIdx="1"/>
  <p:cmAuthor id="2" name="Nina Kenda" initials="NK" lastIdx="3" clrIdx="2">
    <p:extLst>
      <p:ext uri="{19B8F6BF-5375-455C-9EA6-DF929625EA0E}">
        <p15:presenceInfo xmlns:p15="http://schemas.microsoft.com/office/powerpoint/2012/main" userId="Nina Ke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457"/>
    <a:srgbClr val="FFCC66"/>
    <a:srgbClr val="FFFF99"/>
    <a:srgbClr val="FF9933"/>
    <a:srgbClr val="84BD27"/>
    <a:srgbClr val="FFCC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3824" autoAdjust="0"/>
  </p:normalViewPr>
  <p:slideViewPr>
    <p:cSldViewPr snapToGrid="0">
      <p:cViewPr varScale="1">
        <p:scale>
          <a:sx n="108" d="100"/>
          <a:sy n="108" d="100"/>
        </p:scale>
        <p:origin x="4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ebno\Moji%20Dokumenti\Register%20KMG%20v%20OMD\Posodobitev%20T%20KMG%20v%20OMD%20v%202020\Analiza%20GIS\Analiza%20TTin%20TK\TT_SLO_OM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ov_delovni_lis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ov_delovni_lis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ebno\Moji%20Dokumenti\Register%20KMG%20v%20OMD\Posodobitev%20T%20KMG%20v%20OMD%20v%202020\Primeri%20KMG%20pri%20posodobitvi%20to&#269;kovanja\Raba%20iz%20ZV2021%20nad%20500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SUBV\SUBV%202019\OMD\Analiza_OMD_zivali\OMD_2014_nmv_SO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ebno\Moji%20Dokumenti\Register%20KMG%20v%20OMD\Posodobitev%20T%20KMG%20v%20OMD%20v%202020\Primeri%20KMG%20pri%20posodobitvi%20to&#269;kovanja\Raba%20iz%20ZV2021%20nad%20500m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ebno\Moji%20Dokumenti\Register%20KMG%20v%20OMD\Posodobitev%20T%20KMG%20v%20OMD%20v%202020\Analize%20k%20JN%20o%20KMG%20in%20GERK_2021\Vinogradi_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ebno\Moji%20Dokumenti\Register%20KMG%20v%20OMD\Posodobitev%20T%20KMG%20v%20OMD%20v%202020\Primeri%20KMG%20pri%20posodobitvi%20to&#269;kovanja\Izpisi\Vsi%20KMG%20po%20razredih%20to&#269;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površina GERK</a:t>
            </a:r>
            <a:r>
              <a:rPr lang="sl-SI"/>
              <a:t> (N, T)</a:t>
            </a:r>
            <a:r>
              <a:rPr lang="en-US"/>
              <a:t> v OMD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List1!$K$24</c:f>
              <c:strCache>
                <c:ptCount val="1"/>
                <c:pt idx="0">
                  <c:v>površina GERK v OMD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87-41AE-B8CE-19D2D38465DC}"/>
              </c:ext>
            </c:extLst>
          </c:dPt>
          <c:cat>
            <c:strRef>
              <c:f>List1!$J$25:$J$32</c:f>
              <c:strCache>
                <c:ptCount val="8"/>
                <c:pt idx="0">
                  <c:v>do 24</c:v>
                </c:pt>
                <c:pt idx="1">
                  <c:v>25 - 31</c:v>
                </c:pt>
                <c:pt idx="2">
                  <c:v>32 -39</c:v>
                </c:pt>
                <c:pt idx="3">
                  <c:v>40 - 45</c:v>
                </c:pt>
                <c:pt idx="4">
                  <c:v>46 - 51</c:v>
                </c:pt>
                <c:pt idx="5">
                  <c:v>52 - 57</c:v>
                </c:pt>
                <c:pt idx="6">
                  <c:v>58 - 75</c:v>
                </c:pt>
                <c:pt idx="7">
                  <c:v>76 - 100</c:v>
                </c:pt>
              </c:strCache>
            </c:strRef>
          </c:cat>
          <c:val>
            <c:numRef>
              <c:f>List1!$K$25:$K$32</c:f>
              <c:numCache>
                <c:formatCode>#,##0</c:formatCode>
                <c:ptCount val="8"/>
                <c:pt idx="0">
                  <c:v>9305.529283920001</c:v>
                </c:pt>
                <c:pt idx="1">
                  <c:v>15969.51729915</c:v>
                </c:pt>
                <c:pt idx="2">
                  <c:v>41307.863021329998</c:v>
                </c:pt>
                <c:pt idx="3">
                  <c:v>65323.827532850002</c:v>
                </c:pt>
                <c:pt idx="4">
                  <c:v>57422.863568419998</c:v>
                </c:pt>
                <c:pt idx="5">
                  <c:v>64951.261655080001</c:v>
                </c:pt>
                <c:pt idx="6">
                  <c:v>57754.856122889993</c:v>
                </c:pt>
                <c:pt idx="7">
                  <c:v>7982.7369056999996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7-41AE-B8CE-19D2D3846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532504"/>
        <c:axId val="609530536"/>
      </c:barChart>
      <c:catAx>
        <c:axId val="609532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TOČKE 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09530536"/>
        <c:crosses val="autoZero"/>
        <c:auto val="1"/>
        <c:lblAlgn val="ctr"/>
        <c:lblOffset val="100"/>
        <c:noMultiLvlLbl val="0"/>
      </c:catAx>
      <c:valAx>
        <c:axId val="60953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površina</a:t>
                </a:r>
                <a:r>
                  <a:rPr lang="sl-SI" baseline="0"/>
                  <a:t> v</a:t>
                </a:r>
                <a:r>
                  <a:rPr lang="sl-SI"/>
                  <a:t>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0953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Njive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TT!$I$2</c:f>
              <c:strCache>
                <c:ptCount val="1"/>
                <c:pt idx="0">
                  <c:v>površina v OMD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TT!$G$3:$G$18</c:f>
              <c:strCache>
                <c:ptCount val="8"/>
                <c:pt idx="0">
                  <c:v>do 24</c:v>
                </c:pt>
                <c:pt idx="1">
                  <c:v>25 - 31</c:v>
                </c:pt>
                <c:pt idx="2">
                  <c:v>32 -39</c:v>
                </c:pt>
                <c:pt idx="3">
                  <c:v>40 - 45</c:v>
                </c:pt>
                <c:pt idx="4">
                  <c:v>46 - 51</c:v>
                </c:pt>
                <c:pt idx="5">
                  <c:v>52 - 57</c:v>
                </c:pt>
                <c:pt idx="6">
                  <c:v>58 - 75</c:v>
                </c:pt>
                <c:pt idx="7">
                  <c:v>76 - 100</c:v>
                </c:pt>
              </c:strCache>
            </c:strRef>
          </c:cat>
          <c:val>
            <c:numRef>
              <c:f>TT!$I$3:$I$18</c:f>
              <c:numCache>
                <c:formatCode>#,##0</c:formatCode>
                <c:ptCount val="8"/>
                <c:pt idx="0">
                  <c:v>2363.7981524800002</c:v>
                </c:pt>
                <c:pt idx="1">
                  <c:v>2657.0625432500001</c:v>
                </c:pt>
                <c:pt idx="2">
                  <c:v>9141.0709113100002</c:v>
                </c:pt>
                <c:pt idx="3">
                  <c:v>16873.263666539999</c:v>
                </c:pt>
                <c:pt idx="4">
                  <c:v>11592.271003190001</c:v>
                </c:pt>
                <c:pt idx="5">
                  <c:v>15830.44244613</c:v>
                </c:pt>
                <c:pt idx="6">
                  <c:v>17790.605740939998</c:v>
                </c:pt>
                <c:pt idx="7">
                  <c:v>4167.6745536199996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F-4CF3-B127-C02E8475FD52}"/>
            </c:ext>
          </c:extLst>
        </c:ser>
        <c:ser>
          <c:idx val="1"/>
          <c:order val="1"/>
          <c:tx>
            <c:strRef>
              <c:f>TT!$J$2</c:f>
              <c:strCache>
                <c:ptCount val="1"/>
                <c:pt idx="0">
                  <c:v>NI OMD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TT!$G$3:$G$18</c:f>
              <c:strCache>
                <c:ptCount val="8"/>
                <c:pt idx="0">
                  <c:v>do 24</c:v>
                </c:pt>
                <c:pt idx="1">
                  <c:v>25 - 31</c:v>
                </c:pt>
                <c:pt idx="2">
                  <c:v>32 -39</c:v>
                </c:pt>
                <c:pt idx="3">
                  <c:v>40 - 45</c:v>
                </c:pt>
                <c:pt idx="4">
                  <c:v>46 - 51</c:v>
                </c:pt>
                <c:pt idx="5">
                  <c:v>52 - 57</c:v>
                </c:pt>
                <c:pt idx="6">
                  <c:v>58 - 75</c:v>
                </c:pt>
                <c:pt idx="7">
                  <c:v>76 - 100</c:v>
                </c:pt>
              </c:strCache>
            </c:strRef>
          </c:cat>
          <c:val>
            <c:numRef>
              <c:f>TT!$J$3:$J$18</c:f>
              <c:numCache>
                <c:formatCode>#,##0</c:formatCode>
                <c:ptCount val="8"/>
                <c:pt idx="0">
                  <c:v>2940.2841324300002</c:v>
                </c:pt>
                <c:pt idx="1">
                  <c:v>4861.1549875199998</c:v>
                </c:pt>
                <c:pt idx="2">
                  <c:v>12114.702859139999</c:v>
                </c:pt>
                <c:pt idx="3">
                  <c:v>9821.3175292500018</c:v>
                </c:pt>
                <c:pt idx="4">
                  <c:v>13242.523812720001</c:v>
                </c:pt>
                <c:pt idx="5">
                  <c:v>7209.6749134399979</c:v>
                </c:pt>
                <c:pt idx="6">
                  <c:v>35078.695825650007</c:v>
                </c:pt>
                <c:pt idx="7">
                  <c:v>7861.6650763500002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F-4CF3-B127-C02E8475F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296152"/>
        <c:axId val="515299104"/>
      </c:barChart>
      <c:catAx>
        <c:axId val="515296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TOČKE 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15299104"/>
        <c:crosses val="autoZero"/>
        <c:auto val="1"/>
        <c:lblAlgn val="ctr"/>
        <c:lblOffset val="100"/>
        <c:noMultiLvlLbl val="0"/>
      </c:catAx>
      <c:valAx>
        <c:axId val="51529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površina v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15296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Travinje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TT!$I$2</c:f>
              <c:strCache>
                <c:ptCount val="1"/>
                <c:pt idx="0">
                  <c:v>površina v OMD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TT!$G$3:$G$18</c:f>
              <c:strCache>
                <c:ptCount val="8"/>
                <c:pt idx="0">
                  <c:v>do 24</c:v>
                </c:pt>
                <c:pt idx="1">
                  <c:v>25 - 31</c:v>
                </c:pt>
                <c:pt idx="2">
                  <c:v>32 -39</c:v>
                </c:pt>
                <c:pt idx="3">
                  <c:v>40 - 45</c:v>
                </c:pt>
                <c:pt idx="4">
                  <c:v>46 - 51</c:v>
                </c:pt>
                <c:pt idx="5">
                  <c:v>52 - 57</c:v>
                </c:pt>
                <c:pt idx="6">
                  <c:v>58 - 75</c:v>
                </c:pt>
                <c:pt idx="7">
                  <c:v>76 - 100</c:v>
                </c:pt>
              </c:strCache>
            </c:strRef>
          </c:cat>
          <c:val>
            <c:numRef>
              <c:f>TT!$I$3:$I$18</c:f>
              <c:numCache>
                <c:formatCode>#,##0</c:formatCode>
                <c:ptCount val="8"/>
                <c:pt idx="0">
                  <c:v>6941.7311314400004</c:v>
                </c:pt>
                <c:pt idx="1">
                  <c:v>13312.4547559</c:v>
                </c:pt>
                <c:pt idx="2">
                  <c:v>32166.79211002</c:v>
                </c:pt>
                <c:pt idx="3">
                  <c:v>48450.563866310004</c:v>
                </c:pt>
                <c:pt idx="4">
                  <c:v>45830.592565229999</c:v>
                </c:pt>
                <c:pt idx="5">
                  <c:v>49120.819208950001</c:v>
                </c:pt>
                <c:pt idx="6">
                  <c:v>39964.250381949998</c:v>
                </c:pt>
                <c:pt idx="7">
                  <c:v>3815.06235208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6-44B1-AA96-43ECC091A85D}"/>
            </c:ext>
          </c:extLst>
        </c:ser>
        <c:ser>
          <c:idx val="1"/>
          <c:order val="1"/>
          <c:tx>
            <c:strRef>
              <c:f>TT!$J$2</c:f>
              <c:strCache>
                <c:ptCount val="1"/>
                <c:pt idx="0">
                  <c:v>NI OMD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TT!$G$3:$G$18</c:f>
              <c:strCache>
                <c:ptCount val="8"/>
                <c:pt idx="0">
                  <c:v>do 24</c:v>
                </c:pt>
                <c:pt idx="1">
                  <c:v>25 - 31</c:v>
                </c:pt>
                <c:pt idx="2">
                  <c:v>32 -39</c:v>
                </c:pt>
                <c:pt idx="3">
                  <c:v>40 - 45</c:v>
                </c:pt>
                <c:pt idx="4">
                  <c:v>46 - 51</c:v>
                </c:pt>
                <c:pt idx="5">
                  <c:v>52 - 57</c:v>
                </c:pt>
                <c:pt idx="6">
                  <c:v>58 - 75</c:v>
                </c:pt>
                <c:pt idx="7">
                  <c:v>76 - 100</c:v>
                </c:pt>
              </c:strCache>
            </c:strRef>
          </c:cat>
          <c:val>
            <c:numRef>
              <c:f>TT!$J$3:$J$18</c:f>
              <c:numCache>
                <c:formatCode>#,##0</c:formatCode>
                <c:ptCount val="8"/>
                <c:pt idx="0">
                  <c:v>2067.466761839999</c:v>
                </c:pt>
                <c:pt idx="1">
                  <c:v>1994.4873240100005</c:v>
                </c:pt>
                <c:pt idx="2">
                  <c:v>3915.9834147900001</c:v>
                </c:pt>
                <c:pt idx="3">
                  <c:v>3671.534252489997</c:v>
                </c:pt>
                <c:pt idx="4">
                  <c:v>2540.1484945499978</c:v>
                </c:pt>
                <c:pt idx="5">
                  <c:v>3290.8851307500008</c:v>
                </c:pt>
                <c:pt idx="6">
                  <c:v>7856.5083484800052</c:v>
                </c:pt>
                <c:pt idx="7">
                  <c:v>1857.7493163999998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6-44B1-AA96-43ECC0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296152"/>
        <c:axId val="515299104"/>
      </c:barChart>
      <c:catAx>
        <c:axId val="515296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  <a:r>
                  <a:rPr lang="sl-SI"/>
                  <a:t>OČKE TAL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15299104"/>
        <c:crosses val="autoZero"/>
        <c:auto val="1"/>
        <c:lblAlgn val="ctr"/>
        <c:lblOffset val="100"/>
        <c:noMultiLvlLbl val="0"/>
      </c:catAx>
      <c:valAx>
        <c:axId val="51529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Površina v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15296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/>
              <a:t>Površine KZU nad 500m </a:t>
            </a:r>
            <a:r>
              <a:rPr lang="sl-SI" dirty="0" smtClean="0"/>
              <a:t>NMV (vir: ZV 2021)</a:t>
            </a:r>
            <a:endParaRPr lang="sl-S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NMV!$P$6</c:f>
              <c:strCache>
                <c:ptCount val="1"/>
                <c:pt idx="0">
                  <c:v>pov 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NMV!$O$7:$O$10</c:f>
              <c:strCache>
                <c:ptCount val="4"/>
                <c:pt idx="0">
                  <c:v>500 - 599</c:v>
                </c:pt>
                <c:pt idx="1">
                  <c:v>600 - 799</c:v>
                </c:pt>
                <c:pt idx="2">
                  <c:v>800 - 999</c:v>
                </c:pt>
                <c:pt idx="3">
                  <c:v>1000 in več</c:v>
                </c:pt>
              </c:strCache>
            </c:strRef>
          </c:cat>
          <c:val>
            <c:numRef>
              <c:f>NMV!$P$7:$P$10</c:f>
              <c:numCache>
                <c:formatCode>#,##0</c:formatCode>
                <c:ptCount val="4"/>
                <c:pt idx="0">
                  <c:v>40251.498255389997</c:v>
                </c:pt>
                <c:pt idx="1">
                  <c:v>44754.514431310003</c:v>
                </c:pt>
                <c:pt idx="2">
                  <c:v>16426.7367672</c:v>
                </c:pt>
                <c:pt idx="3">
                  <c:v>12423.16899702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9-4A2D-A384-0BFAE5767AE5}"/>
            </c:ext>
          </c:extLst>
        </c:ser>
        <c:ser>
          <c:idx val="1"/>
          <c:order val="1"/>
          <c:tx>
            <c:strRef>
              <c:f>NMV!$Q$6</c:f>
              <c:strCache>
                <c:ptCount val="1"/>
                <c:pt idx="0">
                  <c:v>pov 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NMV!$O$7:$O$10</c:f>
              <c:strCache>
                <c:ptCount val="4"/>
                <c:pt idx="0">
                  <c:v>500 - 599</c:v>
                </c:pt>
                <c:pt idx="1">
                  <c:v>600 - 799</c:v>
                </c:pt>
                <c:pt idx="2">
                  <c:v>800 - 999</c:v>
                </c:pt>
                <c:pt idx="3">
                  <c:v>1000 in več</c:v>
                </c:pt>
              </c:strCache>
            </c:strRef>
          </c:cat>
          <c:val>
            <c:numRef>
              <c:f>NMV!$Q$7:$Q$10</c:f>
              <c:numCache>
                <c:formatCode>#,##0</c:formatCode>
                <c:ptCount val="4"/>
                <c:pt idx="0">
                  <c:v>3874.8025670500001</c:v>
                </c:pt>
                <c:pt idx="1">
                  <c:v>1831.7753464999998</c:v>
                </c:pt>
                <c:pt idx="2">
                  <c:v>390.09919114000002</c:v>
                </c:pt>
                <c:pt idx="3">
                  <c:v>92.052869999999999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9-4A2D-A384-0BFAE5767AE5}"/>
            </c:ext>
          </c:extLst>
        </c:ser>
        <c:ser>
          <c:idx val="2"/>
          <c:order val="2"/>
          <c:tx>
            <c:strRef>
              <c:f>NMV!$R$6</c:f>
              <c:strCache>
                <c:ptCount val="1"/>
                <c:pt idx="0">
                  <c:v>ostalo KZU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NMV!$O$7:$O$10</c:f>
              <c:strCache>
                <c:ptCount val="4"/>
                <c:pt idx="0">
                  <c:v>500 - 599</c:v>
                </c:pt>
                <c:pt idx="1">
                  <c:v>600 - 799</c:v>
                </c:pt>
                <c:pt idx="2">
                  <c:v>800 - 999</c:v>
                </c:pt>
                <c:pt idx="3">
                  <c:v>1000 in več</c:v>
                </c:pt>
              </c:strCache>
            </c:strRef>
          </c:cat>
          <c:val>
            <c:numRef>
              <c:f>NMV!$R$7:$R$10</c:f>
              <c:numCache>
                <c:formatCode>#,##0</c:formatCode>
                <c:ptCount val="4"/>
                <c:pt idx="0">
                  <c:v>209.0789441299994</c:v>
                </c:pt>
                <c:pt idx="1">
                  <c:v>91.426841800005377</c:v>
                </c:pt>
                <c:pt idx="2">
                  <c:v>28.684102950000693</c:v>
                </c:pt>
                <c:pt idx="3">
                  <c:v>7.9945635999988411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09-4A2D-A384-0BFAE5767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992848"/>
        <c:axId val="512991536"/>
      </c:barChart>
      <c:catAx>
        <c:axId val="512992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NADMORSKA</a:t>
                </a:r>
                <a:r>
                  <a:rPr lang="sl-SI" baseline="0"/>
                  <a:t> VIŠINA</a:t>
                </a:r>
                <a:endParaRPr lang="sl-S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12991536"/>
        <c:crosses val="autoZero"/>
        <c:auto val="1"/>
        <c:lblAlgn val="ctr"/>
        <c:lblOffset val="100"/>
        <c:noMultiLvlLbl val="0"/>
      </c:catAx>
      <c:valAx>
        <c:axId val="51299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površina v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1299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Standardni</a:t>
            </a:r>
            <a:r>
              <a:rPr lang="sl-SI" baseline="0" dirty="0"/>
              <a:t> </a:t>
            </a:r>
            <a:r>
              <a:rPr lang="sl-SI" baseline="0" dirty="0" smtClean="0"/>
              <a:t>prihodek v €</a:t>
            </a:r>
            <a:r>
              <a:rPr lang="en-US" dirty="0" smtClean="0"/>
              <a:t>/ha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POVZETEK!$M$4</c:f>
              <c:strCache>
                <c:ptCount val="1"/>
                <c:pt idx="0">
                  <c:v>SO/ha</c:v>
                </c:pt>
              </c:strCache>
            </c:strRef>
          </c:tx>
          <c:invertIfNegative val="0"/>
          <c:cat>
            <c:strRef>
              <c:f>POVZETEK!$L$5:$L$12</c:f>
              <c:strCache>
                <c:ptCount val="8"/>
                <c:pt idx="0">
                  <c:v>700 in več</c:v>
                </c:pt>
                <c:pt idx="1">
                  <c:v>600 - 699</c:v>
                </c:pt>
                <c:pt idx="2">
                  <c:v>500 - 599</c:v>
                </c:pt>
                <c:pt idx="3">
                  <c:v>400 - 499</c:v>
                </c:pt>
                <c:pt idx="4">
                  <c:v>300 - 399</c:v>
                </c:pt>
                <c:pt idx="5">
                  <c:v>200 - 299</c:v>
                </c:pt>
                <c:pt idx="6">
                  <c:v>100 - 199</c:v>
                </c:pt>
                <c:pt idx="7">
                  <c:v>001 - 099</c:v>
                </c:pt>
              </c:strCache>
            </c:strRef>
          </c:cat>
          <c:val>
            <c:numRef>
              <c:f>POVZETEK!$M$5:$M$12</c:f>
              <c:numCache>
                <c:formatCode>General</c:formatCode>
                <c:ptCount val="8"/>
                <c:pt idx="0">
                  <c:v>1092.2141237503693</c:v>
                </c:pt>
                <c:pt idx="1">
                  <c:v>1508.3170595563627</c:v>
                </c:pt>
                <c:pt idx="2">
                  <c:v>1559.1261346063304</c:v>
                </c:pt>
                <c:pt idx="3">
                  <c:v>2164.1407401020929</c:v>
                </c:pt>
                <c:pt idx="4">
                  <c:v>2745.8189594401915</c:v>
                </c:pt>
                <c:pt idx="5">
                  <c:v>2663.3259879113662</c:v>
                </c:pt>
                <c:pt idx="6">
                  <c:v>2410.2473458502295</c:v>
                </c:pt>
                <c:pt idx="7">
                  <c:v>5702.1293883964136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C-4130-AA16-F664F8FCB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65888"/>
        <c:axId val="70567424"/>
      </c:barChart>
      <c:catAx>
        <c:axId val="7056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567424"/>
        <c:crosses val="autoZero"/>
        <c:auto val="1"/>
        <c:lblAlgn val="ctr"/>
        <c:lblOffset val="100"/>
        <c:noMultiLvlLbl val="0"/>
      </c:catAx>
      <c:valAx>
        <c:axId val="705674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0565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Površina GERK po razredih nagiba</a:t>
            </a:r>
            <a:r>
              <a:rPr lang="en-US"/>
              <a:t> v 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GERK_NAGIB!$C$3</c:f>
              <c:strCache>
                <c:ptCount val="1"/>
                <c:pt idx="0">
                  <c:v>pov v 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GERK_NAGIB!$B$5:$B$14</c:f>
              <c:strCache>
                <c:ptCount val="10"/>
                <c:pt idx="0">
                  <c:v>10 - 14 %</c:v>
                </c:pt>
                <c:pt idx="1">
                  <c:v>15 - 19 %</c:v>
                </c:pt>
                <c:pt idx="2">
                  <c:v>20 - 24 %</c:v>
                </c:pt>
                <c:pt idx="3">
                  <c:v>25 - 29 %</c:v>
                </c:pt>
                <c:pt idx="4">
                  <c:v>30 - 34 %</c:v>
                </c:pt>
                <c:pt idx="5">
                  <c:v>35 - 39 %</c:v>
                </c:pt>
                <c:pt idx="6">
                  <c:v>40 - 44 %</c:v>
                </c:pt>
                <c:pt idx="7">
                  <c:v>45 - 49 %</c:v>
                </c:pt>
                <c:pt idx="8">
                  <c:v>50 - 64 %</c:v>
                </c:pt>
                <c:pt idx="9">
                  <c:v>65 in več %</c:v>
                </c:pt>
              </c:strCache>
            </c:strRef>
          </c:cat>
          <c:val>
            <c:numRef>
              <c:f>GERK_NAGIB!$C$5:$C$14</c:f>
              <c:numCache>
                <c:formatCode>General</c:formatCode>
                <c:ptCount val="10"/>
                <c:pt idx="0">
                  <c:v>55279.263899999998</c:v>
                </c:pt>
                <c:pt idx="1">
                  <c:v>51007.577100000002</c:v>
                </c:pt>
                <c:pt idx="2">
                  <c:v>42048.134100000003</c:v>
                </c:pt>
                <c:pt idx="3">
                  <c:v>33957.169399999999</c:v>
                </c:pt>
                <c:pt idx="4">
                  <c:v>24949.602500000001</c:v>
                </c:pt>
                <c:pt idx="5">
                  <c:v>16423.034</c:v>
                </c:pt>
                <c:pt idx="6">
                  <c:v>9307.2394999999997</c:v>
                </c:pt>
                <c:pt idx="7">
                  <c:v>5055.0657000000001</c:v>
                </c:pt>
                <c:pt idx="8">
                  <c:v>5054.7552999999998</c:v>
                </c:pt>
                <c:pt idx="9">
                  <c:v>1499.7734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F-4D99-A593-73AE6CAE6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369848"/>
        <c:axId val="514370176"/>
      </c:barChart>
      <c:catAx>
        <c:axId val="514369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NAGIB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14370176"/>
        <c:crosses val="autoZero"/>
        <c:auto val="1"/>
        <c:lblAlgn val="ctr"/>
        <c:lblOffset val="100"/>
        <c:noMultiLvlLbl val="0"/>
      </c:catAx>
      <c:valAx>
        <c:axId val="51437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površina v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1436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VINOGRADI </a:t>
            </a:r>
            <a:r>
              <a:rPr lang="en-US"/>
              <a:t>v OMD (ha)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tabelca!$C$12</c:f>
              <c:strCache>
                <c:ptCount val="1"/>
                <c:pt idx="0">
                  <c:v>v OMD (ha)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tabelca!$B$13:$B$22</c:f>
              <c:strCache>
                <c:ptCount val="10"/>
                <c:pt idx="0">
                  <c:v> 0 - 9</c:v>
                </c:pt>
                <c:pt idx="1">
                  <c:v> 10 - 14</c:v>
                </c:pt>
                <c:pt idx="2">
                  <c:v>15 - 19</c:v>
                </c:pt>
                <c:pt idx="3">
                  <c:v>20 - 24</c:v>
                </c:pt>
                <c:pt idx="4">
                  <c:v>25 - 29</c:v>
                </c:pt>
                <c:pt idx="5">
                  <c:v>30 - 34</c:v>
                </c:pt>
                <c:pt idx="6">
                  <c:v>35 - 39</c:v>
                </c:pt>
                <c:pt idx="7">
                  <c:v>40 - 44</c:v>
                </c:pt>
                <c:pt idx="8">
                  <c:v>45 - 49</c:v>
                </c:pt>
                <c:pt idx="9">
                  <c:v>50 - 100</c:v>
                </c:pt>
              </c:strCache>
            </c:strRef>
          </c:cat>
          <c:val>
            <c:numRef>
              <c:f>tabelca!$C$13:$C$22</c:f>
              <c:numCache>
                <c:formatCode>#,##0</c:formatCode>
                <c:ptCount val="10"/>
                <c:pt idx="0">
                  <c:v>2009.81</c:v>
                </c:pt>
                <c:pt idx="1">
                  <c:v>1445.48</c:v>
                </c:pt>
                <c:pt idx="2">
                  <c:v>1942.75</c:v>
                </c:pt>
                <c:pt idx="3">
                  <c:v>2481.1999999999998</c:v>
                </c:pt>
                <c:pt idx="4">
                  <c:v>2007.59</c:v>
                </c:pt>
                <c:pt idx="5">
                  <c:v>1428.77</c:v>
                </c:pt>
                <c:pt idx="6">
                  <c:v>802.59</c:v>
                </c:pt>
                <c:pt idx="7">
                  <c:v>463.48</c:v>
                </c:pt>
                <c:pt idx="8">
                  <c:v>219.68</c:v>
                </c:pt>
                <c:pt idx="9">
                  <c:v>152.58000000000001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2-4DD7-965C-7D109D81A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397640"/>
        <c:axId val="541395016"/>
      </c:barChart>
      <c:catAx>
        <c:axId val="541397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NAGIB v</a:t>
                </a:r>
                <a:r>
                  <a:rPr lang="sl-SI" baseline="0"/>
                  <a:t> %</a:t>
                </a:r>
                <a:endParaRPr lang="sl-S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1395016"/>
        <c:crosses val="autoZero"/>
        <c:auto val="1"/>
        <c:lblAlgn val="ctr"/>
        <c:lblOffset val="100"/>
        <c:noMultiLvlLbl val="0"/>
      </c:catAx>
      <c:valAx>
        <c:axId val="54139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površina</a:t>
                </a:r>
                <a:r>
                  <a:rPr lang="sl-SI" baseline="0"/>
                  <a:t> v ha</a:t>
                </a:r>
                <a:endParaRPr lang="sl-S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139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Število</a:t>
            </a:r>
            <a:r>
              <a:rPr lang="sl-SI" baseline="0"/>
              <a:t> KMG po razredih točk</a:t>
            </a:r>
            <a:endParaRPr lang="sl-S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List1!$K$2</c:f>
              <c:strCache>
                <c:ptCount val="1"/>
                <c:pt idx="0">
                  <c:v>št. KMG_2021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List1!$B$3:$B$9</c:f>
              <c:strCache>
                <c:ptCount val="7"/>
                <c:pt idx="0">
                  <c:v>7.r: 800 in več točk</c:v>
                </c:pt>
                <c:pt idx="1">
                  <c:v>6.r: 600 – 799 točk</c:v>
                </c:pt>
                <c:pt idx="2">
                  <c:v>5.r: 500 – 599 točk</c:v>
                </c:pt>
                <c:pt idx="3">
                  <c:v>4.r: 400 – 499 točk</c:v>
                </c:pt>
                <c:pt idx="4">
                  <c:v>3.r: 300 – 399 točk</c:v>
                </c:pt>
                <c:pt idx="5">
                  <c:v>2.r: 200 – 299 točk</c:v>
                </c:pt>
                <c:pt idx="6">
                  <c:v>1.r: do 199 točk</c:v>
                </c:pt>
              </c:strCache>
            </c:strRef>
          </c:cat>
          <c:val>
            <c:numRef>
              <c:f>List1!$K$3:$K$9</c:f>
              <c:numCache>
                <c:formatCode>#,##0</c:formatCode>
                <c:ptCount val="7"/>
                <c:pt idx="0">
                  <c:v>1356</c:v>
                </c:pt>
                <c:pt idx="1">
                  <c:v>3190</c:v>
                </c:pt>
                <c:pt idx="2">
                  <c:v>3758</c:v>
                </c:pt>
                <c:pt idx="3">
                  <c:v>6968</c:v>
                </c:pt>
                <c:pt idx="4">
                  <c:v>10285</c:v>
                </c:pt>
                <c:pt idx="5">
                  <c:v>10345</c:v>
                </c:pt>
                <c:pt idx="6">
                  <c:v>11367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B-4356-A795-55924632BA4B}"/>
            </c:ext>
          </c:extLst>
        </c:ser>
        <c:ser>
          <c:idx val="2"/>
          <c:order val="1"/>
          <c:tx>
            <c:strRef>
              <c:f>List1!$D$59</c:f>
              <c:strCache>
                <c:ptCount val="1"/>
                <c:pt idx="0">
                  <c:v>število KMG_2023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List1!$D$60:$D$66</c:f>
              <c:numCache>
                <c:formatCode>#,##0</c:formatCode>
                <c:ptCount val="7"/>
                <c:pt idx="0">
                  <c:v>5870</c:v>
                </c:pt>
                <c:pt idx="1">
                  <c:v>6242</c:v>
                </c:pt>
                <c:pt idx="2">
                  <c:v>2674</c:v>
                </c:pt>
                <c:pt idx="3">
                  <c:v>2479</c:v>
                </c:pt>
                <c:pt idx="4">
                  <c:v>3653</c:v>
                </c:pt>
                <c:pt idx="5">
                  <c:v>8597</c:v>
                </c:pt>
                <c:pt idx="6">
                  <c:v>16049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B-4356-A795-55924632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081848"/>
        <c:axId val="507079880"/>
      </c:barChart>
      <c:catAx>
        <c:axId val="50708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07079880"/>
        <c:crosses val="autoZero"/>
        <c:auto val="1"/>
        <c:lblAlgn val="ctr"/>
        <c:lblOffset val="100"/>
        <c:noMultiLvlLbl val="0"/>
      </c:catAx>
      <c:valAx>
        <c:axId val="50707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0708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0.5565</cdr:x>
      <cdr:y>0.70997</cdr:y>
    </cdr:from>
    <cdr:to>
      <cdr:x>0.78294</cdr:x>
      <cdr:y>0.76058</cdr:y>
    </cdr:to>
    <cdr:sp macro="" textlink="">
      <cdr:nvSpPr>
        <cdr:cNvPr id="2" name="Elipsa 1"/>
        <cdr:cNvSpPr/>
      </cdr:nvSpPr>
      <cdr:spPr>
        <a:xfrm xmlns:a="http://schemas.openxmlformats.org/drawingml/2006/main" rot="1407366">
          <a:off x="4329556" y="2937620"/>
          <a:ext cx="1761733" cy="2093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sl-SI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l-SI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2451A-D08E-487A-A5C0-2558E705CC1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42067-88D5-4626-A291-6FA81FFE50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96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8237-AC88-473E-AF4C-DABD2FF2E0B0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3D132-DB3B-4C4C-AB58-25040CABC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2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572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89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734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A1C4-7A34-4C8C-A5F4-C9567ADD793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71849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687E-20BC-4CC7-AF38-DA9DD57688F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018339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CE413-7497-451C-998E-985B4EFE0DF8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60839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2DF9C-131F-4819-BA01-43766AAC0254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71067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61B81-E636-4EF0-A746-D6C510617F4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279797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D47B-A66C-4573-9C44-B6B26583D05B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539951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D277-7B0C-4CDE-BD78-4C705BB17C5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98185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4624-F117-4935-B69F-417E7B4E3C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91058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8452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23CE-38C8-42ED-82BB-1CF1CDAD3AB4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34536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7011-9C87-42C4-9AD1-3EA9087951D4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196055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C351-CEEC-4F03-852C-9FAA8AEC9971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363269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E546-9916-4DC7-8215-3E6108AED024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8822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67FC-C1CC-45FD-8B98-9573623B42E8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790716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7456-F68D-49D2-A969-D3F900B2523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77575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7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49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2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089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53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191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78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9D9"/>
            </a:gs>
            <a:gs pos="87000">
              <a:srgbClr val="FFFFFF"/>
            </a:gs>
            <a:gs pos="93747">
              <a:srgbClr val="339933"/>
            </a:gs>
            <a:gs pos="100000">
              <a:srgbClr val="99CC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8DDAD85-7212-4503-BAD6-BA0E09708798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912285" y="333376"/>
            <a:ext cx="2171700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chemeClr val="tx2"/>
                </a:solidFill>
                <a:latin typeface="Republika" pitchFamily="2" charset="-18"/>
                <a:cs typeface="Arial" charset="0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Arial" charset="0"/>
              </a:rPr>
              <a:t>MINISTRSTVO ZA KMETIJSTVO, GOZDARSTVO IN PREHRANO</a:t>
            </a:r>
          </a:p>
        </p:txBody>
      </p:sp>
      <p:pic>
        <p:nvPicPr>
          <p:cNvPr id="2056" name="Picture 8" descr="grb moder za 10 pt.wmf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60351"/>
            <a:ext cx="222251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dni-list.si/1/objava.jsp?sop=2016-01-3657" TargetMode="External"/><Relationship Id="rId2" Type="http://schemas.openxmlformats.org/officeDocument/2006/relationships/hyperlink" Target="http://www.uradni-list.si/1/objava.jsp?sop=2015-01-044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5547482"/>
            <a:ext cx="9144000" cy="1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37321" y="116633"/>
            <a:ext cx="8712968" cy="1470025"/>
          </a:xfrm>
        </p:spPr>
        <p:txBody>
          <a:bodyPr>
            <a:normAutofit/>
          </a:bodyPr>
          <a:lstStyle/>
          <a:p>
            <a:r>
              <a:rPr lang="sl-SI" sz="2800" b="1" dirty="0"/>
              <a:t>37. TRADICIONALNI POSVET JAVNE SLUŽBE KMETIJSKEGA SVETOVANJA (JSKS)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3296897" y="2348880"/>
            <a:ext cx="6738379" cy="2088232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Posodobitev točkovanja kmetijskih gospodarstev v OMD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241294" y="4653136"/>
            <a:ext cx="49830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Silvester Kranjec </a:t>
            </a:r>
          </a:p>
          <a:p>
            <a:r>
              <a:rPr lang="sl-SI" b="1" dirty="0"/>
              <a:t>Ministrstvo za kmetijstvo, gozdarstvo in prehrano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7732830" y="5948605"/>
            <a:ext cx="279323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Bled,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</a:rPr>
              <a:t>28. – 29. 11.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952" y="6202741"/>
            <a:ext cx="1269098" cy="5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4393" y="876840"/>
            <a:ext cx="821769" cy="10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3143672" y="1484785"/>
            <a:ext cx="67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Posvet Javne službe kmetijskega svetovanja in dogodkov Evropskega partnerstva za inovacija - EIP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6588" y="1268761"/>
            <a:ext cx="1669677" cy="43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6050" y="6202426"/>
            <a:ext cx="2271907" cy="5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454" y="6202741"/>
            <a:ext cx="2331497" cy="5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628933"/>
              </p:ext>
            </p:extLst>
          </p:nvPr>
        </p:nvGraphicFramePr>
        <p:xfrm>
          <a:off x="335280" y="205740"/>
          <a:ext cx="5867400" cy="34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329232"/>
              </p:ext>
            </p:extLst>
          </p:nvPr>
        </p:nvGraphicFramePr>
        <p:xfrm>
          <a:off x="5676196" y="2926080"/>
          <a:ext cx="6515804" cy="359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avokotnik 5"/>
          <p:cNvSpPr/>
          <p:nvPr/>
        </p:nvSpPr>
        <p:spPr>
          <a:xfrm>
            <a:off x="6061313" y="6581001"/>
            <a:ext cx="3497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/>
              <a:t>Vir: MKGP, KIS/CRP, podatki zajema 2012, 2013, 2014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147060" y="4910048"/>
            <a:ext cx="22783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/>
              <a:t>SO / ha v SLO: 2.335 €</a:t>
            </a:r>
            <a:endParaRPr lang="sl-SI" b="1" dirty="0"/>
          </a:p>
        </p:txBody>
      </p:sp>
      <p:cxnSp>
        <p:nvCxnSpPr>
          <p:cNvPr id="9" name="Raven povezovalnik 8"/>
          <p:cNvCxnSpPr/>
          <p:nvPr/>
        </p:nvCxnSpPr>
        <p:spPr>
          <a:xfrm>
            <a:off x="6202680" y="5155674"/>
            <a:ext cx="5242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1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83716" y="173474"/>
            <a:ext cx="2439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RAZREDI NAGIBA PO 5%</a:t>
            </a:r>
            <a:endParaRPr lang="sl-SI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54153"/>
              </p:ext>
            </p:extLst>
          </p:nvPr>
        </p:nvGraphicFramePr>
        <p:xfrm>
          <a:off x="383716" y="1295400"/>
          <a:ext cx="7780020" cy="413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lipsa 5"/>
          <p:cNvSpPr/>
          <p:nvPr/>
        </p:nvSpPr>
        <p:spPr>
          <a:xfrm rot="2341909">
            <a:off x="3322729" y="3367221"/>
            <a:ext cx="1206340" cy="231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2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83716" y="173474"/>
            <a:ext cx="2439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RAZREDI NAGIBA PO 5%</a:t>
            </a:r>
            <a:endParaRPr lang="sl-SI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485402"/>
              </p:ext>
            </p:extLst>
          </p:nvPr>
        </p:nvGraphicFramePr>
        <p:xfrm>
          <a:off x="160020" y="3284220"/>
          <a:ext cx="504444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13075"/>
              </p:ext>
            </p:extLst>
          </p:nvPr>
        </p:nvGraphicFramePr>
        <p:xfrm>
          <a:off x="383716" y="883921"/>
          <a:ext cx="3479623" cy="1974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455">
                  <a:extLst>
                    <a:ext uri="{9D8B030D-6E8A-4147-A177-3AD203B41FA5}">
                      <a16:colId xmlns:a16="http://schemas.microsoft.com/office/drawing/2014/main" val="2719959849"/>
                    </a:ext>
                  </a:extLst>
                </a:gridCol>
                <a:gridCol w="1274713">
                  <a:extLst>
                    <a:ext uri="{9D8B030D-6E8A-4147-A177-3AD203B41FA5}">
                      <a16:colId xmlns:a16="http://schemas.microsoft.com/office/drawing/2014/main" val="2900745643"/>
                    </a:ext>
                  </a:extLst>
                </a:gridCol>
                <a:gridCol w="1102455">
                  <a:extLst>
                    <a:ext uri="{9D8B030D-6E8A-4147-A177-3AD203B41FA5}">
                      <a16:colId xmlns:a16="http://schemas.microsoft.com/office/drawing/2014/main" val="649502707"/>
                    </a:ext>
                  </a:extLst>
                </a:gridCol>
              </a:tblGrid>
              <a:tr h="2820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 dirty="0">
                          <a:effectLst/>
                        </a:rPr>
                        <a:t>VINOGRADI V SLO V OMD</a:t>
                      </a:r>
                      <a:endParaRPr lang="nn-N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45713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% nagiba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v OMD (ha)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%</a:t>
                      </a:r>
                      <a:endParaRPr lang="sl-S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20646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 0 - 9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2.010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15,5</a:t>
                      </a:r>
                      <a:endParaRPr lang="sl-S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38032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 10 - 24</a:t>
                      </a:r>
                      <a:endParaRPr lang="sl-S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5.869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45,3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49818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25 - 34</a:t>
                      </a:r>
                      <a:endParaRPr lang="sl-S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3.436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26,5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70353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35 - 100</a:t>
                      </a:r>
                      <a:endParaRPr lang="sl-S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1.638</a:t>
                      </a:r>
                      <a:endParaRPr lang="sl-S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12,6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88618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skupaj</a:t>
                      </a:r>
                      <a:endParaRPr lang="sl-S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12.954</a:t>
                      </a:r>
                      <a:endParaRPr lang="sl-S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100,0</a:t>
                      </a:r>
                      <a:endParaRPr lang="sl-S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18921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6329"/>
              </p:ext>
            </p:extLst>
          </p:nvPr>
        </p:nvGraphicFramePr>
        <p:xfrm>
          <a:off x="5349240" y="3718560"/>
          <a:ext cx="6781800" cy="2674620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424666533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8455902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420579751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9142482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5719937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VINOGRAD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staro število točk na ha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staro število točk na ha  neto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novo število točk na ha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novo število točk na ha  neto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42624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NAGIB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0674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&lt; 10 %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82218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10 - 14 %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83686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15 - 19 %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7872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20 - 24 %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5805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25 - 29 %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65068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30 - 34 %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8511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35 % in več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311861"/>
                  </a:ext>
                </a:extLst>
              </a:tr>
            </a:tbl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5349240" y="2961054"/>
            <a:ext cx="50596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/>
              <a:t>Več razredov nagiba v primeru vinograda prinese dodelitev točk že od 15% nagiba naprej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48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" y="210312"/>
            <a:ext cx="9144000" cy="646785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861452" y="392386"/>
            <a:ext cx="740547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dirty="0" smtClean="0"/>
              <a:t>Regionalno </a:t>
            </a:r>
            <a:r>
              <a:rPr lang="sl-SI" dirty="0"/>
              <a:t>specifični </a:t>
            </a:r>
            <a:r>
              <a:rPr lang="sl-SI" dirty="0" smtClean="0"/>
              <a:t>dejavnik: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EROZIJA – ukinitev v celoti, kar pomeni zmanjšanje </a:t>
            </a:r>
            <a:r>
              <a:rPr lang="sl-SI" dirty="0"/>
              <a:t>za 76 (pri nagibu </a:t>
            </a:r>
            <a:r>
              <a:rPr lang="sl-SI" dirty="0" err="1"/>
              <a:t>GERKa</a:t>
            </a:r>
            <a:r>
              <a:rPr lang="sl-SI" dirty="0"/>
              <a:t> 5-9%) </a:t>
            </a:r>
            <a:r>
              <a:rPr lang="sl-SI" dirty="0" err="1"/>
              <a:t>oz</a:t>
            </a:r>
            <a:r>
              <a:rPr lang="sl-SI" dirty="0"/>
              <a:t> 183 točk (pri nagibu </a:t>
            </a:r>
            <a:r>
              <a:rPr lang="sl-SI" dirty="0" err="1"/>
              <a:t>GERKa</a:t>
            </a:r>
            <a:r>
              <a:rPr lang="sl-SI" dirty="0"/>
              <a:t> nad 10%) pri njivah in travinju</a:t>
            </a:r>
            <a:endParaRPr lang="sl-SI" dirty="0">
              <a:solidFill>
                <a:schemeClr val="tx2"/>
              </a:solidFill>
            </a:endParaRPr>
          </a:p>
        </p:txBody>
      </p:sp>
      <p:cxnSp>
        <p:nvCxnSpPr>
          <p:cNvPr id="4" name="Raven puščični povezovalnik 3"/>
          <p:cNvCxnSpPr/>
          <p:nvPr/>
        </p:nvCxnSpPr>
        <p:spPr>
          <a:xfrm>
            <a:off x="7218680" y="1038860"/>
            <a:ext cx="741680" cy="137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7074982" y="1039487"/>
            <a:ext cx="632460" cy="788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6236782" y="1176020"/>
            <a:ext cx="559207" cy="1580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5974370" y="1213435"/>
            <a:ext cx="374752" cy="1879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867802" y="1213435"/>
            <a:ext cx="464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KRAŠKOST – sprememba, odslej na podlagi sloja, ne več cele enote</a:t>
            </a:r>
            <a:endParaRPr lang="sl-SI" dirty="0"/>
          </a:p>
        </p:txBody>
      </p:sp>
      <p:cxnSp>
        <p:nvCxnSpPr>
          <p:cNvPr id="16" name="Raven puščični povezovalnik 15"/>
          <p:cNvCxnSpPr/>
          <p:nvPr/>
        </p:nvCxnSpPr>
        <p:spPr>
          <a:xfrm>
            <a:off x="4561252" y="1652088"/>
            <a:ext cx="491788" cy="2934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>
            <a:off x="4668998" y="1652088"/>
            <a:ext cx="1305372" cy="3836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 flipH="1">
            <a:off x="2420620" y="1702609"/>
            <a:ext cx="249108" cy="3128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86" y="0"/>
            <a:ext cx="9691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91308" y="196818"/>
            <a:ext cx="4484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rgbClr val="004080"/>
                </a:solidFill>
                <a:latin typeface="Calibri" panose="020F0502020204030204" pitchFamily="34" charset="0"/>
              </a:rPr>
              <a:t>PRAVILNIK O RAZVRSTITVI KMG…</a:t>
            </a:r>
            <a:endParaRPr lang="sl-SI" sz="2400" b="1" dirty="0"/>
          </a:p>
        </p:txBody>
      </p:sp>
      <p:sp>
        <p:nvSpPr>
          <p:cNvPr id="6" name="Pravokotnik 5"/>
          <p:cNvSpPr/>
          <p:nvPr/>
        </p:nvSpPr>
        <p:spPr>
          <a:xfrm>
            <a:off x="390769" y="1263581"/>
            <a:ext cx="8550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Pravilnik o razvrstitvi kmetijskih gospodarstev v območja z omejenimi možnostmi za kmetijsko dejavnost (Uradni list RS, št. </a:t>
            </a:r>
            <a:r>
              <a:rPr lang="sl-SI" u="sng" dirty="0">
                <a:hlinkClick r:id="rId2" tooltip="Pravilnik o razvrstitvi kmetijskih gospodarstev v območja z omejenimi možnostmi za kmetijsko dejavnost"/>
              </a:rPr>
              <a:t>12/15</a:t>
            </a:r>
            <a:r>
              <a:rPr lang="sl-SI" dirty="0"/>
              <a:t> in </a:t>
            </a:r>
            <a:r>
              <a:rPr lang="sl-SI" u="sng" dirty="0">
                <a:hlinkClick r:id="rId3" tooltip="Pravilnik o dopolnitvah Pravilnika o razvrstitvi kmetijskih gospodarstev v območja z omejenimi možnostmi za kmetijsko dejavnost"/>
              </a:rPr>
              <a:t>84/16</a:t>
            </a:r>
            <a:r>
              <a:rPr lang="sl-SI" dirty="0"/>
              <a:t>) </a:t>
            </a:r>
            <a:endParaRPr lang="sl-SI" dirty="0" smtClean="0"/>
          </a:p>
          <a:p>
            <a:endParaRPr lang="sl-S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bo ostal po svoji zasnovi nespremenjen,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popolnoma nove bodo priloge. 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91308" y="3853043"/>
            <a:ext cx="901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Izračun točk KMG v OMD temelji na stanju </a:t>
            </a:r>
            <a:r>
              <a:rPr lang="sl-SI" dirty="0" err="1" smtClean="0"/>
              <a:t>GERKov</a:t>
            </a:r>
            <a:r>
              <a:rPr lang="sl-SI" dirty="0" smtClean="0"/>
              <a:t> na dan 16.8.2022 in se ne posodablja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Prikaz točk 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  <a:r>
              <a:rPr lang="sl-SI" dirty="0" smtClean="0"/>
              <a:t> za vpogled v GERK pregledovalniku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90769" y="3204642"/>
            <a:ext cx="479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004080"/>
                </a:solidFill>
                <a:latin typeface="Calibri" panose="020F0502020204030204" pitchFamily="34" charset="0"/>
              </a:rPr>
              <a:t>In PRIKAZ TOČK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03200" y="744012"/>
            <a:ext cx="611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REZULTAT: VSOTA TOČK po TIPIH OND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40678"/>
              </p:ext>
            </p:extLst>
          </p:nvPr>
        </p:nvGraphicFramePr>
        <p:xfrm>
          <a:off x="85065" y="6435525"/>
          <a:ext cx="5232399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2399">
                  <a:extLst>
                    <a:ext uri="{9D8B030D-6E8A-4147-A177-3AD203B41FA5}">
                      <a16:colId xmlns:a16="http://schemas.microsoft.com/office/drawing/2014/main" val="345115211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</a:rPr>
                        <a:t>(1) </a:t>
                      </a:r>
                      <a:r>
                        <a:rPr lang="sl-SI" sz="1100" u="none" strike="noStrike" dirty="0" err="1">
                          <a:effectLst/>
                        </a:rPr>
                        <a:t>vir:T.Cunder</a:t>
                      </a:r>
                      <a:r>
                        <a:rPr lang="sl-SI" sz="1100" u="none" strike="noStrike" dirty="0">
                          <a:effectLst/>
                        </a:rPr>
                        <a:t>: Spremljanje kmetijstva v OMD_2021 (prag 1 ha je upoštevan)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98661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</a:rPr>
                        <a:t>(2) vključene le tiste KMG, ki so oddale ZV 2021 (prag 1 ha ni upoštevan)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3379988"/>
                  </a:ext>
                </a:extLst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203200" y="72966"/>
            <a:ext cx="985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004080"/>
                </a:solidFill>
              </a:rPr>
              <a:t>PRIKAZI oz. UČINKI NOVEGA TOČKOVANJA</a:t>
            </a:r>
            <a:endParaRPr lang="sl-SI" sz="2400" b="1" dirty="0">
              <a:solidFill>
                <a:srgbClr val="004080"/>
              </a:solidFill>
            </a:endParaRPr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8386"/>
              </p:ext>
            </p:extLst>
          </p:nvPr>
        </p:nvGraphicFramePr>
        <p:xfrm>
          <a:off x="4975860" y="4156538"/>
          <a:ext cx="7015143" cy="264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Delovni list" r:id="rId3" imgW="7124604" imgH="2686147" progId="Excel.Sheet.12">
                  <p:embed/>
                </p:oleObj>
              </mc:Choice>
              <mc:Fallback>
                <p:oleObj name="Delovni list" r:id="rId3" imgW="7124604" imgH="2686147" progId="Excel.Sheet.12">
                  <p:embed/>
                  <p:pic>
                    <p:nvPicPr>
                      <p:cNvPr id="7" name="Predme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5860" y="4156538"/>
                        <a:ext cx="7015143" cy="2644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redm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04288"/>
              </p:ext>
            </p:extLst>
          </p:nvPr>
        </p:nvGraphicFramePr>
        <p:xfrm>
          <a:off x="266065" y="1114237"/>
          <a:ext cx="6628878" cy="2573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Delovni list" r:id="rId5" imgW="6202767" imgH="2407811" progId="Excel.Sheet.12">
                  <p:embed/>
                </p:oleObj>
              </mc:Choice>
              <mc:Fallback>
                <p:oleObj name="Delovni list" r:id="rId5" imgW="6202767" imgH="24078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065" y="1114237"/>
                        <a:ext cx="6628878" cy="2573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jeZBesedilom 9"/>
          <p:cNvSpPr txBox="1"/>
          <p:nvPr/>
        </p:nvSpPr>
        <p:spPr>
          <a:xfrm>
            <a:off x="4881880" y="3779520"/>
            <a:ext cx="611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REZULTAT: VSOTA SREDSTEV po TIPIH OND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364324"/>
              </p:ext>
            </p:extLst>
          </p:nvPr>
        </p:nvGraphicFramePr>
        <p:xfrm>
          <a:off x="1000897" y="1402492"/>
          <a:ext cx="8754762" cy="478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avokotnik 2"/>
          <p:cNvSpPr/>
          <p:nvPr/>
        </p:nvSpPr>
        <p:spPr>
          <a:xfrm>
            <a:off x="574391" y="575274"/>
            <a:ext cx="5853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REZULTAT: ŠTEVILO KMG PO RAZREDIH TOČK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029" y="0"/>
            <a:ext cx="9699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029" y="0"/>
            <a:ext cx="9699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71953" y="446434"/>
            <a:ext cx="706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OSNOVNI POJMI</a:t>
            </a:r>
            <a:endParaRPr lang="sl-SI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53314" y="1119673"/>
            <a:ext cx="117389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OMD: območja z omejenimi možnostmi za kmetijsko dejavnost</a:t>
            </a:r>
          </a:p>
          <a:p>
            <a:r>
              <a:rPr lang="sl-SI" dirty="0"/>
              <a:t>	</a:t>
            </a:r>
            <a:r>
              <a:rPr lang="sl-SI" dirty="0" smtClean="0"/>
              <a:t>Določena v letu 2004 na podlagi skupnih pravil EU in potrjena s Programom razvoja podeželja 2004-2006</a:t>
            </a:r>
          </a:p>
          <a:p>
            <a:endParaRPr lang="sl-SI" dirty="0"/>
          </a:p>
          <a:p>
            <a:r>
              <a:rPr lang="sl-SI" dirty="0" smtClean="0"/>
              <a:t>Plačilo za OMD: (v preteklosti imenovana tudi izravnalno plačilo)</a:t>
            </a:r>
          </a:p>
          <a:p>
            <a:r>
              <a:rPr lang="sl-SI" dirty="0"/>
              <a:t>	</a:t>
            </a:r>
            <a:r>
              <a:rPr lang="sl-SI" dirty="0" smtClean="0"/>
              <a:t>Sedaj „Plačilo za naravne in druge omejitve“</a:t>
            </a:r>
          </a:p>
          <a:p>
            <a:r>
              <a:rPr lang="sl-SI" dirty="0"/>
              <a:t>Plačilo za naravne ali druge omejitve (plačilo OMD) je namenjeno kritju </a:t>
            </a:r>
            <a:r>
              <a:rPr lang="sl-SI" dirty="0" smtClean="0"/>
              <a:t>vseh ali dela dodatnih </a:t>
            </a:r>
            <a:r>
              <a:rPr lang="sl-SI" dirty="0"/>
              <a:t>stroškov in izpada dohodka na OMD. Dodatni stroški in izpad dohodka se izračunajo glede na naravne ali druge omejitve, značilne za posamezno območje, v primerjavi z območji brez naravnih ali drugih </a:t>
            </a:r>
            <a:r>
              <a:rPr lang="sl-SI" dirty="0" smtClean="0"/>
              <a:t>omejitev.</a:t>
            </a:r>
          </a:p>
          <a:p>
            <a:endParaRPr lang="sl-S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Za diferenciacijo plačila v OMD vsaka država vzpostavi svoj sistem, ki mora biti skladen z zgoraj navedeno določbo</a:t>
            </a:r>
            <a:r>
              <a:rPr lang="sl-SI" dirty="0"/>
              <a:t>,</a:t>
            </a:r>
            <a:endParaRPr lang="sl-SI" dirty="0" smtClean="0"/>
          </a:p>
          <a:p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Plačila se dodelijo le za zemljišča v OMD,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 smtClean="0"/>
              <a:t>Točkovanje KMG v OMD pomeni določitev </a:t>
            </a:r>
            <a:r>
              <a:rPr lang="sl-SI" b="1" dirty="0"/>
              <a:t>težavnostnih pogojev kmetovanja s točkami za vsako KMG posebej na podlagi njenih </a:t>
            </a:r>
            <a:r>
              <a:rPr lang="sl-SI" b="1" dirty="0" err="1"/>
              <a:t>GERKov</a:t>
            </a:r>
            <a:r>
              <a:rPr lang="sl-SI" b="1" dirty="0"/>
              <a:t> </a:t>
            </a:r>
            <a:r>
              <a:rPr lang="sl-SI" b="1" dirty="0" smtClean="0"/>
              <a:t>in</a:t>
            </a:r>
          </a:p>
          <a:p>
            <a:r>
              <a:rPr lang="sl-SI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00B050"/>
                </a:solidFill>
              </a:rPr>
              <a:t>Omogoča diferenciacijo plačila OMD za vsako kmetijsko gospodarstvo posebej, glede na lastnosti kmetijskih zemljišč v uporabi.</a:t>
            </a:r>
            <a:endParaRPr lang="sl-SI" b="1" dirty="0">
              <a:solidFill>
                <a:srgbClr val="00B05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93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029" y="0"/>
            <a:ext cx="9699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029" y="0"/>
            <a:ext cx="9699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34229" y="756212"/>
            <a:ext cx="7886962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RAZLOGI ZA MANJŠE ŠTEVILO TOČK (SPLOŠNI IN SPECIFIČNI):</a:t>
            </a:r>
            <a:endParaRPr lang="sl-SI" sz="24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34229" y="1619098"/>
            <a:ext cx="1115137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vse kriterije zajete v točkovanju KMG v OMD velja, da se so se pri posodobitvi upoštevale povprečne cene posameznih stroškovnih elementov in cen kmetijskih pridelkov za obdobje 2019-2021 (prej 2004-2006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l-SI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Uporabljena je nova in posodobljena evidenca za lastnosti tal IN namesto dosedanjih 5 razredov se lastnosti razvrščajo v 8 razredov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pa pomeni, da je sedaj manj 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GERKov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najslabših razredih, ki dobijo največ točk.</a:t>
            </a: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l-SI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Za točkovanje krajše vegetacijske dobe, izkazane z nadmorsko višino, smo prvič upoštevali »izgubo dohodka« in ne le dodatne stroške. Kriterij tako kot do sedaj vrednotimo z 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nmv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nad 500m (enak prag kot že v dosedanjem 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točkovanju.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5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80271" y="1331440"/>
            <a:ext cx="11911729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Za kriterij nagiba velja, da smo dosedanje razrede nagiba razdelili (zgostili) po 5% pri vseh rabah. Točkovanje se torej začne z 10% nagiba in se nadaljuje po stopnji 5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%. Razdelitev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razredov nagiba (pri travinju) 25-34% na dva razreda in 35-49% na tri razrede po 5% stopnji pomeni, da več 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GERKov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sedaj pade v nižje razrede, saj se število/površina 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GERKov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 nagibom hitro zmanjšuje, zaradi tega razloga se zdi, da se je posebej strminam jemalo točke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6740" algn="l"/>
              </a:tabLst>
            </a:pP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6740" algn="l"/>
              </a:tabLs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5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Majhnost parcel (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razparceliranost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točkuje se enake razrede velikosti kot doslej, a veliko točk se tu ne dobi, saj je 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razparceliranost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prisotna tudi izven OMD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6740" algn="l"/>
              </a:tabLst>
            </a:pP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6740" algn="l"/>
              </a:tabLs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Za območje Slovenskih goric in Dravinjskih goric, Goričkega in okolice Šentjurja se je ukinilo točkovanje »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</a:rPr>
              <a:t>erozivnost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«, ker so zahteve v zvezi z naslavljanjem erozije postale del pogojenosti. To pomeni zmanjšanje za 76 (pri nagibu 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</a:rPr>
              <a:t>GERKa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 5-9%) 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</a:rPr>
              <a:t>oz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 183 točk (pri nagibu 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</a:rPr>
              <a:t>GERKa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 nad 10%) pri njivah in travinju.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34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97817" y="1483584"/>
            <a:ext cx="111652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rgbClr val="000000"/>
                </a:solidFill>
              </a:rPr>
              <a:t>1) Dokončna opustitev „Robičevega elaborata“, oziroma razvrstitve v težavnostne razrede</a:t>
            </a:r>
          </a:p>
          <a:p>
            <a:endParaRPr lang="sl-SI" sz="2000" dirty="0">
              <a:solidFill>
                <a:srgbClr val="000000"/>
              </a:solidFill>
            </a:endParaRPr>
          </a:p>
          <a:p>
            <a:r>
              <a:rPr lang="sl-SI" sz="2000" dirty="0" smtClean="0">
                <a:solidFill>
                  <a:srgbClr val="000000"/>
                </a:solidFill>
              </a:rPr>
              <a:t>2</a:t>
            </a:r>
            <a:r>
              <a:rPr lang="sl-SI" sz="2000" dirty="0">
                <a:solidFill>
                  <a:srgbClr val="000000"/>
                </a:solidFill>
              </a:rPr>
              <a:t>) Tudi tistim KMG, ki se jim bo plačilo OMD zmanjševalo, se bo to zgodilo postopoma. V prvem letu se večina znižanja nahaja znotraj razreda 20-30</a:t>
            </a:r>
            <a:r>
              <a:rPr lang="sl-SI" sz="2000" dirty="0" smtClean="0">
                <a:solidFill>
                  <a:srgbClr val="000000"/>
                </a:solidFill>
              </a:rPr>
              <a:t>%,</a:t>
            </a:r>
          </a:p>
          <a:p>
            <a:endParaRPr lang="sl-SI" sz="2000" dirty="0" smtClean="0">
              <a:solidFill>
                <a:srgbClr val="000000"/>
              </a:solidFill>
            </a:endParaRPr>
          </a:p>
          <a:p>
            <a:r>
              <a:rPr lang="sl-SI" sz="2000" dirty="0" smtClean="0">
                <a:solidFill>
                  <a:srgbClr val="000000"/>
                </a:solidFill>
              </a:rPr>
              <a:t>3) Pozitivno </a:t>
            </a:r>
            <a:r>
              <a:rPr lang="sl-SI" sz="2000" dirty="0">
                <a:solidFill>
                  <a:srgbClr val="000000"/>
                </a:solidFill>
              </a:rPr>
              <a:t>naslovimo vsaj 15.000 KMG, ki ima cca 100.000 ha KZU nad 500m NMV, ki po posodobljenem točkovanju pridobivajo in ki v slovenskih razmerah kmetujejo na najtežjih, najneugodnejših in v večini primerov tudi najbolj oddaljenih območjih</a:t>
            </a:r>
            <a:r>
              <a:rPr lang="sl-SI" sz="2000" dirty="0" smtClean="0">
                <a:solidFill>
                  <a:srgbClr val="000000"/>
                </a:solidFill>
              </a:rPr>
              <a:t>.</a:t>
            </a:r>
          </a:p>
          <a:p>
            <a:endParaRPr lang="sl-SI" sz="2000" dirty="0">
              <a:solidFill>
                <a:srgbClr val="000000"/>
              </a:solidFill>
            </a:endParaRPr>
          </a:p>
          <a:p>
            <a:r>
              <a:rPr lang="sl-SI" sz="2000" b="1" dirty="0">
                <a:solidFill>
                  <a:srgbClr val="00B050"/>
                </a:solidFill>
              </a:rPr>
              <a:t>ZATO: Zmanjšanje OMD plačila kmetijskim </a:t>
            </a:r>
            <a:r>
              <a:rPr lang="sl-SI" sz="2000" b="1" dirty="0" smtClean="0">
                <a:solidFill>
                  <a:srgbClr val="00B050"/>
                </a:solidFill>
              </a:rPr>
              <a:t>gospodarstvom, </a:t>
            </a:r>
            <a:r>
              <a:rPr lang="sl-SI" sz="2000" b="1" dirty="0">
                <a:solidFill>
                  <a:srgbClr val="00B050"/>
                </a:solidFill>
              </a:rPr>
              <a:t>kjer </a:t>
            </a:r>
            <a:r>
              <a:rPr lang="sl-SI" sz="2000" b="1">
                <a:solidFill>
                  <a:srgbClr val="00B050"/>
                </a:solidFill>
              </a:rPr>
              <a:t>so </a:t>
            </a:r>
            <a:r>
              <a:rPr lang="sl-SI" sz="2000" b="1" smtClean="0">
                <a:solidFill>
                  <a:srgbClr val="00B050"/>
                </a:solidFill>
              </a:rPr>
              <a:t>omejitve</a:t>
            </a:r>
            <a:r>
              <a:rPr lang="sl-SI" sz="2000" b="1" err="1" smtClean="0">
                <a:solidFill>
                  <a:srgbClr val="00B050"/>
                </a:solidFill>
              </a:rPr>
              <a:t> </a:t>
            </a:r>
            <a:r>
              <a:rPr lang="sl-SI" sz="2000" b="1" smtClean="0">
                <a:solidFill>
                  <a:srgbClr val="00B050"/>
                </a:solidFill>
              </a:rPr>
              <a:t>na zemljiščih </a:t>
            </a:r>
            <a:r>
              <a:rPr lang="sl-SI" sz="2000" b="1" dirty="0">
                <a:solidFill>
                  <a:srgbClr val="00B050"/>
                </a:solidFill>
              </a:rPr>
              <a:t>manjše ali niso prisotne, pomeni izboljšanje dosedanjega sistema diferenciacije OMD plačil in ne </a:t>
            </a:r>
            <a:r>
              <a:rPr lang="sl-SI" sz="2000" b="1">
                <a:solidFill>
                  <a:srgbClr val="00B050"/>
                </a:solidFill>
              </a:rPr>
              <a:t>bi </a:t>
            </a:r>
            <a:r>
              <a:rPr lang="sl-SI" sz="2000" b="1" smtClean="0">
                <a:solidFill>
                  <a:srgbClr val="00B050"/>
                </a:solidFill>
              </a:rPr>
              <a:t>smel </a:t>
            </a:r>
            <a:r>
              <a:rPr lang="sl-SI" sz="2000" b="1" dirty="0">
                <a:solidFill>
                  <a:srgbClr val="00B050"/>
                </a:solidFill>
              </a:rPr>
              <a:t>biti </a:t>
            </a:r>
            <a:r>
              <a:rPr lang="sl-SI" sz="2000" b="1" dirty="0" smtClean="0">
                <a:solidFill>
                  <a:srgbClr val="00B050"/>
                </a:solidFill>
              </a:rPr>
              <a:t>razlog za  nestrinjanje </a:t>
            </a:r>
            <a:r>
              <a:rPr lang="sl-SI" sz="2000" b="1" dirty="0">
                <a:solidFill>
                  <a:srgbClr val="00B050"/>
                </a:solidFill>
              </a:rPr>
              <a:t>s posodobitvijo </a:t>
            </a:r>
            <a:r>
              <a:rPr lang="sl-SI" sz="2000" b="1">
                <a:solidFill>
                  <a:srgbClr val="00B050"/>
                </a:solidFill>
              </a:rPr>
              <a:t>točkovanja</a:t>
            </a:r>
            <a:r>
              <a:rPr lang="sl-SI" sz="2000" b="1" smtClean="0">
                <a:solidFill>
                  <a:srgbClr val="00B050"/>
                </a:solidFill>
              </a:rPr>
              <a:t>.</a:t>
            </a:r>
            <a:endParaRPr lang="sl-SI" sz="2000" b="1" dirty="0">
              <a:solidFill>
                <a:srgbClr val="00B050"/>
              </a:solidFill>
            </a:endParaRPr>
          </a:p>
          <a:p>
            <a:endParaRPr lang="sl-SI" sz="2000" dirty="0"/>
          </a:p>
        </p:txBody>
      </p:sp>
      <p:sp>
        <p:nvSpPr>
          <p:cNvPr id="4" name="Pravokotnik 3"/>
          <p:cNvSpPr/>
          <p:nvPr/>
        </p:nvSpPr>
        <p:spPr>
          <a:xfrm>
            <a:off x="397817" y="519044"/>
            <a:ext cx="7035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IZREDEN POMEN POSODOBLJENEGA TOČKOVANJA IN </a:t>
            </a:r>
          </a:p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PREDLAGANEGA PRISTOPA PLAČILA OMD V SN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029" y="0"/>
            <a:ext cx="9699942" cy="6858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4646" y="3834882"/>
            <a:ext cx="2099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Večji delež njiv pomeni manj omejitev pri kmetovanju in je značilno povezan z zmanjšanjem točk OMD.</a:t>
            </a:r>
            <a:endParaRPr lang="sl-SI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ksplozija 1 3"/>
          <p:cNvSpPr/>
          <p:nvPr/>
        </p:nvSpPr>
        <p:spPr>
          <a:xfrm>
            <a:off x="242595" y="3429000"/>
            <a:ext cx="541177" cy="44320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12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01071"/>
              </p:ext>
            </p:extLst>
          </p:nvPr>
        </p:nvGraphicFramePr>
        <p:xfrm>
          <a:off x="160020" y="601501"/>
          <a:ext cx="11201399" cy="625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379">
                  <a:extLst>
                    <a:ext uri="{9D8B030D-6E8A-4147-A177-3AD203B41FA5}">
                      <a16:colId xmlns:a16="http://schemas.microsoft.com/office/drawing/2014/main" val="984365735"/>
                    </a:ext>
                  </a:extLst>
                </a:gridCol>
                <a:gridCol w="1219320">
                  <a:extLst>
                    <a:ext uri="{9D8B030D-6E8A-4147-A177-3AD203B41FA5}">
                      <a16:colId xmlns:a16="http://schemas.microsoft.com/office/drawing/2014/main" val="2570992265"/>
                    </a:ext>
                  </a:extLst>
                </a:gridCol>
                <a:gridCol w="1313636">
                  <a:extLst>
                    <a:ext uri="{9D8B030D-6E8A-4147-A177-3AD203B41FA5}">
                      <a16:colId xmlns:a16="http://schemas.microsoft.com/office/drawing/2014/main" val="2492626083"/>
                    </a:ext>
                  </a:extLst>
                </a:gridCol>
                <a:gridCol w="1233752">
                  <a:extLst>
                    <a:ext uri="{9D8B030D-6E8A-4147-A177-3AD203B41FA5}">
                      <a16:colId xmlns:a16="http://schemas.microsoft.com/office/drawing/2014/main" val="4054423448"/>
                    </a:ext>
                  </a:extLst>
                </a:gridCol>
                <a:gridCol w="1385999">
                  <a:extLst>
                    <a:ext uri="{9D8B030D-6E8A-4147-A177-3AD203B41FA5}">
                      <a16:colId xmlns:a16="http://schemas.microsoft.com/office/drawing/2014/main" val="2868307966"/>
                    </a:ext>
                  </a:extLst>
                </a:gridCol>
                <a:gridCol w="1319911">
                  <a:extLst>
                    <a:ext uri="{9D8B030D-6E8A-4147-A177-3AD203B41FA5}">
                      <a16:colId xmlns:a16="http://schemas.microsoft.com/office/drawing/2014/main" val="3029531663"/>
                    </a:ext>
                  </a:extLst>
                </a:gridCol>
                <a:gridCol w="1355238">
                  <a:extLst>
                    <a:ext uri="{9D8B030D-6E8A-4147-A177-3AD203B41FA5}">
                      <a16:colId xmlns:a16="http://schemas.microsoft.com/office/drawing/2014/main" val="1159260141"/>
                    </a:ext>
                  </a:extLst>
                </a:gridCol>
                <a:gridCol w="1358681">
                  <a:extLst>
                    <a:ext uri="{9D8B030D-6E8A-4147-A177-3AD203B41FA5}">
                      <a16:colId xmlns:a16="http://schemas.microsoft.com/office/drawing/2014/main" val="1003416443"/>
                    </a:ext>
                  </a:extLst>
                </a:gridCol>
                <a:gridCol w="1281483">
                  <a:extLst>
                    <a:ext uri="{9D8B030D-6E8A-4147-A177-3AD203B41FA5}">
                      <a16:colId xmlns:a16="http://schemas.microsoft.com/office/drawing/2014/main" val="208014084"/>
                    </a:ext>
                  </a:extLst>
                </a:gridCol>
              </a:tblGrid>
              <a:tr h="374441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OND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 err="1">
                          <a:effectLst/>
                        </a:rPr>
                        <a:t>povp</a:t>
                      </a:r>
                      <a:r>
                        <a:rPr lang="sl-SI" sz="2000" u="none" strike="noStrike" dirty="0">
                          <a:effectLst/>
                        </a:rPr>
                        <a:t> NMV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pov nagib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točke 2021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točke 2023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Plačilo 2009</a:t>
                      </a:r>
                      <a:endParaRPr lang="sl-SI" sz="2000" b="0" i="0" u="none" strike="noStrike">
                        <a:solidFill>
                          <a:srgbClr val="C55A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Plačilo 2021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Plačilo 2023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b="1" u="none" strike="noStrike" dirty="0">
                          <a:effectLst/>
                        </a:rPr>
                        <a:t>Plačilo 2027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731437967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V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1224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44,5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485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1149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183,45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194,8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390,7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459,6</a:t>
                      </a:r>
                      <a:endParaRPr lang="sl-SI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2727244123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V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864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51,4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641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1164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183,45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222,9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395,8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465,6</a:t>
                      </a:r>
                      <a:endParaRPr lang="sl-SI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3775927395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V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762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10,4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119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654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183,45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128,9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242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261,6</a:t>
                      </a:r>
                      <a:endParaRPr lang="sl-SI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4004477495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S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712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25,2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282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758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156,82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131,3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280,5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303,2</a:t>
                      </a:r>
                      <a:endParaRPr lang="sl-SI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3166919492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V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412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17,9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275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258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183,45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157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121,3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103,2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1394471708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S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397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18,4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288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216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156,82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132,3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101,5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86,4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2201899409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H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363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43,8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843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606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129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218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218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242</a:t>
                      </a:r>
                      <a:endParaRPr lang="sl-SI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2508331507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V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329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37,1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718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438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183,45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237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188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175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697464855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H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234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9,9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80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58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129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80,6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28,42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23,2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249565030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H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258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9,3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364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151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129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131,7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73,99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60,4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3788896385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H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244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8,6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209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86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129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103,8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42,14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34,4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2706427813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H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244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7,5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220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102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129</a:t>
                      </a:r>
                      <a:endParaRPr lang="sl-SI" sz="20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105,8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49,98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40,8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2784403617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H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240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6,4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178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51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129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98,24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24,99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20,4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128503388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H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235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4,2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153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42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129</a:t>
                      </a:r>
                      <a:endParaRPr lang="sl-SI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93,74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20,58</a:t>
                      </a:r>
                      <a:endParaRPr lang="sl-SI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16,8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506242812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D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>
                          <a:effectLst/>
                        </a:rPr>
                        <a:t>202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2,2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185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56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64,6</a:t>
                      </a:r>
                      <a:endParaRPr lang="sl-SI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65,6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27,44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22,4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2513399599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D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>
                          <a:effectLst/>
                        </a:rPr>
                        <a:t>203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2,3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186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56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64,6</a:t>
                      </a:r>
                      <a:endParaRPr lang="sl-SI" sz="20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65,6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27,44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22,4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1850716768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D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>
                          <a:effectLst/>
                        </a:rPr>
                        <a:t>310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17,8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543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249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64,6</a:t>
                      </a:r>
                      <a:endParaRPr lang="sl-SI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130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109</a:t>
                      </a:r>
                      <a:endParaRPr lang="sl-SI" sz="20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91</a:t>
                      </a:r>
                      <a:endParaRPr lang="sl-SI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4137058356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D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>
                          <a:effectLst/>
                        </a:rPr>
                        <a:t>298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11,8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382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115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64,6</a:t>
                      </a:r>
                      <a:endParaRPr lang="sl-SI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101,6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56,35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2359534773"/>
                  </a:ext>
                </a:extLst>
              </a:tr>
              <a:tr h="275180"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effectLst/>
                        </a:rPr>
                        <a:t>D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dirty="0">
                          <a:effectLst/>
                        </a:rPr>
                        <a:t>275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11,7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397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178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64,6</a:t>
                      </a:r>
                      <a:endParaRPr lang="sl-SI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103,8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u="none" strike="noStrike">
                          <a:effectLst/>
                        </a:rPr>
                        <a:t>87,22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71,2</a:t>
                      </a:r>
                      <a:endParaRPr lang="sl-SI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val="2389796049"/>
                  </a:ext>
                </a:extLst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160020" y="139836"/>
            <a:ext cx="5164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rgbClr val="004080"/>
                </a:solidFill>
                <a:latin typeface="Calibri" panose="020F0502020204030204" pitchFamily="34" charset="0"/>
              </a:rPr>
              <a:t>PRIKAZ KONKRETNIH PRIMEROV KMG 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591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26646" y="1559650"/>
            <a:ext cx="11848123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Formula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plačilo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OMD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KMG z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travojedimi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živalmi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trajnem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travinju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Število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točk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vrednost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točke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površina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v OMD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Formula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plačilo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OMD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KMG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brez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travojedih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živali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trajnem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travinju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Število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točk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vrednost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točke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površine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(N</a:t>
            </a:r>
            <a:r>
              <a:rPr kumimoji="0" lang="sl-SI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+ TNS 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OMD) +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Število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točk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vrednost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točke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površine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OMD)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51972" y="922475"/>
            <a:ext cx="611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FORMULA ZA PLAČILO OMD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48922" y="4198475"/>
            <a:ext cx="621964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Diferenciacija plačila OMD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nižje plačilo na trajno travinje brez GVŽ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Degresija plačila OMD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prvih 50 ha 100% plačilo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sakih nadaljnjih 10 ha prejme 10% plačila manj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površino nad 100 ha se prejme 40% plačila.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21298" y="109791"/>
            <a:ext cx="7179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004080"/>
                </a:solidFill>
                <a:latin typeface="Calibri" panose="020F0502020204030204" pitchFamily="34" charset="0"/>
              </a:rPr>
              <a:t>VSEBINA OMD V STRATEŠKEM NAČRTU 2023-2027 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13756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74645" y="111967"/>
            <a:ext cx="10991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9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1) Kmetijska gospodarstva s travojedimi živalmi na trajnem travinju: v</a:t>
            </a:r>
            <a:r>
              <a:rPr kumimoji="0" lang="sl-SI" sz="18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rednost točke v €</a:t>
            </a:r>
            <a:r>
              <a:rPr kumimoji="0" lang="sl-SI" sz="1800" b="1" i="0" u="none" strike="noStrike" kern="1200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sl-SI" sz="18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po letih</a:t>
            </a:r>
            <a:endParaRPr kumimoji="0" lang="sl-SI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41188"/>
              </p:ext>
            </p:extLst>
          </p:nvPr>
        </p:nvGraphicFramePr>
        <p:xfrm>
          <a:off x="326571" y="480107"/>
          <a:ext cx="7660430" cy="2691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0327">
                  <a:extLst>
                    <a:ext uri="{9D8B030D-6E8A-4147-A177-3AD203B41FA5}">
                      <a16:colId xmlns:a16="http://schemas.microsoft.com/office/drawing/2014/main" val="135530386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191162378"/>
                    </a:ext>
                  </a:extLst>
                </a:gridCol>
                <a:gridCol w="807031">
                  <a:extLst>
                    <a:ext uri="{9D8B030D-6E8A-4147-A177-3AD203B41FA5}">
                      <a16:colId xmlns:a16="http://schemas.microsoft.com/office/drawing/2014/main" val="109517535"/>
                    </a:ext>
                  </a:extLst>
                </a:gridCol>
                <a:gridCol w="807031">
                  <a:extLst>
                    <a:ext uri="{9D8B030D-6E8A-4147-A177-3AD203B41FA5}">
                      <a16:colId xmlns:a16="http://schemas.microsoft.com/office/drawing/2014/main" val="1194250995"/>
                    </a:ext>
                  </a:extLst>
                </a:gridCol>
                <a:gridCol w="807031">
                  <a:extLst>
                    <a:ext uri="{9D8B030D-6E8A-4147-A177-3AD203B41FA5}">
                      <a16:colId xmlns:a16="http://schemas.microsoft.com/office/drawing/2014/main" val="2464768589"/>
                    </a:ext>
                  </a:extLst>
                </a:gridCol>
                <a:gridCol w="807031">
                  <a:extLst>
                    <a:ext uri="{9D8B030D-6E8A-4147-A177-3AD203B41FA5}">
                      <a16:colId xmlns:a16="http://schemas.microsoft.com/office/drawing/2014/main" val="3516795752"/>
                    </a:ext>
                  </a:extLst>
                </a:gridCol>
                <a:gridCol w="809419">
                  <a:extLst>
                    <a:ext uri="{9D8B030D-6E8A-4147-A177-3AD203B41FA5}">
                      <a16:colId xmlns:a16="http://schemas.microsoft.com/office/drawing/2014/main" val="638074056"/>
                    </a:ext>
                  </a:extLst>
                </a:gridCol>
              </a:tblGrid>
              <a:tr h="303212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 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Vrednost točke v €</a:t>
                      </a:r>
                      <a:r>
                        <a:rPr lang="sl-SI" sz="1600" baseline="30000" noProof="0" dirty="0" smtClean="0">
                          <a:effectLst/>
                        </a:rPr>
                        <a:t>1</a:t>
                      </a:r>
                      <a:r>
                        <a:rPr lang="sl-SI" sz="1600" noProof="0" dirty="0" smtClean="0">
                          <a:effectLst/>
                        </a:rPr>
                        <a:t> po letih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93035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Število točk KMG v OMD / ha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2023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2024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2025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2026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2027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5925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7.r: 800 in več točk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0,34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0,36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0,38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0,39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523015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6.r: 600 – 799 točk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0,37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0,38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0,38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0,39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072580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5.r: 500 – 599 točk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340181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4.r: 400 – 499 točk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0,43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0,42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0,41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0,41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6539445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3.r: 300 – 399 točk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0,45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0,44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0,43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0,42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597137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2.r: 200 – 299 točk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0,47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0,45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0,43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0,42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411105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1.r:  do 199 točk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0,49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0,47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0,45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0,43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0,40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505613"/>
                  </a:ext>
                </a:extLst>
              </a:tr>
            </a:tbl>
          </a:graphicData>
        </a:graphic>
      </p:graphicFrame>
      <p:sp>
        <p:nvSpPr>
          <p:cNvPr id="10" name="Pravokotnik 9"/>
          <p:cNvSpPr/>
          <p:nvPr/>
        </p:nvSpPr>
        <p:spPr>
          <a:xfrm>
            <a:off x="158621" y="3540201"/>
            <a:ext cx="11159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9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2) </a:t>
            </a:r>
            <a:r>
              <a:rPr kumimoji="0" lang="sl-SI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Kmetijska gospodarstva brez travojedih živali na trajnem travinju: </a:t>
            </a:r>
            <a:r>
              <a:rPr kumimoji="0" lang="sl-SI" sz="18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vrednost točke v €</a:t>
            </a:r>
            <a:r>
              <a:rPr kumimoji="0" lang="sl-SI" sz="1800" b="1" i="0" u="none" strike="noStrike" kern="1200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sl-SI" sz="18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po letih</a:t>
            </a:r>
            <a:endParaRPr kumimoji="0" lang="sl-SI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78633"/>
              </p:ext>
            </p:extLst>
          </p:nvPr>
        </p:nvGraphicFramePr>
        <p:xfrm>
          <a:off x="326566" y="3940870"/>
          <a:ext cx="7660435" cy="2682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1644">
                  <a:extLst>
                    <a:ext uri="{9D8B030D-6E8A-4147-A177-3AD203B41FA5}">
                      <a16:colId xmlns:a16="http://schemas.microsoft.com/office/drawing/2014/main" val="7935455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23016270"/>
                    </a:ext>
                  </a:extLst>
                </a:gridCol>
                <a:gridCol w="901786">
                  <a:extLst>
                    <a:ext uri="{9D8B030D-6E8A-4147-A177-3AD203B41FA5}">
                      <a16:colId xmlns:a16="http://schemas.microsoft.com/office/drawing/2014/main" val="745043460"/>
                    </a:ext>
                  </a:extLst>
                </a:gridCol>
                <a:gridCol w="841795">
                  <a:extLst>
                    <a:ext uri="{9D8B030D-6E8A-4147-A177-3AD203B41FA5}">
                      <a16:colId xmlns:a16="http://schemas.microsoft.com/office/drawing/2014/main" val="2235449781"/>
                    </a:ext>
                  </a:extLst>
                </a:gridCol>
                <a:gridCol w="733166">
                  <a:extLst>
                    <a:ext uri="{9D8B030D-6E8A-4147-A177-3AD203B41FA5}">
                      <a16:colId xmlns:a16="http://schemas.microsoft.com/office/drawing/2014/main" val="2088139719"/>
                    </a:ext>
                  </a:extLst>
                </a:gridCol>
                <a:gridCol w="705608">
                  <a:extLst>
                    <a:ext uri="{9D8B030D-6E8A-4147-A177-3AD203B41FA5}">
                      <a16:colId xmlns:a16="http://schemas.microsoft.com/office/drawing/2014/main" val="3003037970"/>
                    </a:ext>
                  </a:extLst>
                </a:gridCol>
                <a:gridCol w="893876">
                  <a:extLst>
                    <a:ext uri="{9D8B030D-6E8A-4147-A177-3AD203B41FA5}">
                      <a16:colId xmlns:a16="http://schemas.microsoft.com/office/drawing/2014/main" val="3113761374"/>
                    </a:ext>
                  </a:extLst>
                </a:gridCol>
              </a:tblGrid>
              <a:tr h="359600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Vrednost točke v €</a:t>
                      </a:r>
                      <a:r>
                        <a:rPr lang="it-IT" sz="1600" baseline="300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751800"/>
                  </a:ext>
                </a:extLst>
              </a:tr>
              <a:tr h="288481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Število točk KMG v OMD / ha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2023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2024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 dirty="0">
                          <a:effectLst/>
                        </a:rPr>
                        <a:t>2025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2026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2027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633701"/>
                  </a:ext>
                </a:extLst>
              </a:tr>
              <a:tr h="291486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7.r: 800 in več točk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0,23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0,25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0,27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0,28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0063262"/>
                  </a:ext>
                </a:extLst>
              </a:tr>
              <a:tr h="291486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6.r: 600 – 799 točk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0,26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0,27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0,28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0,28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719624"/>
                  </a:ext>
                </a:extLst>
              </a:tr>
              <a:tr h="291486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5.r: 500 – 599 točk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360042"/>
                  </a:ext>
                </a:extLst>
              </a:tr>
              <a:tr h="288481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 dirty="0">
                          <a:effectLst/>
                        </a:rPr>
                        <a:t>4.r: 400 – 499 </a:t>
                      </a:r>
                      <a:r>
                        <a:rPr lang="it-IT" sz="1600" dirty="0" err="1">
                          <a:effectLst/>
                        </a:rPr>
                        <a:t>točk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0,33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0,32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0,31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0,30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713622"/>
                  </a:ext>
                </a:extLst>
              </a:tr>
              <a:tr h="291486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 dirty="0">
                          <a:effectLst/>
                        </a:rPr>
                        <a:t>3.r: 300 – 399 </a:t>
                      </a:r>
                      <a:r>
                        <a:rPr lang="sl-SI" sz="1600" noProof="0" dirty="0" smtClean="0">
                          <a:effectLst/>
                        </a:rPr>
                        <a:t>točk</a:t>
                      </a:r>
                      <a:endParaRPr lang="sl-SI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0,35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0,34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0,33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0,31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8196"/>
                  </a:ext>
                </a:extLst>
              </a:tr>
              <a:tr h="291486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2.r: 200 – 299 točk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0,37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0,35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0,33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0,31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6958881"/>
                  </a:ext>
                </a:extLst>
              </a:tr>
              <a:tr h="288481"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1.r:  do 199 točk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0,37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0,35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>
                          <a:effectLst/>
                        </a:rPr>
                        <a:t>0,32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"/>
                        </a:spcBef>
                        <a:spcAft>
                          <a:spcPts val="90"/>
                        </a:spcAft>
                      </a:pPr>
                      <a:r>
                        <a:rPr lang="it-IT" sz="1600" dirty="0">
                          <a:effectLst/>
                        </a:rPr>
                        <a:t>0,29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37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0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068148" y="3331028"/>
            <a:ext cx="27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 smtClean="0">
                <a:solidFill>
                  <a:srgbClr val="C00000"/>
                </a:solidFill>
              </a:rPr>
              <a:t>Hvala za pozornost</a:t>
            </a:r>
            <a:endParaRPr lang="sl-SI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19877" y="375772"/>
            <a:ext cx="7067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Razvrščanje kmetijskih gospodarstev glede na težavnostne razmere „skozi čas“ </a:t>
            </a:r>
            <a:endParaRPr lang="sl-SI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esna puščica 1"/>
          <p:cNvSpPr/>
          <p:nvPr/>
        </p:nvSpPr>
        <p:spPr>
          <a:xfrm>
            <a:off x="419878" y="3060440"/>
            <a:ext cx="11178074" cy="634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419877" y="2901820"/>
            <a:ext cx="70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1990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352522" y="2901820"/>
            <a:ext cx="79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2010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0686661" y="2901820"/>
            <a:ext cx="79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2023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354563" y="1630539"/>
            <a:ext cx="2780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Razvrstitev </a:t>
            </a:r>
            <a:r>
              <a:rPr lang="sl-SI" dirty="0" smtClean="0"/>
              <a:t>kmetijskih </a:t>
            </a:r>
            <a:r>
              <a:rPr lang="sl-SI" dirty="0"/>
              <a:t>gospodarstev </a:t>
            </a:r>
            <a:r>
              <a:rPr lang="sl-SI" dirty="0" smtClean="0"/>
              <a:t>v težavnostne razrede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6646506" y="1630539"/>
            <a:ext cx="1825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Vzpostavitev točkovanja KMG v OMD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10274558" y="1578716"/>
            <a:ext cx="1825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Posodobitev točkovanja KMG v OMD</a:t>
            </a:r>
            <a:endParaRPr lang="sl-SI" dirty="0"/>
          </a:p>
        </p:txBody>
      </p:sp>
      <p:sp>
        <p:nvSpPr>
          <p:cNvPr id="4" name="Desna puščica 3"/>
          <p:cNvSpPr/>
          <p:nvPr/>
        </p:nvSpPr>
        <p:spPr>
          <a:xfrm>
            <a:off x="5373171" y="4887501"/>
            <a:ext cx="6198049" cy="8275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5365101" y="4334796"/>
            <a:ext cx="2872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Določitev OMD (vstop v EU) 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365101" y="4702834"/>
            <a:ext cx="79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2004</a:t>
            </a:r>
            <a:endParaRPr lang="sl-SI" dirty="0"/>
          </a:p>
        </p:txBody>
      </p:sp>
      <p:pic>
        <p:nvPicPr>
          <p:cNvPr id="13" name="Picture 22" descr="D:\Moji Dokumenti\SILVO\predstavitve\SLO\knjiga elaborat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102CA"/>
              </a:clrFrom>
              <a:clrTo>
                <a:srgbClr val="0102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1" y="4011268"/>
            <a:ext cx="1313460" cy="17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D:\Moji Dokumenti\SILVO\predstavitve\SLO\computer1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913" y="4055444"/>
            <a:ext cx="1244827" cy="12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074420" y="3826703"/>
            <a:ext cx="1866900" cy="309672"/>
          </a:xfrm>
          <a:prstGeom prst="curvedDownArrow">
            <a:avLst>
              <a:gd name="adj1" fmla="val 66667"/>
              <a:gd name="adj2" fmla="val 195238"/>
              <a:gd name="adj3" fmla="val 3333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2726961" y="3832006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dirty="0"/>
              <a:t>l. 1998</a:t>
            </a:r>
            <a:endParaRPr lang="sl-SI" dirty="0"/>
          </a:p>
        </p:txBody>
      </p:sp>
      <p:pic>
        <p:nvPicPr>
          <p:cNvPr id="17" name="Ograda vsebine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858" y="5300251"/>
            <a:ext cx="2203214" cy="1557749"/>
          </a:xfr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061" y="5516478"/>
            <a:ext cx="1904999" cy="13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6611" y="111811"/>
            <a:ext cx="10515600" cy="1325563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00B050"/>
                </a:solidFill>
                <a:latin typeface="+mn-lt"/>
              </a:rPr>
              <a:t>Vzpostavitev točkovanja v letu 2010</a:t>
            </a:r>
            <a:endParaRPr lang="sl-SI" sz="2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6611" y="1483566"/>
            <a:ext cx="11924523" cy="5309119"/>
          </a:xfrm>
        </p:spPr>
        <p:txBody>
          <a:bodyPr>
            <a:normAutofit/>
          </a:bodyPr>
          <a:lstStyle/>
          <a:p>
            <a:r>
              <a:rPr lang="sl-SI" sz="1800" dirty="0" smtClean="0"/>
              <a:t>Na podlagi strokovne metodologije (Kmetijski inštitut Slovenije),</a:t>
            </a:r>
          </a:p>
          <a:p>
            <a:r>
              <a:rPr lang="sl-SI" altLang="sl-SI" sz="1800" dirty="0"/>
              <a:t>Točkovanje poteka popolno </a:t>
            </a:r>
            <a:r>
              <a:rPr lang="sl-SI" altLang="sl-SI" sz="1800" dirty="0" smtClean="0"/>
              <a:t>avtomatizirano,</a:t>
            </a:r>
            <a:endParaRPr lang="sl-SI" altLang="sl-SI" sz="1800" dirty="0"/>
          </a:p>
          <a:p>
            <a:r>
              <a:rPr lang="sl-SI" altLang="sl-SI" sz="1800" dirty="0" smtClean="0"/>
              <a:t>Uporabljamo le uradne evidence ali uradne podatke za naslednje omejitve:</a:t>
            </a:r>
          </a:p>
          <a:p>
            <a:pPr marL="0" indent="0">
              <a:buNone/>
            </a:pPr>
            <a:r>
              <a:rPr lang="sl-SI" altLang="sl-SI" sz="1800" dirty="0" smtClean="0"/>
              <a:t>STANDARDNE OMEJITVE:</a:t>
            </a:r>
          </a:p>
          <a:p>
            <a:pPr marL="0" indent="0">
              <a:buNone/>
            </a:pPr>
            <a:r>
              <a:rPr lang="sl-SI" altLang="sl-SI" sz="1800" dirty="0" smtClean="0"/>
              <a:t>- lastnosti tal (do sedaj talno število, od l. 2023 točke tal, kar je enak sloj kot je vključen v proces bonitiranja kmetijskih zemljišč – podatek GURS)</a:t>
            </a:r>
            <a:endParaRPr lang="sl-SI" altLang="sl-SI" sz="1800" dirty="0"/>
          </a:p>
          <a:p>
            <a:pPr>
              <a:buFontTx/>
              <a:buChar char="-"/>
            </a:pPr>
            <a:r>
              <a:rPr lang="sl-SI" altLang="sl-SI" sz="1800" dirty="0" smtClean="0"/>
              <a:t>klimatski pogoji, kar izrazimo z nadmorsko višino zemljišča (podatek v RKG)</a:t>
            </a:r>
          </a:p>
          <a:p>
            <a:pPr>
              <a:buFontTx/>
              <a:buChar char="-"/>
            </a:pPr>
            <a:r>
              <a:rPr lang="sl-SI" altLang="sl-SI" sz="1800" dirty="0"/>
              <a:t>n</a:t>
            </a:r>
            <a:r>
              <a:rPr lang="sl-SI" altLang="sl-SI" sz="1800" dirty="0" smtClean="0"/>
              <a:t>agib zemljišča </a:t>
            </a:r>
            <a:r>
              <a:rPr lang="sl-SI" altLang="sl-SI" sz="1800" dirty="0"/>
              <a:t>(podatek v RKG</a:t>
            </a:r>
            <a:r>
              <a:rPr lang="sl-SI" altLang="sl-SI" sz="1800" dirty="0" smtClean="0"/>
              <a:t>)</a:t>
            </a:r>
          </a:p>
          <a:p>
            <a:pPr>
              <a:buFontTx/>
              <a:buChar char="-"/>
            </a:pPr>
            <a:r>
              <a:rPr lang="sl-SI" altLang="sl-SI" sz="1800" dirty="0"/>
              <a:t>v</a:t>
            </a:r>
            <a:r>
              <a:rPr lang="sl-SI" altLang="sl-SI" sz="1800" dirty="0" smtClean="0"/>
              <a:t>elikost kmetijskega zemljišča (</a:t>
            </a:r>
            <a:r>
              <a:rPr lang="sl-SI" altLang="sl-SI" sz="1800" dirty="0"/>
              <a:t>podatek v RKG</a:t>
            </a:r>
            <a:r>
              <a:rPr lang="sl-SI" altLang="sl-SI" sz="1800" dirty="0" smtClean="0"/>
              <a:t>)</a:t>
            </a:r>
            <a:endParaRPr lang="sl-SI" altLang="sl-SI" sz="1800" dirty="0"/>
          </a:p>
          <a:p>
            <a:pPr>
              <a:buNone/>
            </a:pPr>
            <a:r>
              <a:rPr lang="sl-SI" altLang="sl-SI" sz="1800" dirty="0" smtClean="0"/>
              <a:t>SPECIFIČNE </a:t>
            </a:r>
            <a:r>
              <a:rPr lang="sl-SI" altLang="sl-SI" sz="1800" dirty="0"/>
              <a:t>OMEJITVE:</a:t>
            </a:r>
          </a:p>
          <a:p>
            <a:pPr>
              <a:buFontTx/>
              <a:buNone/>
            </a:pPr>
            <a:r>
              <a:rPr lang="sl-SI" sz="1800" dirty="0" err="1" smtClean="0"/>
              <a:t>Kraškost</a:t>
            </a:r>
            <a:r>
              <a:rPr lang="sl-SI" sz="1800" dirty="0" smtClean="0"/>
              <a:t>, </a:t>
            </a:r>
            <a:r>
              <a:rPr lang="sl-SI" sz="1800" dirty="0" err="1" smtClean="0"/>
              <a:t>poplavnost</a:t>
            </a:r>
            <a:r>
              <a:rPr lang="sl-SI" sz="1800" dirty="0" smtClean="0"/>
              <a:t>, burja, od 2023 pa ne več </a:t>
            </a:r>
            <a:r>
              <a:rPr lang="sl-SI" sz="1800" dirty="0" err="1" smtClean="0"/>
              <a:t>erozivnost</a:t>
            </a:r>
            <a:r>
              <a:rPr lang="sl-SI" sz="1800" dirty="0" smtClean="0"/>
              <a:t>, ker je postala del pogojenosti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6694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08920" y="1139272"/>
            <a:ext cx="11502080" cy="3575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STANDARDNI KRITERIJI:</a:t>
            </a:r>
            <a:endParaRPr lang="sl-S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sl-SI" dirty="0">
                <a:ea typeface="Times New Roman" panose="02020603050405020304" pitchFamily="18" charset="0"/>
                <a:cs typeface="Arial" panose="020B0604020202020204" pitchFamily="34" charset="0"/>
              </a:rPr>
              <a:t>Talne lastnosti; uporabimo evidenco točke tal – </a:t>
            </a:r>
            <a:r>
              <a:rPr lang="sl-SI" dirty="0" smtClean="0">
                <a:ea typeface="Times New Roman" panose="02020603050405020304" pitchFamily="18" charset="0"/>
                <a:cs typeface="Arial" panose="020B0604020202020204" pitchFamily="34" charset="0"/>
              </a:rPr>
              <a:t>enaka </a:t>
            </a:r>
            <a:r>
              <a:rPr lang="sl-SI" dirty="0">
                <a:ea typeface="Times New Roman" panose="02020603050405020304" pitchFamily="18" charset="0"/>
                <a:cs typeface="Arial" panose="020B0604020202020204" pitchFamily="34" charset="0"/>
              </a:rPr>
              <a:t>kot GURS v procesu bonitiranja zemljišč</a:t>
            </a:r>
            <a:r>
              <a:rPr lang="sl-SI" dirty="0" smtClean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sl-S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sl-SI" dirty="0">
                <a:ea typeface="Times New Roman" panose="02020603050405020304" pitchFamily="18" charset="0"/>
                <a:cs typeface="Arial" panose="020B0604020202020204" pitchFamily="34" charset="0"/>
              </a:rPr>
              <a:t>Krajša vegetacijska doba, izkazana preko nadmorske višine; uporabi se povprečna nadmorska višina GERK, ki je pripisana na GERK. Primernost tega pristopa pa smo preverili tudi evidenco točk klime, ki jo GURS uporablja v procesu bonitiranja, ujemanje (prekrivanje) med njima je zelo dobro, zato smo ostali pri uporabi nadmorske višine</a:t>
            </a:r>
            <a:r>
              <a:rPr lang="sl-SI" dirty="0" smtClean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sl-S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sl-SI" dirty="0">
                <a:ea typeface="Times New Roman" panose="02020603050405020304" pitchFamily="18" charset="0"/>
                <a:cs typeface="Arial" panose="020B0604020202020204" pitchFamily="34" charset="0"/>
              </a:rPr>
              <a:t>Nagib;  uporabi se povprečni nagib </a:t>
            </a:r>
            <a:r>
              <a:rPr lang="sl-SI" dirty="0" err="1">
                <a:ea typeface="Times New Roman" panose="02020603050405020304" pitchFamily="18" charset="0"/>
                <a:cs typeface="Arial" panose="020B0604020202020204" pitchFamily="34" charset="0"/>
              </a:rPr>
              <a:t>GERKa</a:t>
            </a:r>
            <a:r>
              <a:rPr lang="sl-SI" dirty="0">
                <a:ea typeface="Times New Roman" panose="02020603050405020304" pitchFamily="18" charset="0"/>
                <a:cs typeface="Arial" panose="020B0604020202020204" pitchFamily="34" charset="0"/>
              </a:rPr>
              <a:t>, ki je pripisan na </a:t>
            </a:r>
            <a:r>
              <a:rPr lang="sl-SI" dirty="0" smtClean="0">
                <a:ea typeface="Times New Roman" panose="02020603050405020304" pitchFamily="18" charset="0"/>
                <a:cs typeface="Arial" panose="020B0604020202020204" pitchFamily="34" charset="0"/>
              </a:rPr>
              <a:t>GERK (dodatno se pri nagibu upošteva </a:t>
            </a:r>
            <a:r>
              <a:rPr lang="sl-SI" dirty="0" smtClean="0">
                <a:cs typeface="Arial" panose="020B0604020202020204" pitchFamily="34" charset="0"/>
              </a:rPr>
              <a:t>korekcija </a:t>
            </a:r>
            <a:r>
              <a:rPr lang="sl-SI" dirty="0">
                <a:cs typeface="Arial" panose="020B0604020202020204" pitchFamily="34" charset="0"/>
              </a:rPr>
              <a:t>paše</a:t>
            </a:r>
            <a:r>
              <a:rPr lang="sl-SI" dirty="0" smtClean="0">
                <a:cs typeface="Arial" panose="020B0604020202020204" pitchFamily="34" charset="0"/>
              </a:rPr>
              <a:t>, ki </a:t>
            </a:r>
            <a:r>
              <a:rPr lang="sl-SI" dirty="0">
                <a:cs typeface="Arial" panose="020B0604020202020204" pitchFamily="34" charset="0"/>
              </a:rPr>
              <a:t>prinese dodatne točke, če je strmina prisotna na večjem delu </a:t>
            </a:r>
            <a:r>
              <a:rPr lang="sl-SI" dirty="0" smtClean="0">
                <a:cs typeface="Arial" panose="020B0604020202020204" pitchFamily="34" charset="0"/>
              </a:rPr>
              <a:t>KMG),</a:t>
            </a:r>
            <a:endParaRPr lang="sl-SI" dirty="0"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sl-SI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-"/>
            </a:pPr>
            <a:r>
              <a:rPr lang="sl-SI" dirty="0">
                <a:ea typeface="Times New Roman" panose="02020603050405020304" pitchFamily="18" charset="0"/>
                <a:cs typeface="Arial" panose="020B0604020202020204" pitchFamily="34" charset="0"/>
              </a:rPr>
              <a:t>Velikost </a:t>
            </a:r>
            <a:r>
              <a:rPr lang="sl-SI" dirty="0" err="1">
                <a:ea typeface="Times New Roman" panose="02020603050405020304" pitchFamily="18" charset="0"/>
                <a:cs typeface="Arial" panose="020B0604020202020204" pitchFamily="34" charset="0"/>
              </a:rPr>
              <a:t>GERKa</a:t>
            </a:r>
            <a:r>
              <a:rPr lang="sl-SI" dirty="0"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sl-SI" dirty="0" err="1">
                <a:ea typeface="Times New Roman" panose="02020603050405020304" pitchFamily="18" charset="0"/>
                <a:cs typeface="Arial" panose="020B0604020202020204" pitchFamily="34" charset="0"/>
              </a:rPr>
              <a:t>oz</a:t>
            </a:r>
            <a:r>
              <a:rPr lang="sl-SI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l-SI" dirty="0" err="1">
                <a:ea typeface="Times New Roman" panose="02020603050405020304" pitchFamily="18" charset="0"/>
                <a:cs typeface="Arial" panose="020B0604020202020204" pitchFamily="34" charset="0"/>
              </a:rPr>
              <a:t>t.i</a:t>
            </a:r>
            <a:r>
              <a:rPr lang="sl-SI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l-SI" dirty="0" err="1">
                <a:ea typeface="Times New Roman" panose="02020603050405020304" pitchFamily="18" charset="0"/>
                <a:cs typeface="Arial" panose="020B0604020202020204" pitchFamily="34" charset="0"/>
              </a:rPr>
              <a:t>razparceliranost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08920" y="302741"/>
            <a:ext cx="569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00B050"/>
                </a:solidFill>
              </a:rPr>
              <a:t>KRITERIJI V MODELU TOČKOVANJA </a:t>
            </a:r>
            <a:endParaRPr lang="sl-SI" sz="2400" b="1" dirty="0">
              <a:solidFill>
                <a:srgbClr val="00B05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08920" y="5212087"/>
            <a:ext cx="1150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dirty="0" smtClean="0"/>
              <a:t>SPECIFIČNI KRITERIJI</a:t>
            </a:r>
          </a:p>
          <a:p>
            <a:pPr marL="285750" lvl="0" indent="-285750">
              <a:buFontTx/>
              <a:buChar char="-"/>
            </a:pPr>
            <a:r>
              <a:rPr lang="sl-SI" dirty="0"/>
              <a:t>prisotnost </a:t>
            </a:r>
            <a:r>
              <a:rPr lang="sl-SI" dirty="0" smtClean="0"/>
              <a:t>burje (na območju Vipavske doline, kjer je OMD določen zaradi tega), </a:t>
            </a:r>
          </a:p>
          <a:p>
            <a:pPr marL="285750" lvl="0" indent="-285750">
              <a:buFontTx/>
              <a:buChar char="-"/>
            </a:pPr>
            <a:r>
              <a:rPr lang="sl-SI" dirty="0" err="1" smtClean="0"/>
              <a:t>kraškost</a:t>
            </a:r>
            <a:r>
              <a:rPr lang="sl-SI" dirty="0"/>
              <a:t>, </a:t>
            </a:r>
            <a:endParaRPr lang="sl-SI" dirty="0" smtClean="0"/>
          </a:p>
          <a:p>
            <a:pPr marL="285750" lvl="0" indent="-285750">
              <a:buFontTx/>
              <a:buChar char="-"/>
            </a:pPr>
            <a:r>
              <a:rPr lang="sl-SI" dirty="0" err="1" smtClean="0"/>
              <a:t>poplavnost</a:t>
            </a:r>
            <a:r>
              <a:rPr lang="sl-SI" dirty="0" smtClean="0"/>
              <a:t> (območje pogostih poplav in presihajočih kraških jezer) in </a:t>
            </a:r>
            <a:r>
              <a:rPr lang="sl-SI" dirty="0"/>
              <a:t>barje, </a:t>
            </a:r>
            <a:r>
              <a:rPr lang="sl-SI" u="sng" dirty="0" smtClean="0"/>
              <a:t>ne </a:t>
            </a:r>
            <a:r>
              <a:rPr lang="sl-SI" u="sng" dirty="0"/>
              <a:t>pa več </a:t>
            </a:r>
            <a:r>
              <a:rPr lang="sl-SI" u="sng" dirty="0" err="1" smtClean="0"/>
              <a:t>erozivnost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18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98581" y="709128"/>
            <a:ext cx="11168742" cy="46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l-SI" sz="24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Povzetek strokovne naloge (zaključena konec julija 2022)</a:t>
            </a:r>
            <a:endParaRPr lang="sl-SI" sz="2400" b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Posodobitev modela točkovanja (posodobitev izhodiščnih modelnih kalkulacij</a:t>
            </a:r>
            <a:r>
              <a:rPr lang="sl-SI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sl-SI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l-SI" b="1" dirty="0" smtClean="0"/>
              <a:t>V izračunih </a:t>
            </a:r>
            <a:r>
              <a:rPr lang="sl-SI" b="1" dirty="0"/>
              <a:t>upoštevane povprečne cene posameznih stroškovnih elementov za obdobje 2019–2021, brez </a:t>
            </a:r>
            <a:r>
              <a:rPr lang="sl-SI" b="1" dirty="0" smtClean="0"/>
              <a:t>DDV,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V izračunih </a:t>
            </a:r>
            <a:r>
              <a:rPr lang="sl-SI" b="1" dirty="0"/>
              <a:t>upoštevano vračilo trošarine, medtem ko plačila za ukrepe SKP niso vključena.</a:t>
            </a:r>
          </a:p>
          <a:p>
            <a:endParaRPr lang="sl-SI" b="1" u="sng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Nadgradnja </a:t>
            </a:r>
            <a:r>
              <a:rPr lang="sl-SI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modela točkovanja: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Dodano je vrednotenje izgube prihodka glede na nadmorsko višino, </a:t>
            </a:r>
            <a:endParaRPr lang="sl-SI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l-SI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l-SI" b="1" dirty="0"/>
              <a:t>odana še kalkulacijo za orehe (kot reprezentanta za manj intenzivne sadovnjake; = lupinarji), in posebna obravnava planinskih pašnikov (Rabe: N, T, S, L, V, P</a:t>
            </a:r>
            <a:r>
              <a:rPr lang="sl-SI" b="1" dirty="0" smtClean="0"/>
              <a:t>),</a:t>
            </a:r>
            <a:endParaRPr lang="sl-SI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l-SI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Uporabili smo diferenciacijo točk za specifične omejitvene dejavnike v </a:t>
            </a:r>
            <a:r>
              <a:rPr lang="sl-SI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 težavnostni stopnji, ukinili „</a:t>
            </a:r>
            <a:r>
              <a:rPr lang="sl-SI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erozivnost</a:t>
            </a:r>
            <a:r>
              <a:rPr lang="sl-SI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sl-SI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b="1" u="sng" dirty="0" smtClean="0"/>
          </a:p>
          <a:p>
            <a:r>
              <a:rPr lang="sl-SI" b="1" u="sng" dirty="0" smtClean="0"/>
              <a:t>Dopolnitev </a:t>
            </a:r>
            <a:r>
              <a:rPr lang="sl-SI" b="1" u="sng" dirty="0"/>
              <a:t>modela </a:t>
            </a:r>
            <a:r>
              <a:rPr lang="sl-SI" b="1" u="sng" dirty="0" smtClean="0"/>
              <a:t>točkovanja:</a:t>
            </a:r>
            <a:endParaRPr lang="sl-SI" b="1" u="sng" dirty="0"/>
          </a:p>
          <a:p>
            <a:pPr marL="285750" indent="-285750">
              <a:buFontTx/>
              <a:buChar char="-"/>
            </a:pPr>
            <a:r>
              <a:rPr lang="sl-SI" b="1" dirty="0"/>
              <a:t>Razdelitev dosedanjih </a:t>
            </a:r>
            <a:r>
              <a:rPr lang="sl-SI" b="1" dirty="0" smtClean="0"/>
              <a:t>5 razredov lastnosti tal na 8 razredov,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Razdelitev dosedanjih razredov nagiba na vrednosti po 5</a:t>
            </a:r>
            <a:r>
              <a:rPr lang="sl-SI" b="1" dirty="0" smtClean="0"/>
              <a:t>%,</a:t>
            </a:r>
            <a:endParaRPr lang="sl-SI" b="1" dirty="0"/>
          </a:p>
          <a:p>
            <a:pPr marL="285750" indent="-285750">
              <a:buFontTx/>
              <a:buChar char="-"/>
            </a:pPr>
            <a:r>
              <a:rPr lang="sl-SI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Poenostavitev točkovanja razdrobljenosti na </a:t>
            </a:r>
            <a:r>
              <a:rPr lang="sl-SI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njivah.</a:t>
            </a:r>
          </a:p>
          <a:p>
            <a:pPr marL="285750" indent="-285750">
              <a:buFontTx/>
              <a:buChar char="-"/>
            </a:pPr>
            <a:r>
              <a:rPr lang="sl-SI" b="1" dirty="0" smtClean="0">
                <a:cs typeface="Times New Roman" panose="02020603050405020304" pitchFamily="18" charset="0"/>
              </a:rPr>
              <a:t>Nove ali posodobljene evidence (točke tal, </a:t>
            </a:r>
            <a:r>
              <a:rPr lang="sl-SI" b="1" dirty="0" err="1" smtClean="0">
                <a:cs typeface="Times New Roman" panose="02020603050405020304" pitchFamily="18" charset="0"/>
              </a:rPr>
              <a:t>kraškost</a:t>
            </a:r>
            <a:r>
              <a:rPr lang="sl-SI" b="1" dirty="0" smtClean="0">
                <a:cs typeface="Times New Roman" panose="02020603050405020304" pitchFamily="18" charset="0"/>
              </a:rPr>
              <a:t>, več poplavnih območij)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2739142" y="5582956"/>
            <a:ext cx="5112457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Novo točkovanje je zaradi omenjenih sprememb in dolgega obdobja od prve postavitve modela težko primerljivo s sedanjim točkovanjem!!</a:t>
            </a:r>
            <a:endParaRPr lang="sl-SI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98581" y="62797"/>
            <a:ext cx="649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rgbClr val="004080"/>
                </a:solidFill>
                <a:latin typeface="Calibri" panose="020F0502020204030204" pitchFamily="34" charset="0"/>
              </a:rPr>
              <a:t>SPREMEMBA SISTEMA TOČKOVANJA KMG v OMD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7448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48" y="0"/>
            <a:ext cx="9691028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35845" y="226541"/>
            <a:ext cx="525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TOČKE TAL </a:t>
            </a:r>
          </a:p>
          <a:p>
            <a:r>
              <a:rPr lang="sl-SI" dirty="0" smtClean="0"/>
              <a:t>(Vir: GURS, Pravilnik o vodenju podatkov katastra nepremičnin Ul. RS 41/22)</a:t>
            </a:r>
            <a:endParaRPr lang="sl-SI" dirty="0"/>
          </a:p>
        </p:txBody>
      </p:sp>
      <p:sp>
        <p:nvSpPr>
          <p:cNvPr id="7" name="Eksplozija 2 6"/>
          <p:cNvSpPr/>
          <p:nvPr/>
        </p:nvSpPr>
        <p:spPr>
          <a:xfrm rot="1758470">
            <a:off x="9684055" y="2617979"/>
            <a:ext cx="2464944" cy="2072752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10054916" y="3331189"/>
            <a:ext cx="140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3x več poligonov!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44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38589"/>
              </p:ext>
            </p:extLst>
          </p:nvPr>
        </p:nvGraphicFramePr>
        <p:xfrm>
          <a:off x="453905" y="805043"/>
          <a:ext cx="4899660" cy="285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613925" y="155074"/>
            <a:ext cx="525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8 RAZREDOV TOČK TAL</a:t>
            </a:r>
          </a:p>
        </p:txBody>
      </p:sp>
      <p:sp>
        <p:nvSpPr>
          <p:cNvPr id="8" name="Elipsa 7"/>
          <p:cNvSpPr/>
          <p:nvPr/>
        </p:nvSpPr>
        <p:spPr>
          <a:xfrm>
            <a:off x="1798320" y="1783080"/>
            <a:ext cx="883920" cy="1638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2797775" y="1257300"/>
            <a:ext cx="1370366" cy="2164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393012"/>
              </p:ext>
            </p:extLst>
          </p:nvPr>
        </p:nvGraphicFramePr>
        <p:xfrm>
          <a:off x="427235" y="3835400"/>
          <a:ext cx="492633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kon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862405"/>
              </p:ext>
            </p:extLst>
          </p:nvPr>
        </p:nvGraphicFramePr>
        <p:xfrm>
          <a:off x="6237489" y="3835400"/>
          <a:ext cx="4926330" cy="302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86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80" y="1"/>
            <a:ext cx="9691028" cy="6858000"/>
          </a:xfrm>
        </p:spPr>
      </p:pic>
      <p:sp>
        <p:nvSpPr>
          <p:cNvPr id="5" name="PoljeZBesedilom 4"/>
          <p:cNvSpPr txBox="1"/>
          <p:nvPr/>
        </p:nvSpPr>
        <p:spPr>
          <a:xfrm>
            <a:off x="670560" y="220980"/>
            <a:ext cx="65912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TOČKE KLIME (za preizkus NADMORSKE VIŠINE) </a:t>
            </a:r>
          </a:p>
          <a:p>
            <a:r>
              <a:rPr lang="sl-SI" dirty="0" smtClean="0"/>
              <a:t>(Vir: GURS, Pravilnik o vodenju podatkov katastra nepremičnin Ul. RS 41/22)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08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99CC00"/>
            </a:gs>
            <a:gs pos="90000">
              <a:schemeClr val="bg1"/>
            </a:gs>
            <a:gs pos="100000">
              <a:schemeClr val="bg1"/>
            </a:gs>
          </a:gsLst>
          <a:lin ang="5400000" scaled="0"/>
        </a:gradFill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25396475418A4B8D8FB4A494E5A7CA" ma:contentTypeVersion="1" ma:contentTypeDescription="Ustvari nov dokument." ma:contentTypeScope="" ma:versionID="740d13182d870ac1b231001472d0ea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79823c2837ba2e0561586e40a1e9a5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Razporejanje začetnega datuma" ma:description="»Načrtovanje začetnega datuma« je stolpec mesta, ki ga je ustvarila funkcija objavljanja. Uporablja se za določanje datuma in ure, ko se ta stran prvič prikaže obiskovalcem strani." ma:internalName="PublishingStartDate">
      <xsd:simpleType>
        <xsd:restriction base="dms:Unknown"/>
      </xsd:simpleType>
    </xsd:element>
    <xsd:element name="PublishingExpirationDate" ma:index="9" nillable="true" ma:displayName="Razporejanje končnega datuma" ma:description="»Načrtovanje končnega datuma« je stolpec mesta, ki ga je ustvarila funkcija objavljanja. Uporablja se za določanje datuma in ure, ko se ta stran ne prikaže več obiskovalcem mesta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D1E209-E24C-47A2-B933-BD7187E70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C2599-9043-46FD-8151-162D80ECE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329092-D32C-4529-BF37-C5AEB5C96E26}">
  <ds:schemaRefs>
    <ds:schemaRef ds:uri="http://schemas.microsoft.com/sharepoint/v3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24194</TotalTime>
  <Words>2201</Words>
  <Application>Microsoft Office PowerPoint</Application>
  <PresentationFormat>Širokozaslonsko</PresentationFormat>
  <Paragraphs>500</Paragraphs>
  <Slides>29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Republika</vt:lpstr>
      <vt:lpstr>Times New Roman</vt:lpstr>
      <vt:lpstr>Wingdings</vt:lpstr>
      <vt:lpstr>Officeova tema</vt:lpstr>
      <vt:lpstr>Privzeti načrt</vt:lpstr>
      <vt:lpstr>Delovni list</vt:lpstr>
      <vt:lpstr>37. TRADICIONALNI POSVET JAVNE SLUŽBE KMETIJSKEGA SVETOVANJA (JSKS)</vt:lpstr>
      <vt:lpstr>PowerPointova predstavitev</vt:lpstr>
      <vt:lpstr>PowerPointova predstavitev</vt:lpstr>
      <vt:lpstr>Vzpostavitev točkovanja v letu 2010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Tomec</dc:creator>
  <cp:lastModifiedBy>Robert Peklaj</cp:lastModifiedBy>
  <cp:revision>1773</cp:revision>
  <cp:lastPrinted>2022-11-28T06:20:41Z</cp:lastPrinted>
  <dcterms:created xsi:type="dcterms:W3CDTF">2021-06-28T11:01:48Z</dcterms:created>
  <dcterms:modified xsi:type="dcterms:W3CDTF">2022-12-06T12:10:36Z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0x010100F225396475418A4B8D8FB4A494E5A7CA</vt:lpwstr>
  </property>
</Properties>
</file>