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9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5F42"/>
    <a:srgbClr val="F3F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EFEF6-BB65-4F1D-8664-9F868E546EE5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28EC3-09EE-45CA-BAB5-F674121DEF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738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Predlog</a:t>
            </a:r>
            <a:r>
              <a:rPr lang="sl-SI" baseline="0" dirty="0" smtClean="0"/>
              <a:t> naslovnice 2</a:t>
            </a:r>
            <a:endParaRPr lang="sl-SI" dirty="0" smtClean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28EC3-09EE-45CA-BAB5-F674121DEF36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4237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28EC3-09EE-45CA-BAB5-F674121DEF36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9072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605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917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429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962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788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346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008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6830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079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698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325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2E83F-619D-45A5-A293-4D26E929282B}" type="datetimeFigureOut">
              <a:rPr lang="sl-SI" smtClean="0"/>
              <a:t>06.12.2022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12C0D-D691-43AF-95B6-75904C2693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210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5.jpeg"/><Relationship Id="rId10" Type="http://schemas.openxmlformats.org/officeDocument/2006/relationships/image" Target="../media/image11.jpe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ka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5687" y="2606128"/>
            <a:ext cx="1828800" cy="240182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337590"/>
            <a:ext cx="9144000" cy="2354263"/>
          </a:xfrm>
        </p:spPr>
        <p:txBody>
          <a:bodyPr>
            <a:normAutofit/>
          </a:bodyPr>
          <a:lstStyle/>
          <a:p>
            <a:r>
              <a:rPr lang="sl-SI" sz="5300" b="1" dirty="0" smtClean="0"/>
              <a:t>DOGODEK EVROPSKEGA PARTNERSTVA ZA INOVACIJE - EIP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95663" y="3602038"/>
            <a:ext cx="9465572" cy="2306084"/>
          </a:xfrm>
        </p:spPr>
        <p:txBody>
          <a:bodyPr>
            <a:normAutofit/>
          </a:bodyPr>
          <a:lstStyle/>
          <a:p>
            <a:endParaRPr lang="sl-SI" b="1" dirty="0" smtClean="0"/>
          </a:p>
          <a:p>
            <a:endParaRPr lang="sl-SI" b="1" dirty="0" smtClean="0"/>
          </a:p>
          <a:p>
            <a:endParaRPr lang="sl-SI" b="1" dirty="0" smtClean="0"/>
          </a:p>
          <a:p>
            <a:r>
              <a:rPr lang="sl-SI" b="1" dirty="0" smtClean="0"/>
              <a:t>ORGANIZIRA </a:t>
            </a:r>
            <a:r>
              <a:rPr lang="sl-SI" b="1" dirty="0"/>
              <a:t>MINISTRSTVO ZA </a:t>
            </a:r>
            <a:r>
              <a:rPr lang="sl-SI" b="1" dirty="0" smtClean="0"/>
              <a:t>KMETIJSTVO, GOZDARSTVO </a:t>
            </a:r>
            <a:r>
              <a:rPr lang="sl-SI" b="1" dirty="0"/>
              <a:t>IN </a:t>
            </a:r>
            <a:r>
              <a:rPr lang="sl-SI" b="1" dirty="0" smtClean="0"/>
              <a:t>PREHRANO</a:t>
            </a:r>
          </a:p>
          <a:p>
            <a:r>
              <a:rPr lang="sl-SI" b="1" dirty="0" smtClean="0"/>
              <a:t>Bled, 29. </a:t>
            </a:r>
            <a:r>
              <a:rPr lang="sl-SI" b="1" smtClean="0"/>
              <a:t>november 2022 </a:t>
            </a:r>
            <a:endParaRPr lang="sl-SI" dirty="0"/>
          </a:p>
        </p:txBody>
      </p:sp>
      <p:grpSp>
        <p:nvGrpSpPr>
          <p:cNvPr id="19" name="Skupina 18"/>
          <p:cNvGrpSpPr/>
          <p:nvPr/>
        </p:nvGrpSpPr>
        <p:grpSpPr>
          <a:xfrm>
            <a:off x="369182" y="5903071"/>
            <a:ext cx="11004451" cy="954929"/>
            <a:chOff x="832645" y="5903071"/>
            <a:chExt cx="11004451" cy="954929"/>
          </a:xfrm>
        </p:grpSpPr>
        <p:pic>
          <p:nvPicPr>
            <p:cNvPr id="20" name="Picture 2" descr="N:\INTERNO\DK\SSPRP\OSKLR\PROGRAM_RAZVOJA_PODEZELJA_2014-2020\Ukrep_M16_Sodelovanje\EIP VEM točka\Brošure in zloženke in pingvin\Brošura_pingvin_logotip\eip-slogan-sl-en-01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2640" y="5993476"/>
              <a:ext cx="2543694" cy="864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Slika 20">
              <a:extLst>
                <a:ext uri="{FF2B5EF4-FFF2-40B4-BE49-F238E27FC236}">
                  <a16:creationId xmlns:a16="http://schemas.microsoft.com/office/drawing/2014/main" id="{FFD4384F-790A-420C-8BCA-1769490F4C6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2645" y="6210682"/>
              <a:ext cx="2490493" cy="615142"/>
            </a:xfrm>
            <a:prstGeom prst="rect">
              <a:avLst/>
            </a:prstGeom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8286334" y="5908122"/>
              <a:ext cx="863852" cy="949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Slika 22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51593" y="6262268"/>
              <a:ext cx="2438400" cy="511969"/>
            </a:xfrm>
            <a:prstGeom prst="rect">
              <a:avLst/>
            </a:prstGeom>
          </p:spPr>
        </p:pic>
        <p:grpSp>
          <p:nvGrpSpPr>
            <p:cNvPr id="24" name="Skupina 23"/>
            <p:cNvGrpSpPr/>
            <p:nvPr/>
          </p:nvGrpSpPr>
          <p:grpSpPr>
            <a:xfrm>
              <a:off x="9150186" y="5903071"/>
              <a:ext cx="2686910" cy="871166"/>
              <a:chOff x="2375969" y="2585920"/>
              <a:chExt cx="5235482" cy="1697810"/>
            </a:xfrm>
          </p:grpSpPr>
          <p:pic>
            <p:nvPicPr>
              <p:cNvPr id="25" name="Slika 24"/>
              <p:cNvPicPr>
                <a:picLocks noChangeAspect="1"/>
              </p:cNvPicPr>
              <p:nvPr/>
            </p:nvPicPr>
            <p:blipFill rotWithShape="1"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375969" y="2585920"/>
                <a:ext cx="2972646" cy="1686160"/>
              </a:xfrm>
              <a:prstGeom prst="rect">
                <a:avLst/>
              </a:prstGeom>
            </p:spPr>
          </p:pic>
          <p:pic>
            <p:nvPicPr>
              <p:cNvPr id="26" name="Slika 25"/>
              <p:cNvPicPr>
                <a:picLocks noChangeAspect="1"/>
              </p:cNvPicPr>
              <p:nvPr/>
            </p:nvPicPr>
            <p:blipFill rotWithShape="1"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348615" y="2597570"/>
                <a:ext cx="2262836" cy="168616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77467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73017" y="597332"/>
            <a:ext cx="11505492" cy="2354263"/>
          </a:xfrm>
        </p:spPr>
        <p:txBody>
          <a:bodyPr>
            <a:noAutofit/>
          </a:bodyPr>
          <a:lstStyle/>
          <a:p>
            <a:r>
              <a:rPr lang="sl-SI" sz="5400" b="1" dirty="0" smtClean="0">
                <a:solidFill>
                  <a:srgbClr val="00B050"/>
                </a:solidFill>
              </a:rPr>
              <a:t>INTEGRACIJA DOSEVKOV ZA OZELENITEV TAL V NJIVSKI KOLOBAR – </a:t>
            </a:r>
            <a:r>
              <a:rPr lang="sl-SI" sz="4800" b="1" dirty="0" smtClean="0">
                <a:solidFill>
                  <a:srgbClr val="00B050"/>
                </a:solidFill>
              </a:rPr>
              <a:t/>
            </a:r>
            <a:br>
              <a:rPr lang="sl-SI" sz="4800" b="1" dirty="0" smtClean="0">
                <a:solidFill>
                  <a:srgbClr val="00B050"/>
                </a:solidFill>
              </a:rPr>
            </a:br>
            <a:r>
              <a:rPr lang="sl-SI" sz="3000" b="1" dirty="0" smtClean="0">
                <a:solidFill>
                  <a:srgbClr val="00B050"/>
                </a:solidFill>
              </a:rPr>
              <a:t>nadomeščanje dušika iz mineralnih gnojil pri gnojenju naslednje poljščine</a:t>
            </a:r>
            <a:endParaRPr lang="sl-SI" sz="3000" b="1" dirty="0">
              <a:solidFill>
                <a:srgbClr val="00B050"/>
              </a:solidFill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369182" y="5903071"/>
            <a:ext cx="11004451" cy="954929"/>
            <a:chOff x="832645" y="5903071"/>
            <a:chExt cx="11004451" cy="954929"/>
          </a:xfrm>
        </p:grpSpPr>
        <p:pic>
          <p:nvPicPr>
            <p:cNvPr id="15" name="Picture 2" descr="N:\INTERNO\DK\SSPRP\OSKLR\PROGRAM_RAZVOJA_PODEZELJA_2014-2020\Ukrep_M16_Sodelovanje\EIP VEM točka\Brošure in zloženke in pingvin\Brošura_pingvin_logotip\eip-slogan-sl-en-01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2640" y="5993476"/>
              <a:ext cx="2543694" cy="864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Slika 15">
              <a:extLst>
                <a:ext uri="{FF2B5EF4-FFF2-40B4-BE49-F238E27FC236}">
                  <a16:creationId xmlns:a16="http://schemas.microsoft.com/office/drawing/2014/main" id="{FFD4384F-790A-420C-8BCA-1769490F4C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2645" y="6210682"/>
              <a:ext cx="2490493" cy="615142"/>
            </a:xfrm>
            <a:prstGeom prst="rect">
              <a:avLst/>
            </a:prstGeom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8286334" y="5908122"/>
              <a:ext cx="863852" cy="949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Slika 1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51593" y="6262268"/>
              <a:ext cx="2438400" cy="511969"/>
            </a:xfrm>
            <a:prstGeom prst="rect">
              <a:avLst/>
            </a:prstGeom>
          </p:spPr>
        </p:pic>
        <p:grpSp>
          <p:nvGrpSpPr>
            <p:cNvPr id="6" name="Skupina 5"/>
            <p:cNvGrpSpPr/>
            <p:nvPr/>
          </p:nvGrpSpPr>
          <p:grpSpPr>
            <a:xfrm>
              <a:off x="9150186" y="5903071"/>
              <a:ext cx="2686910" cy="871166"/>
              <a:chOff x="2375969" y="2585920"/>
              <a:chExt cx="5235482" cy="1697810"/>
            </a:xfrm>
          </p:grpSpPr>
          <p:pic>
            <p:nvPicPr>
              <p:cNvPr id="4" name="Slika 3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375969" y="2585920"/>
                <a:ext cx="2972646" cy="1686160"/>
              </a:xfrm>
              <a:prstGeom prst="rect">
                <a:avLst/>
              </a:prstGeom>
            </p:spPr>
          </p:pic>
          <p:pic>
            <p:nvPicPr>
              <p:cNvPr id="5" name="Slika 4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348615" y="2597570"/>
                <a:ext cx="2262836" cy="1686160"/>
              </a:xfrm>
              <a:prstGeom prst="rect">
                <a:avLst/>
              </a:prstGeom>
            </p:spPr>
          </p:pic>
        </p:grpSp>
      </p:grpSp>
      <p:grpSp>
        <p:nvGrpSpPr>
          <p:cNvPr id="9" name="Skupina 8"/>
          <p:cNvGrpSpPr/>
          <p:nvPr/>
        </p:nvGrpSpPr>
        <p:grpSpPr>
          <a:xfrm>
            <a:off x="1484993" y="3424094"/>
            <a:ext cx="9222014" cy="1844303"/>
            <a:chOff x="1940017" y="3782544"/>
            <a:chExt cx="9222014" cy="1844303"/>
          </a:xfrm>
        </p:grpSpPr>
        <p:sp>
          <p:nvSpPr>
            <p:cNvPr id="12" name="Zaobljeni pravokotnik 11"/>
            <p:cNvSpPr/>
            <p:nvPr/>
          </p:nvSpPr>
          <p:spPr>
            <a:xfrm>
              <a:off x="1940017" y="3782544"/>
              <a:ext cx="9222014" cy="1844303"/>
            </a:xfrm>
            <a:prstGeom prst="roundRect">
              <a:avLst>
                <a:gd name="adj" fmla="val 11355"/>
              </a:avLst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sl-SI" sz="24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VODILNI </a:t>
              </a:r>
              <a:r>
                <a:rPr lang="sl-SI" sz="2400" b="1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PARNER</a:t>
              </a:r>
            </a:p>
            <a:p>
              <a:endParaRPr lang="sl-SI" sz="24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lnSpc>
                  <a:spcPct val="100000"/>
                </a:lnSpc>
              </a:pPr>
              <a:r>
                <a:rPr lang="sl-SI" sz="2400" b="1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Univerza v Mariboru, </a:t>
              </a:r>
            </a:p>
            <a:p>
              <a:pPr>
                <a:lnSpc>
                  <a:spcPct val="100000"/>
                </a:lnSpc>
              </a:pPr>
              <a:r>
                <a:rPr lang="sl-SI" sz="2400" b="1" dirty="0" smtClean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Fakulteta </a:t>
              </a:r>
              <a:r>
                <a:rPr lang="sl-SI" sz="2400" b="1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za kmetijstvo in biosistemske </a:t>
              </a:r>
              <a:r>
                <a:rPr lang="sl-SI" sz="2400" b="1" dirty="0" smtClean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vede</a:t>
              </a:r>
              <a:endParaRPr lang="sl-SI" sz="24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14" name="Picture 1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5447" y="4018810"/>
              <a:ext cx="2339045" cy="1304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8" name="Zaobljeni pravokotnik 17"/>
          <p:cNvSpPr/>
          <p:nvPr/>
        </p:nvSpPr>
        <p:spPr>
          <a:xfrm>
            <a:off x="1484993" y="5433941"/>
            <a:ext cx="9222014" cy="355828"/>
          </a:xfrm>
          <a:prstGeom prst="roundRect">
            <a:avLst>
              <a:gd name="adj" fmla="val 33194"/>
            </a:avLst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0000"/>
              </a:lnSpc>
            </a:pPr>
            <a:r>
              <a:rPr lang="sl-SI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doc. dr. Anastazija </a:t>
            </a:r>
            <a:r>
              <a:rPr lang="sl-SI" sz="12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Gselman</a:t>
            </a:r>
            <a:r>
              <a:rPr lang="sl-SI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viš. pred. Miran Podvršnik, </a:t>
            </a:r>
            <a:r>
              <a:rPr lang="sl-SI" sz="12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mag.kmet</a:t>
            </a:r>
            <a:r>
              <a:rPr lang="sl-SI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., Urška Lisec, </a:t>
            </a:r>
            <a:r>
              <a:rPr lang="sl-SI" sz="12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mag.kmet</a:t>
            </a:r>
            <a:r>
              <a:rPr lang="sl-SI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., Marjan Sirk, Tjaša </a:t>
            </a:r>
            <a:r>
              <a:rPr lang="sl-SI" sz="12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Vukmanič</a:t>
            </a:r>
            <a:r>
              <a:rPr lang="sl-SI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projektna pisarna</a:t>
            </a:r>
            <a:endParaRPr lang="sl-SI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75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0414" y="214814"/>
            <a:ext cx="10515600" cy="950108"/>
          </a:xfrm>
        </p:spPr>
        <p:txBody>
          <a:bodyPr>
            <a:normAutofit/>
          </a:bodyPr>
          <a:lstStyle/>
          <a:p>
            <a:pPr algn="ctr"/>
            <a:r>
              <a:rPr lang="sl-SI" sz="5300" b="1" dirty="0" smtClean="0"/>
              <a:t>OSNOVNI PODATKI O PROJEKTU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>
          <a:xfrm>
            <a:off x="700414" y="1080190"/>
            <a:ext cx="10515600" cy="504216"/>
          </a:xfrm>
        </p:spPr>
        <p:txBody>
          <a:bodyPr>
            <a:normAutofit/>
          </a:bodyPr>
          <a:lstStyle/>
          <a:p>
            <a:r>
              <a:rPr lang="sl-SI" b="1" dirty="0" smtClean="0"/>
              <a:t>Ostali člani partnerstva:</a:t>
            </a:r>
            <a:endParaRPr lang="sl-SI" b="1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grpSp>
        <p:nvGrpSpPr>
          <p:cNvPr id="17" name="Skupina 16"/>
          <p:cNvGrpSpPr/>
          <p:nvPr/>
        </p:nvGrpSpPr>
        <p:grpSpPr>
          <a:xfrm>
            <a:off x="369182" y="5903071"/>
            <a:ext cx="11004451" cy="954929"/>
            <a:chOff x="832645" y="5903071"/>
            <a:chExt cx="11004451" cy="954929"/>
          </a:xfrm>
        </p:grpSpPr>
        <p:pic>
          <p:nvPicPr>
            <p:cNvPr id="18" name="Picture 2" descr="N:\INTERNO\DK\SSPRP\OSKLR\PROGRAM_RAZVOJA_PODEZELJA_2014-2020\Ukrep_M16_Sodelovanje\EIP VEM točka\Brošure in zloženke in pingvin\Brošura_pingvin_logotip\eip-slogan-sl-en-01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2640" y="5993476"/>
              <a:ext cx="2543694" cy="864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Slika 18">
              <a:extLst>
                <a:ext uri="{FF2B5EF4-FFF2-40B4-BE49-F238E27FC236}">
                  <a16:creationId xmlns:a16="http://schemas.microsoft.com/office/drawing/2014/main" id="{FFD4384F-790A-420C-8BCA-1769490F4C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2645" y="6210682"/>
              <a:ext cx="2490493" cy="615142"/>
            </a:xfrm>
            <a:prstGeom prst="rect">
              <a:avLst/>
            </a:prstGeom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8286334" y="5908122"/>
              <a:ext cx="863852" cy="949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Slika 2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51593" y="6262268"/>
              <a:ext cx="2438400" cy="511969"/>
            </a:xfrm>
            <a:prstGeom prst="rect">
              <a:avLst/>
            </a:prstGeom>
          </p:spPr>
        </p:pic>
        <p:grpSp>
          <p:nvGrpSpPr>
            <p:cNvPr id="22" name="Skupina 21"/>
            <p:cNvGrpSpPr/>
            <p:nvPr/>
          </p:nvGrpSpPr>
          <p:grpSpPr>
            <a:xfrm>
              <a:off x="9150186" y="5903071"/>
              <a:ext cx="2686910" cy="871166"/>
              <a:chOff x="2375969" y="2585920"/>
              <a:chExt cx="5235482" cy="1697810"/>
            </a:xfrm>
          </p:grpSpPr>
          <p:pic>
            <p:nvPicPr>
              <p:cNvPr id="23" name="Slika 22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375969" y="2585920"/>
                <a:ext cx="2972646" cy="1686160"/>
              </a:xfrm>
              <a:prstGeom prst="rect">
                <a:avLst/>
              </a:prstGeom>
            </p:spPr>
          </p:pic>
          <p:pic>
            <p:nvPicPr>
              <p:cNvPr id="24" name="Slika 23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348615" y="2597570"/>
                <a:ext cx="2262836" cy="1686160"/>
              </a:xfrm>
              <a:prstGeom prst="rect">
                <a:avLst/>
              </a:prstGeom>
            </p:spPr>
          </p:pic>
        </p:grpSp>
      </p:grpSp>
      <p:pic>
        <p:nvPicPr>
          <p:cNvPr id="25" name="Slika 24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294" y="1607754"/>
            <a:ext cx="2213082" cy="768031"/>
          </a:xfrm>
          <a:prstGeom prst="rect">
            <a:avLst/>
          </a:prstGeom>
        </p:spPr>
      </p:pic>
      <p:graphicFrame>
        <p:nvGraphicFramePr>
          <p:cNvPr id="28" name="Tabe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196468"/>
              </p:ext>
            </p:extLst>
          </p:nvPr>
        </p:nvGraphicFramePr>
        <p:xfrm>
          <a:off x="432013" y="2464365"/>
          <a:ext cx="2157095" cy="228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7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</a:rPr>
                        <a:t>dr. Jože Verbič KIS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Slika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59675" y="1611121"/>
            <a:ext cx="1714500" cy="1104900"/>
          </a:xfrm>
          <a:prstGeom prst="rect">
            <a:avLst/>
          </a:prstGeom>
        </p:spPr>
      </p:pic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091533"/>
              </p:ext>
            </p:extLst>
          </p:nvPr>
        </p:nvGraphicFramePr>
        <p:xfrm>
          <a:off x="2638377" y="2823904"/>
          <a:ext cx="2157095" cy="228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7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effectLst/>
                        </a:rPr>
                        <a:t>Boštjan Kristan KGZ MB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0" name="Slika 29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4419" y="1543797"/>
            <a:ext cx="1813040" cy="1172224"/>
          </a:xfrm>
          <a:prstGeom prst="rect">
            <a:avLst/>
          </a:prstGeom>
        </p:spPr>
      </p:pic>
      <p:graphicFrame>
        <p:nvGraphicFramePr>
          <p:cNvPr id="31" name="Tabela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971651"/>
              </p:ext>
            </p:extLst>
          </p:nvPr>
        </p:nvGraphicFramePr>
        <p:xfrm>
          <a:off x="4879666" y="2819740"/>
          <a:ext cx="2157095" cy="228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7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dirty="0" smtClean="0">
                          <a:effectLst/>
                        </a:rPr>
                        <a:t>Mateja </a:t>
                      </a:r>
                      <a:r>
                        <a:rPr lang="sl-SI" sz="1400" dirty="0" err="1" smtClean="0">
                          <a:effectLst/>
                        </a:rPr>
                        <a:t>Strgulec</a:t>
                      </a:r>
                      <a:r>
                        <a:rPr lang="sl-SI" sz="1400" dirty="0" smtClean="0">
                          <a:effectLst/>
                        </a:rPr>
                        <a:t> KGZ NM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2" name="Slika 31"/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755" t="6112" r="9718" b="12306"/>
          <a:stretch/>
        </p:blipFill>
        <p:spPr>
          <a:xfrm>
            <a:off x="7327703" y="1279741"/>
            <a:ext cx="1453019" cy="1465546"/>
          </a:xfrm>
          <a:prstGeom prst="rect">
            <a:avLst/>
          </a:prstGeom>
        </p:spPr>
      </p:pic>
      <p:graphicFrame>
        <p:nvGraphicFramePr>
          <p:cNvPr id="33" name="Tabela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46608"/>
              </p:ext>
            </p:extLst>
          </p:nvPr>
        </p:nvGraphicFramePr>
        <p:xfrm>
          <a:off x="7176249" y="2824788"/>
          <a:ext cx="2157095" cy="228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7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effectLst/>
                        </a:rPr>
                        <a:t>Damjana Vrbnjak</a:t>
                      </a:r>
                      <a:r>
                        <a:rPr lang="sl-SI" sz="1400" baseline="0" dirty="0" smtClean="0">
                          <a:effectLst/>
                        </a:rPr>
                        <a:t> BTŠ MB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5" name="Slika 34"/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38971" y="1641393"/>
            <a:ext cx="1528175" cy="977031"/>
          </a:xfrm>
          <a:prstGeom prst="rect">
            <a:avLst/>
          </a:prstGeom>
        </p:spPr>
      </p:pic>
      <p:graphicFrame>
        <p:nvGraphicFramePr>
          <p:cNvPr id="36" name="Tabel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764911"/>
              </p:ext>
            </p:extLst>
          </p:nvPr>
        </p:nvGraphicFramePr>
        <p:xfrm>
          <a:off x="9472832" y="2814691"/>
          <a:ext cx="2260454" cy="228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0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smtClean="0"/>
                        <a:t>Anka Purgaj </a:t>
                      </a:r>
                      <a:r>
                        <a:rPr lang="sl-SI" sz="1400" dirty="0" err="1" smtClean="0"/>
                        <a:t>Puž</a:t>
                      </a:r>
                      <a:r>
                        <a:rPr lang="sl-SI" sz="1400" dirty="0" smtClean="0"/>
                        <a:t> ROKO </a:t>
                      </a:r>
                      <a:r>
                        <a:rPr lang="sl-SI" sz="1400" dirty="0" err="1" smtClean="0"/>
                        <a:t>d.o.o</a:t>
                      </a:r>
                      <a:r>
                        <a:rPr lang="sl-SI" sz="1400" dirty="0" smtClean="0"/>
                        <a:t>. 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1" name="Slika 40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2515" y="2761689"/>
            <a:ext cx="1015652" cy="1212866"/>
          </a:xfrm>
          <a:prstGeom prst="rect">
            <a:avLst/>
          </a:prstGeom>
        </p:spPr>
      </p:pic>
      <p:graphicFrame>
        <p:nvGraphicFramePr>
          <p:cNvPr id="42" name="Tabela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886350"/>
              </p:ext>
            </p:extLst>
          </p:nvPr>
        </p:nvGraphicFramePr>
        <p:xfrm>
          <a:off x="425294" y="4077159"/>
          <a:ext cx="2157095" cy="456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7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Irena</a:t>
                      </a:r>
                      <a:r>
                        <a:rPr lang="sl-SI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Želj, </a:t>
                      </a:r>
                      <a:r>
                        <a:rPr lang="sl-SI" sz="14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univ.dipl.oec</a:t>
                      </a:r>
                      <a:r>
                        <a:rPr lang="sl-SI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Maja Kastelic</a:t>
                      </a:r>
                      <a:endParaRPr lang="sl-SI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094045"/>
                  </a:ext>
                </a:extLst>
              </a:tr>
            </a:tbl>
          </a:graphicData>
        </a:graphic>
      </p:graphicFrame>
      <p:graphicFrame>
        <p:nvGraphicFramePr>
          <p:cNvPr id="43" name="Tabela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001025"/>
              </p:ext>
            </p:extLst>
          </p:nvPr>
        </p:nvGraphicFramePr>
        <p:xfrm>
          <a:off x="2638376" y="3337880"/>
          <a:ext cx="2714971" cy="782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4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bg1"/>
                          </a:solidFill>
                        </a:rPr>
                        <a:t>KG Janez KOPAČ</a:t>
                      </a:r>
                      <a:endParaRPr lang="sl-SI" sz="2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3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KG Peter KUHAR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094045"/>
                  </a:ext>
                </a:extLst>
              </a:tr>
            </a:tbl>
          </a:graphicData>
        </a:graphic>
      </p:graphicFrame>
      <p:graphicFrame>
        <p:nvGraphicFramePr>
          <p:cNvPr id="45" name="Tabela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901769"/>
              </p:ext>
            </p:extLst>
          </p:nvPr>
        </p:nvGraphicFramePr>
        <p:xfrm>
          <a:off x="5639057" y="3753996"/>
          <a:ext cx="2640801" cy="782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0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bg1"/>
                          </a:solidFill>
                        </a:rPr>
                        <a:t>KG Danijel LEP</a:t>
                      </a:r>
                      <a:endParaRPr lang="sl-SI" sz="2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3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KG Anton MEDVED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094045"/>
                  </a:ext>
                </a:extLst>
              </a:tr>
            </a:tbl>
          </a:graphicData>
        </a:graphic>
      </p:graphicFrame>
      <p:graphicFrame>
        <p:nvGraphicFramePr>
          <p:cNvPr id="46" name="Tabel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621330"/>
              </p:ext>
            </p:extLst>
          </p:nvPr>
        </p:nvGraphicFramePr>
        <p:xfrm>
          <a:off x="8565569" y="3755673"/>
          <a:ext cx="3167717" cy="782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7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1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bg1"/>
                          </a:solidFill>
                        </a:rPr>
                        <a:t>KG Štefanija NEUDAUER</a:t>
                      </a:r>
                      <a:endParaRPr lang="sl-SI" sz="2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1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KG Milan UNUK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094045"/>
                  </a:ext>
                </a:extLst>
              </a:tr>
            </a:tbl>
          </a:graphicData>
        </a:graphic>
      </p:graphicFrame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894956"/>
              </p:ext>
            </p:extLst>
          </p:nvPr>
        </p:nvGraphicFramePr>
        <p:xfrm>
          <a:off x="2638376" y="4149417"/>
          <a:ext cx="2714971" cy="3913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4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bg1"/>
                          </a:solidFill>
                        </a:rPr>
                        <a:t>KG Jernej WURCER</a:t>
                      </a:r>
                      <a:endParaRPr lang="sl-SI" sz="2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0" name="Zaobljeni pravokotnik 49"/>
          <p:cNvSpPr/>
          <p:nvPr/>
        </p:nvSpPr>
        <p:spPr>
          <a:xfrm>
            <a:off x="237035" y="4749396"/>
            <a:ext cx="5712828" cy="1168839"/>
          </a:xfrm>
          <a:prstGeom prst="roundRect">
            <a:avLst>
              <a:gd name="adj" fmla="val 11355"/>
            </a:avLst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 projekta: </a:t>
            </a:r>
            <a:r>
              <a:rPr lang="sl-SI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EIP 16.5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Tematika projekta: </a:t>
            </a:r>
            <a:r>
              <a:rPr lang="sl-SI" dirty="0">
                <a:solidFill>
                  <a:srgbClr val="00B050"/>
                </a:solidFill>
              </a:rPr>
              <a:t>Trajnostna raba tal kmetijskih zemljišč z zagotavljanjem rodovitnosti in preprečevanje erozije ter degradacije tal</a:t>
            </a:r>
            <a:endParaRPr lang="sl-SI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Zaobljeni pravokotnik 52"/>
          <p:cNvSpPr/>
          <p:nvPr/>
        </p:nvSpPr>
        <p:spPr>
          <a:xfrm>
            <a:off x="6072351" y="4747761"/>
            <a:ext cx="5660935" cy="1170474"/>
          </a:xfrm>
          <a:prstGeom prst="roundRect">
            <a:avLst>
              <a:gd name="adj" fmla="val 11355"/>
            </a:avLst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Obdobje trajanja projekta: </a:t>
            </a:r>
            <a:r>
              <a:rPr lang="sl-SI" b="1" dirty="0">
                <a:solidFill>
                  <a:srgbClr val="00B050"/>
                </a:solidFill>
              </a:rPr>
              <a:t>18. 05. 2022 – </a:t>
            </a:r>
            <a:r>
              <a:rPr lang="sl-SI" b="1" dirty="0" smtClean="0">
                <a:solidFill>
                  <a:srgbClr val="00B050"/>
                </a:solidFill>
              </a:rPr>
              <a:t>18. </a:t>
            </a:r>
            <a:r>
              <a:rPr lang="sl-SI" b="1" dirty="0">
                <a:solidFill>
                  <a:srgbClr val="00B050"/>
                </a:solidFill>
              </a:rPr>
              <a:t>05. 2025</a:t>
            </a:r>
            <a:endParaRPr lang="sl-SI" b="1" i="1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Višina odobrenih sredstev: </a:t>
            </a:r>
            <a:r>
              <a:rPr lang="sl-SI" b="1" dirty="0">
                <a:solidFill>
                  <a:srgbClr val="00B050"/>
                </a:solidFill>
              </a:rPr>
              <a:t>247.898,45</a:t>
            </a:r>
            <a:r>
              <a:rPr lang="sl-SI" b="1" dirty="0"/>
              <a:t> </a:t>
            </a:r>
            <a:r>
              <a:rPr lang="sl-SI" b="1" dirty="0" smtClean="0">
                <a:solidFill>
                  <a:srgbClr val="00B050"/>
                </a:solidFill>
              </a:rPr>
              <a:t>€</a:t>
            </a:r>
            <a:endParaRPr lang="sl-SI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74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576197"/>
            <a:ext cx="10515600" cy="1114491"/>
          </a:xfrm>
        </p:spPr>
        <p:txBody>
          <a:bodyPr>
            <a:normAutofit/>
          </a:bodyPr>
          <a:lstStyle/>
          <a:p>
            <a:r>
              <a:rPr lang="sl-SI" sz="5300" b="1" dirty="0" smtClean="0"/>
              <a:t>PRAKTIČNI PROBLEM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sl-SI" sz="2600" dirty="0" smtClean="0">
                <a:solidFill>
                  <a:srgbClr val="00B050"/>
                </a:solidFill>
              </a:rPr>
              <a:t>cene </a:t>
            </a:r>
            <a:r>
              <a:rPr lang="sl-SI" sz="2600" dirty="0">
                <a:solidFill>
                  <a:srgbClr val="00B050"/>
                </a:solidFill>
              </a:rPr>
              <a:t>energentov in </a:t>
            </a:r>
            <a:r>
              <a:rPr lang="sl-SI" sz="2600" dirty="0" err="1">
                <a:solidFill>
                  <a:srgbClr val="00B050"/>
                </a:solidFill>
              </a:rPr>
              <a:t>repromateriala</a:t>
            </a:r>
            <a:r>
              <a:rPr lang="sl-SI" sz="2600" dirty="0">
                <a:solidFill>
                  <a:srgbClr val="00B050"/>
                </a:solidFill>
              </a:rPr>
              <a:t> </a:t>
            </a:r>
            <a:r>
              <a:rPr lang="sl-SI" sz="2600" dirty="0" smtClean="0">
                <a:solidFill>
                  <a:srgbClr val="00B050"/>
                </a:solidFill>
              </a:rPr>
              <a:t>vrtoglavo naraščajo (mineralna gnojila)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sl-SI" sz="2600" dirty="0" smtClean="0">
                <a:solidFill>
                  <a:srgbClr val="00B050"/>
                </a:solidFill>
              </a:rPr>
              <a:t>pridelek </a:t>
            </a:r>
            <a:r>
              <a:rPr lang="sl-SI" sz="2600" dirty="0">
                <a:solidFill>
                  <a:srgbClr val="00B050"/>
                </a:solidFill>
              </a:rPr>
              <a:t>izbrane glavne poljščine, </a:t>
            </a:r>
            <a:r>
              <a:rPr lang="sl-SI" sz="2600" dirty="0" smtClean="0">
                <a:solidFill>
                  <a:srgbClr val="00B050"/>
                </a:solidFill>
              </a:rPr>
              <a:t>je skoraj </a:t>
            </a:r>
            <a:r>
              <a:rPr lang="sl-SI" sz="2600" dirty="0">
                <a:solidFill>
                  <a:srgbClr val="00B050"/>
                </a:solidFill>
              </a:rPr>
              <a:t>povsem </a:t>
            </a:r>
            <a:r>
              <a:rPr lang="sl-SI" sz="2600" dirty="0" smtClean="0">
                <a:solidFill>
                  <a:srgbClr val="00B050"/>
                </a:solidFill>
              </a:rPr>
              <a:t>odvisen </a:t>
            </a:r>
            <a:r>
              <a:rPr lang="sl-SI" sz="2600" dirty="0">
                <a:solidFill>
                  <a:srgbClr val="00B050"/>
                </a:solidFill>
              </a:rPr>
              <a:t>od gnojenja z dušikom (N) iz mineralnih </a:t>
            </a:r>
            <a:r>
              <a:rPr lang="sl-SI" sz="2600" dirty="0" smtClean="0">
                <a:solidFill>
                  <a:srgbClr val="00B050"/>
                </a:solidFill>
              </a:rPr>
              <a:t>gnojil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sl-SI" sz="2600" dirty="0" smtClean="0">
                <a:solidFill>
                  <a:srgbClr val="00B050"/>
                </a:solidFill>
              </a:rPr>
              <a:t>uporaba </a:t>
            </a:r>
            <a:r>
              <a:rPr lang="sl-SI" sz="2600" dirty="0">
                <a:solidFill>
                  <a:srgbClr val="00B050"/>
                </a:solidFill>
              </a:rPr>
              <a:t>N iz mineralnih gnojil je za okolje tudi precej </a:t>
            </a:r>
            <a:r>
              <a:rPr lang="sl-SI" sz="2600" dirty="0" smtClean="0">
                <a:solidFill>
                  <a:srgbClr val="00B050"/>
                </a:solidFill>
              </a:rPr>
              <a:t>obremenjujoča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sl-SI" sz="2600" dirty="0" smtClean="0">
                <a:solidFill>
                  <a:srgbClr val="00B050"/>
                </a:solidFill>
              </a:rPr>
              <a:t>dosevki </a:t>
            </a:r>
            <a:r>
              <a:rPr lang="sl-SI" sz="2600" dirty="0">
                <a:solidFill>
                  <a:srgbClr val="00B050"/>
                </a:solidFill>
              </a:rPr>
              <a:t>za prezimno ozelenitev tal, so lahko </a:t>
            </a:r>
            <a:r>
              <a:rPr lang="sl-SI" sz="2600" dirty="0" smtClean="0">
                <a:solidFill>
                  <a:srgbClr val="00B050"/>
                </a:solidFill>
              </a:rPr>
              <a:t>priložnost</a:t>
            </a:r>
            <a:r>
              <a:rPr lang="sl-SI" sz="2600" dirty="0">
                <a:solidFill>
                  <a:srgbClr val="00B050"/>
                </a:solidFill>
              </a:rPr>
              <a:t>, da KG zmanjša potrebo po N in ostalih hranilih iz mineralnih </a:t>
            </a:r>
            <a:r>
              <a:rPr lang="sl-SI" sz="2600" dirty="0" smtClean="0">
                <a:solidFill>
                  <a:srgbClr val="00B050"/>
                </a:solidFill>
              </a:rPr>
              <a:t>gnojil</a:t>
            </a:r>
            <a:endParaRPr lang="sl-SI" sz="2600" dirty="0">
              <a:solidFill>
                <a:srgbClr val="00B050"/>
              </a:solidFill>
            </a:endParaRP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sl-SI" sz="2600" dirty="0">
                <a:solidFill>
                  <a:srgbClr val="00B050"/>
                </a:solidFill>
              </a:rPr>
              <a:t>prednosti dosevkov za ozelenitev tal (simbiotski aktivnosti metuljnic in doprinosu N v </a:t>
            </a:r>
            <a:r>
              <a:rPr lang="sl-SI" sz="2600" dirty="0" err="1" smtClean="0">
                <a:solidFill>
                  <a:srgbClr val="00B050"/>
                </a:solidFill>
              </a:rPr>
              <a:t>agro</a:t>
            </a:r>
            <a:r>
              <a:rPr lang="sl-SI" sz="2600" dirty="0" smtClean="0">
                <a:solidFill>
                  <a:srgbClr val="00B050"/>
                </a:solidFill>
              </a:rPr>
              <a:t>-ekosistem</a:t>
            </a:r>
            <a:r>
              <a:rPr lang="sl-SI" sz="2600" dirty="0">
                <a:solidFill>
                  <a:srgbClr val="00B050"/>
                </a:solidFill>
              </a:rPr>
              <a:t>) </a:t>
            </a:r>
            <a:r>
              <a:rPr lang="sl-SI" sz="2600" dirty="0" smtClean="0">
                <a:solidFill>
                  <a:srgbClr val="00B050"/>
                </a:solidFill>
              </a:rPr>
              <a:t>moramo pridelovalcu praktično </a:t>
            </a:r>
            <a:r>
              <a:rPr lang="sl-SI" sz="2600" dirty="0">
                <a:solidFill>
                  <a:srgbClr val="00B050"/>
                </a:solidFill>
              </a:rPr>
              <a:t>dokazati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sl-SI" sz="2400" dirty="0" smtClean="0">
              <a:solidFill>
                <a:srgbClr val="00B05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sl-SI" sz="2400" i="1" dirty="0">
              <a:solidFill>
                <a:srgbClr val="00B050"/>
              </a:solidFill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69182" y="5903071"/>
            <a:ext cx="11004451" cy="954929"/>
            <a:chOff x="832645" y="5903071"/>
            <a:chExt cx="11004451" cy="954929"/>
          </a:xfrm>
        </p:grpSpPr>
        <p:pic>
          <p:nvPicPr>
            <p:cNvPr id="15" name="Picture 2" descr="N:\INTERNO\DK\SSPRP\OSKLR\PROGRAM_RAZVOJA_PODEZELJA_2014-2020\Ukrep_M16_Sodelovanje\EIP VEM točka\Brošure in zloženke in pingvin\Brošura_pingvin_logotip\eip-slogan-sl-en-01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2640" y="5993476"/>
              <a:ext cx="2543694" cy="864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Slika 15">
              <a:extLst>
                <a:ext uri="{FF2B5EF4-FFF2-40B4-BE49-F238E27FC236}">
                  <a16:creationId xmlns:a16="http://schemas.microsoft.com/office/drawing/2014/main" id="{FFD4384F-790A-420C-8BCA-1769490F4C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2645" y="6210682"/>
              <a:ext cx="2490493" cy="615142"/>
            </a:xfrm>
            <a:prstGeom prst="rect">
              <a:avLst/>
            </a:prstGeom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8286334" y="5908122"/>
              <a:ext cx="863852" cy="949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Slika 1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51593" y="6262268"/>
              <a:ext cx="2438400" cy="511969"/>
            </a:xfrm>
            <a:prstGeom prst="rect">
              <a:avLst/>
            </a:prstGeom>
          </p:spPr>
        </p:pic>
        <p:grpSp>
          <p:nvGrpSpPr>
            <p:cNvPr id="19" name="Skupina 18"/>
            <p:cNvGrpSpPr/>
            <p:nvPr/>
          </p:nvGrpSpPr>
          <p:grpSpPr>
            <a:xfrm>
              <a:off x="9150186" y="5903071"/>
              <a:ext cx="2686910" cy="871166"/>
              <a:chOff x="2375969" y="2585920"/>
              <a:chExt cx="5235482" cy="1697810"/>
            </a:xfrm>
          </p:grpSpPr>
          <p:pic>
            <p:nvPicPr>
              <p:cNvPr id="20" name="Slika 19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375969" y="2585920"/>
                <a:ext cx="2972646" cy="1686160"/>
              </a:xfrm>
              <a:prstGeom prst="rect">
                <a:avLst/>
              </a:prstGeom>
            </p:spPr>
          </p:pic>
          <p:pic>
            <p:nvPicPr>
              <p:cNvPr id="21" name="Slika 20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348615" y="2597570"/>
                <a:ext cx="2262836" cy="168616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30557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9182" y="148191"/>
            <a:ext cx="10515600" cy="1150524"/>
          </a:xfrm>
        </p:spPr>
        <p:txBody>
          <a:bodyPr>
            <a:normAutofit/>
          </a:bodyPr>
          <a:lstStyle/>
          <a:p>
            <a:r>
              <a:rPr lang="sl-SI" sz="5300" b="1" dirty="0" smtClean="0"/>
              <a:t>NAMEN IN CILJI PROJEKTA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>
          <a:xfrm>
            <a:off x="369182" y="1407318"/>
            <a:ext cx="11430336" cy="45861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200" b="1" i="1" dirty="0" smtClean="0">
                <a:solidFill>
                  <a:srgbClr val="00B050"/>
                </a:solidFill>
              </a:rPr>
              <a:t>Namen projekta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sl-SI" sz="2200" dirty="0" smtClean="0"/>
              <a:t>povečevanje </a:t>
            </a:r>
            <a:r>
              <a:rPr lang="sl-SI" sz="2200" dirty="0"/>
              <a:t>proizvodnega potencial njivskih površin ob zmanjšanem vnosu </a:t>
            </a:r>
            <a:r>
              <a:rPr lang="sl-SI" sz="2200" dirty="0" smtClean="0"/>
              <a:t>N </a:t>
            </a:r>
            <a:r>
              <a:rPr lang="sl-SI" sz="2200" dirty="0"/>
              <a:t>iz mineralnih </a:t>
            </a:r>
            <a:r>
              <a:rPr lang="sl-SI" sz="2200" dirty="0" smtClean="0"/>
              <a:t>gnojil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sl-SI" sz="2200" dirty="0" smtClean="0"/>
              <a:t>stalna </a:t>
            </a:r>
            <a:r>
              <a:rPr lang="sl-SI" sz="2200" dirty="0"/>
              <a:t>pokritost poljedelskih površin z rastlinami </a:t>
            </a:r>
            <a:r>
              <a:rPr lang="sl-SI" sz="2200" dirty="0" smtClean="0"/>
              <a:t>zmanjšuje </a:t>
            </a:r>
            <a:r>
              <a:rPr lang="sl-SI" sz="2200" dirty="0"/>
              <a:t>možnost erozije in degradacije </a:t>
            </a:r>
            <a:r>
              <a:rPr lang="sl-SI" sz="2200" dirty="0" smtClean="0"/>
              <a:t>tal </a:t>
            </a:r>
          </a:p>
          <a:p>
            <a:pPr marL="0" indent="0">
              <a:buNone/>
            </a:pPr>
            <a:r>
              <a:rPr lang="sl-SI" sz="2200" b="1" i="1" dirty="0" smtClean="0">
                <a:solidFill>
                  <a:srgbClr val="00B050"/>
                </a:solidFill>
              </a:rPr>
              <a:t>Cilj projekta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sl-SI" sz="2200" dirty="0" smtClean="0"/>
              <a:t>zmanjševanje </a:t>
            </a:r>
            <a:r>
              <a:rPr lang="sl-SI" sz="2200" dirty="0"/>
              <a:t>potreb po mineralnih N gnojilih pri gnojenju poljščin preko vpeljevanja dosevkov za ozelenitev tal v njivski </a:t>
            </a:r>
            <a:r>
              <a:rPr lang="sl-SI" sz="2200" dirty="0" smtClean="0"/>
              <a:t>kolobar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sl-SI" sz="2200" dirty="0"/>
              <a:t>dokazovanje dejanskega učinka simbiotske vezave N s prezimno metuljnico na zmanjšanje potreb po gnojenju z N iz mineralnih gnojil naslednji </a:t>
            </a:r>
            <a:r>
              <a:rPr lang="sl-SI" sz="2200" dirty="0" smtClean="0"/>
              <a:t>poljščini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sl-SI" sz="2200" dirty="0"/>
              <a:t>prenos v dosedanjem znanstvenem delu pridobljenih rezultatov preko učinkovitega povezovanja raziskovalnih in svetovalnih institucij ter kmetov v neposredno prakso</a:t>
            </a:r>
            <a:endParaRPr lang="sl-SI" sz="2200" i="1" dirty="0">
              <a:solidFill>
                <a:srgbClr val="00B050"/>
              </a:solidFill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69182" y="5903071"/>
            <a:ext cx="11004451" cy="954929"/>
            <a:chOff x="832645" y="5903071"/>
            <a:chExt cx="11004451" cy="954929"/>
          </a:xfrm>
        </p:grpSpPr>
        <p:pic>
          <p:nvPicPr>
            <p:cNvPr id="15" name="Picture 2" descr="N:\INTERNO\DK\SSPRP\OSKLR\PROGRAM_RAZVOJA_PODEZELJA_2014-2020\Ukrep_M16_Sodelovanje\EIP VEM točka\Brošure in zloženke in pingvin\Brošura_pingvin_logotip\eip-slogan-sl-en-01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2640" y="5993476"/>
              <a:ext cx="2543694" cy="864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Slika 15">
              <a:extLst>
                <a:ext uri="{FF2B5EF4-FFF2-40B4-BE49-F238E27FC236}">
                  <a16:creationId xmlns:a16="http://schemas.microsoft.com/office/drawing/2014/main" id="{FFD4384F-790A-420C-8BCA-1769490F4C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2645" y="6210682"/>
              <a:ext cx="2490493" cy="615142"/>
            </a:xfrm>
            <a:prstGeom prst="rect">
              <a:avLst/>
            </a:prstGeom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8286334" y="5908122"/>
              <a:ext cx="863852" cy="949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Slika 1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51593" y="6262268"/>
              <a:ext cx="2438400" cy="511969"/>
            </a:xfrm>
            <a:prstGeom prst="rect">
              <a:avLst/>
            </a:prstGeom>
          </p:spPr>
        </p:pic>
        <p:grpSp>
          <p:nvGrpSpPr>
            <p:cNvPr id="19" name="Skupina 18"/>
            <p:cNvGrpSpPr/>
            <p:nvPr/>
          </p:nvGrpSpPr>
          <p:grpSpPr>
            <a:xfrm>
              <a:off x="9150186" y="5903071"/>
              <a:ext cx="2686910" cy="871166"/>
              <a:chOff x="2375969" y="2585920"/>
              <a:chExt cx="5235482" cy="1697810"/>
            </a:xfrm>
          </p:grpSpPr>
          <p:pic>
            <p:nvPicPr>
              <p:cNvPr id="20" name="Slika 19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375969" y="2585920"/>
                <a:ext cx="2972646" cy="1686160"/>
              </a:xfrm>
              <a:prstGeom prst="rect">
                <a:avLst/>
              </a:prstGeom>
            </p:spPr>
          </p:pic>
          <p:pic>
            <p:nvPicPr>
              <p:cNvPr id="21" name="Slika 20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348615" y="2597570"/>
                <a:ext cx="2262836" cy="168616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629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9182" y="193688"/>
            <a:ext cx="10515600" cy="1325563"/>
          </a:xfrm>
        </p:spPr>
        <p:txBody>
          <a:bodyPr>
            <a:normAutofit/>
          </a:bodyPr>
          <a:lstStyle/>
          <a:p>
            <a:r>
              <a:rPr lang="sl-SI" sz="5300" b="1" dirty="0" smtClean="0"/>
              <a:t>PRIČAKOVANI REZULTATI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>
          <a:xfrm>
            <a:off x="369182" y="1624663"/>
            <a:ext cx="11217393" cy="4351338"/>
          </a:xfrm>
        </p:spPr>
        <p:txBody>
          <a:bodyPr>
            <a:normAutofit/>
          </a:bodyPr>
          <a:lstStyle/>
          <a:p>
            <a:pPr lvl="0"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sl-SI" b="1" dirty="0" smtClean="0">
                <a:solidFill>
                  <a:srgbClr val="00B050"/>
                </a:solidFill>
              </a:rPr>
              <a:t>učinkovita </a:t>
            </a:r>
            <a:r>
              <a:rPr lang="sl-SI" b="1" dirty="0">
                <a:solidFill>
                  <a:srgbClr val="00B050"/>
                </a:solidFill>
              </a:rPr>
              <a:t>pridelava poljščin tudi ob zmanjšanem vnosu (za polovico ali celo več) N iz mineralnih gnojil</a:t>
            </a:r>
            <a:r>
              <a:rPr lang="sl-SI" dirty="0">
                <a:solidFill>
                  <a:srgbClr val="00B050"/>
                </a:solidFill>
              </a:rPr>
              <a:t> na poljedelskemu tipu </a:t>
            </a:r>
            <a:r>
              <a:rPr lang="sl-SI" dirty="0" smtClean="0">
                <a:solidFill>
                  <a:srgbClr val="00B050"/>
                </a:solidFill>
              </a:rPr>
              <a:t>KG </a:t>
            </a:r>
            <a:r>
              <a:rPr lang="sl-SI" dirty="0">
                <a:solidFill>
                  <a:srgbClr val="00B050"/>
                </a:solidFill>
              </a:rPr>
              <a:t>brez </a:t>
            </a:r>
            <a:r>
              <a:rPr lang="sl-SI" dirty="0" err="1">
                <a:solidFill>
                  <a:srgbClr val="00B050"/>
                </a:solidFill>
              </a:rPr>
              <a:t>rejnih</a:t>
            </a:r>
            <a:r>
              <a:rPr lang="sl-SI" dirty="0">
                <a:solidFill>
                  <a:srgbClr val="00B050"/>
                </a:solidFill>
              </a:rPr>
              <a:t> živali in uporabe živinskih gnojil ter na mešanem (poljedelsko-živinorejskem) tipu </a:t>
            </a:r>
            <a:r>
              <a:rPr lang="sl-SI" dirty="0" smtClean="0">
                <a:solidFill>
                  <a:srgbClr val="00B050"/>
                </a:solidFill>
              </a:rPr>
              <a:t>KG </a:t>
            </a:r>
            <a:r>
              <a:rPr lang="sl-SI" dirty="0">
                <a:solidFill>
                  <a:srgbClr val="00B050"/>
                </a:solidFill>
              </a:rPr>
              <a:t>z malo </a:t>
            </a:r>
            <a:r>
              <a:rPr lang="sl-SI" dirty="0" err="1">
                <a:solidFill>
                  <a:srgbClr val="00B050"/>
                </a:solidFill>
              </a:rPr>
              <a:t>rejnih</a:t>
            </a:r>
            <a:r>
              <a:rPr lang="sl-SI" dirty="0">
                <a:solidFill>
                  <a:srgbClr val="00B050"/>
                </a:solidFill>
              </a:rPr>
              <a:t> živali oz. živinskih gnojil,</a:t>
            </a:r>
          </a:p>
          <a:p>
            <a:pPr lvl="0"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sl-SI" b="1" dirty="0">
                <a:solidFill>
                  <a:srgbClr val="00B050"/>
                </a:solidFill>
              </a:rPr>
              <a:t>dokazana količina simbiotsko vezanega in akumuliranega N s prezimno metuljnico in njen doprinos k zmanjšani količini porabljenega N iz mineralnih gnojil pri gnojenju naslednje poljščine</a:t>
            </a:r>
            <a:r>
              <a:rPr lang="sl-SI" dirty="0">
                <a:solidFill>
                  <a:srgbClr val="00B050"/>
                </a:solidFill>
              </a:rPr>
              <a:t>,</a:t>
            </a:r>
          </a:p>
          <a:p>
            <a:pPr lvl="0" algn="just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sl-SI" dirty="0">
                <a:solidFill>
                  <a:srgbClr val="00B050"/>
                </a:solidFill>
              </a:rPr>
              <a:t>boljši pridelovalni in okoljevarstveni učinek pridelave in učinkovitejše povezovanje raziskovalnih institucij, svetovalne službe in kmetov.  </a:t>
            </a:r>
          </a:p>
          <a:p>
            <a:pPr>
              <a:buFont typeface="Calibri" panose="020F0502020204030204" pitchFamily="34" charset="0"/>
              <a:buChar char="−"/>
            </a:pPr>
            <a:endParaRPr lang="sl-SI" i="1" dirty="0">
              <a:solidFill>
                <a:srgbClr val="00B050"/>
              </a:solidFill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69182" y="5903071"/>
            <a:ext cx="11004451" cy="954929"/>
            <a:chOff x="832645" y="5903071"/>
            <a:chExt cx="11004451" cy="954929"/>
          </a:xfrm>
        </p:grpSpPr>
        <p:pic>
          <p:nvPicPr>
            <p:cNvPr id="15" name="Picture 2" descr="N:\INTERNO\DK\SSPRP\OSKLR\PROGRAM_RAZVOJA_PODEZELJA_2014-2020\Ukrep_M16_Sodelovanje\EIP VEM točka\Brošure in zloženke in pingvin\Brošura_pingvin_logotip\eip-slogan-sl-en-01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2640" y="5993476"/>
              <a:ext cx="2543694" cy="864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Slika 15">
              <a:extLst>
                <a:ext uri="{FF2B5EF4-FFF2-40B4-BE49-F238E27FC236}">
                  <a16:creationId xmlns:a16="http://schemas.microsoft.com/office/drawing/2014/main" id="{FFD4384F-790A-420C-8BCA-1769490F4C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2645" y="6210682"/>
              <a:ext cx="2490493" cy="615142"/>
            </a:xfrm>
            <a:prstGeom prst="rect">
              <a:avLst/>
            </a:prstGeom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8286334" y="5908122"/>
              <a:ext cx="863852" cy="949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Slika 1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51593" y="6262268"/>
              <a:ext cx="2438400" cy="511969"/>
            </a:xfrm>
            <a:prstGeom prst="rect">
              <a:avLst/>
            </a:prstGeom>
          </p:spPr>
        </p:pic>
        <p:grpSp>
          <p:nvGrpSpPr>
            <p:cNvPr id="19" name="Skupina 18"/>
            <p:cNvGrpSpPr/>
            <p:nvPr/>
          </p:nvGrpSpPr>
          <p:grpSpPr>
            <a:xfrm>
              <a:off x="9150186" y="5903071"/>
              <a:ext cx="2686910" cy="871166"/>
              <a:chOff x="2375969" y="2585920"/>
              <a:chExt cx="5235482" cy="1697810"/>
            </a:xfrm>
          </p:grpSpPr>
          <p:pic>
            <p:nvPicPr>
              <p:cNvPr id="20" name="Slika 19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375969" y="2585920"/>
                <a:ext cx="2972646" cy="1686160"/>
              </a:xfrm>
              <a:prstGeom prst="rect">
                <a:avLst/>
              </a:prstGeom>
            </p:spPr>
          </p:pic>
          <p:pic>
            <p:nvPicPr>
              <p:cNvPr id="21" name="Slika 20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348615" y="2597570"/>
                <a:ext cx="2262836" cy="168616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92456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300" b="1" dirty="0" smtClean="0"/>
              <a:t>ZAKLJUČEK</a:t>
            </a:r>
            <a:endParaRPr lang="sl-SI" sz="4000" b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>
          <a:xfrm>
            <a:off x="369183" y="1441612"/>
            <a:ext cx="11367706" cy="454588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sl-SI" sz="25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EIP projekt temelji na dveh serijah izvedbe poskusov v obdobju 36 mesecev</a:t>
            </a:r>
            <a:r>
              <a:rPr lang="sl-SI" sz="25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sl-SI" sz="2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sl-SI" sz="2200" u="sng" dirty="0">
                <a:latin typeface="Arial" panose="020B0604020202020204" pitchFamily="34" charset="0"/>
                <a:cs typeface="Arial" panose="020B0604020202020204" pitchFamily="34" charset="0"/>
              </a:rPr>
              <a:t>1. serija: pridelava dosevka + </a:t>
            </a:r>
            <a:r>
              <a:rPr lang="sl-SI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koruza</a:t>
            </a:r>
            <a:endParaRPr lang="sl-SI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sl-SI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l-SI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l-SI" sz="2200" u="sng" dirty="0">
                <a:latin typeface="Arial" panose="020B0604020202020204" pitchFamily="34" charset="0"/>
                <a:cs typeface="Arial" panose="020B0604020202020204" pitchFamily="34" charset="0"/>
              </a:rPr>
              <a:t>. leto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 setev dosevka (prezimna metuljnica + manjši delež semena enoletne </a:t>
            </a:r>
            <a:r>
              <a:rPr lang="sl-SI" sz="2200" dirty="0" err="1">
                <a:latin typeface="Arial" panose="020B0604020202020204" pitchFamily="34" charset="0"/>
                <a:cs typeface="Arial" panose="020B0604020202020204" pitchFamily="34" charset="0"/>
              </a:rPr>
              <a:t>neprezimne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rastline) 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v strnišče pozno poleti oz. jeseni, </a:t>
            </a:r>
            <a:endParaRPr lang="sl-SI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l-SI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sz="2200" u="sng" dirty="0">
                <a:latin typeface="Arial" panose="020B0604020202020204" pitchFamily="34" charset="0"/>
                <a:cs typeface="Arial" panose="020B0604020202020204" pitchFamily="34" charset="0"/>
              </a:rPr>
              <a:t>. leto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 setev koruze spomladi na konvencionalen način (</a:t>
            </a:r>
            <a:r>
              <a:rPr lang="sl-SI" sz="2200" dirty="0" err="1">
                <a:latin typeface="Arial" panose="020B0604020202020204" pitchFamily="34" charset="0"/>
                <a:cs typeface="Arial" panose="020B0604020202020204" pitchFamily="34" charset="0"/>
              </a:rPr>
              <a:t>zaoravanje</a:t>
            </a:r>
            <a:r>
              <a:rPr lang="sl-SI" sz="2200" dirty="0">
                <a:latin typeface="Arial" panose="020B0604020202020204" pitchFamily="34" charset="0"/>
                <a:cs typeface="Arial" panose="020B0604020202020204" pitchFamily="34" charset="0"/>
              </a:rPr>
              <a:t> celotne mase dosevkov) ali setev koruze po predhodnem mulčenje mase dosevka z minimalno obdelavo </a:t>
            </a:r>
            <a:r>
              <a:rPr lang="sl-SI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tal;</a:t>
            </a:r>
          </a:p>
          <a:p>
            <a:pPr marL="325438" lvl="0" indent="-325438" algn="just">
              <a:lnSpc>
                <a:spcPct val="115000"/>
              </a:lnSpc>
              <a:spcBef>
                <a:spcPts val="0"/>
              </a:spcBef>
              <a:buFontTx/>
              <a:buChar char="-"/>
            </a:pPr>
            <a:r>
              <a:rPr lang="sl-SI" altLang="sl-SI" sz="2200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sl-SI" altLang="sl-SI" sz="22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serija: pridelava dosevek + </a:t>
            </a:r>
            <a:r>
              <a:rPr lang="sl-SI" altLang="sl-SI" sz="2200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koruza</a:t>
            </a:r>
            <a:endParaRPr lang="sl-SI" altLang="sl-SI" sz="2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sl-SI" altLang="sl-SI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sl-SI" altLang="sl-SI" sz="2200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sl-SI" altLang="sl-SI" sz="22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leto</a:t>
            </a:r>
            <a:r>
              <a:rPr lang="sl-SI" altLang="sl-SI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setev dosevka v strnišče pozno poleti oz. v jeseni, </a:t>
            </a:r>
            <a:endParaRPr lang="sl-SI" altLang="sl-SI" sz="2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sl-SI" altLang="sl-SI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sl-SI" altLang="sl-SI" sz="2200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sl-SI" altLang="sl-SI" sz="22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leto</a:t>
            </a:r>
            <a:r>
              <a:rPr lang="sl-SI" altLang="sl-SI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setev koruze spomladi – na prej opisan način</a:t>
            </a:r>
            <a:endParaRPr lang="sl-SI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69182" y="5903071"/>
            <a:ext cx="11004451" cy="954929"/>
            <a:chOff x="832645" y="5903071"/>
            <a:chExt cx="11004451" cy="954929"/>
          </a:xfrm>
        </p:grpSpPr>
        <p:pic>
          <p:nvPicPr>
            <p:cNvPr id="15" name="Picture 2" descr="N:\INTERNO\DK\SSPRP\OSKLR\PROGRAM_RAZVOJA_PODEZELJA_2014-2020\Ukrep_M16_Sodelovanje\EIP VEM točka\Brošure in zloženke in pingvin\Brošura_pingvin_logotip\eip-slogan-sl-en-01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2640" y="5993476"/>
              <a:ext cx="2543694" cy="864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Slika 15">
              <a:extLst>
                <a:ext uri="{FF2B5EF4-FFF2-40B4-BE49-F238E27FC236}">
                  <a16:creationId xmlns:a16="http://schemas.microsoft.com/office/drawing/2014/main" id="{FFD4384F-790A-420C-8BCA-1769490F4C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2645" y="6210682"/>
              <a:ext cx="2490493" cy="615142"/>
            </a:xfrm>
            <a:prstGeom prst="rect">
              <a:avLst/>
            </a:prstGeom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8286334" y="5908122"/>
              <a:ext cx="863852" cy="949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Slika 1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51593" y="6262268"/>
              <a:ext cx="2438400" cy="511969"/>
            </a:xfrm>
            <a:prstGeom prst="rect">
              <a:avLst/>
            </a:prstGeom>
          </p:spPr>
        </p:pic>
        <p:grpSp>
          <p:nvGrpSpPr>
            <p:cNvPr id="19" name="Skupina 18"/>
            <p:cNvGrpSpPr/>
            <p:nvPr/>
          </p:nvGrpSpPr>
          <p:grpSpPr>
            <a:xfrm>
              <a:off x="9150186" y="5903071"/>
              <a:ext cx="2686910" cy="871166"/>
              <a:chOff x="2375969" y="2585920"/>
              <a:chExt cx="5235482" cy="1697810"/>
            </a:xfrm>
          </p:grpSpPr>
          <p:pic>
            <p:nvPicPr>
              <p:cNvPr id="20" name="Slika 19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375969" y="2585920"/>
                <a:ext cx="2972646" cy="1686160"/>
              </a:xfrm>
              <a:prstGeom prst="rect">
                <a:avLst/>
              </a:prstGeom>
            </p:spPr>
          </p:pic>
          <p:pic>
            <p:nvPicPr>
              <p:cNvPr id="21" name="Slika 20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348615" y="2597570"/>
                <a:ext cx="2262836" cy="168616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03422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74571" y="105479"/>
            <a:ext cx="10515600" cy="959233"/>
          </a:xfrm>
        </p:spPr>
        <p:txBody>
          <a:bodyPr>
            <a:normAutofit/>
          </a:bodyPr>
          <a:lstStyle/>
          <a:p>
            <a:r>
              <a:rPr lang="sl-SI" sz="5300" b="1" dirty="0" smtClean="0"/>
              <a:t>TRIKOTNIK ZNANJA</a:t>
            </a:r>
            <a:endParaRPr lang="sl-SI" sz="4000" b="1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369182" y="5903071"/>
            <a:ext cx="11004451" cy="954929"/>
            <a:chOff x="832645" y="5903071"/>
            <a:chExt cx="11004451" cy="954929"/>
          </a:xfrm>
        </p:grpSpPr>
        <p:pic>
          <p:nvPicPr>
            <p:cNvPr id="16" name="Picture 2" descr="N:\INTERNO\DK\SSPRP\OSKLR\PROGRAM_RAZVOJA_PODEZELJA_2014-2020\Ukrep_M16_Sodelovanje\EIP VEM točka\Brošure in zloženke in pingvin\Brošura_pingvin_logotip\eip-slogan-sl-en-01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2640" y="5993476"/>
              <a:ext cx="2543694" cy="864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Slika 16">
              <a:extLst>
                <a:ext uri="{FF2B5EF4-FFF2-40B4-BE49-F238E27FC236}">
                  <a16:creationId xmlns:a16="http://schemas.microsoft.com/office/drawing/2014/main" id="{FFD4384F-790A-420C-8BCA-1769490F4C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2645" y="6210682"/>
              <a:ext cx="2490493" cy="615142"/>
            </a:xfrm>
            <a:prstGeom prst="rect">
              <a:avLst/>
            </a:prstGeom>
          </p:spPr>
        </p:pic>
        <p:pic>
          <p:nvPicPr>
            <p:cNvPr id="18" name="Picture 4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8286334" y="5908122"/>
              <a:ext cx="863852" cy="949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Slika 1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51593" y="6262268"/>
              <a:ext cx="2438400" cy="511969"/>
            </a:xfrm>
            <a:prstGeom prst="rect">
              <a:avLst/>
            </a:prstGeom>
          </p:spPr>
        </p:pic>
        <p:grpSp>
          <p:nvGrpSpPr>
            <p:cNvPr id="20" name="Skupina 19"/>
            <p:cNvGrpSpPr/>
            <p:nvPr/>
          </p:nvGrpSpPr>
          <p:grpSpPr>
            <a:xfrm>
              <a:off x="9150186" y="5903071"/>
              <a:ext cx="2686910" cy="871166"/>
              <a:chOff x="2375969" y="2585920"/>
              <a:chExt cx="5235482" cy="1697810"/>
            </a:xfrm>
          </p:grpSpPr>
          <p:pic>
            <p:nvPicPr>
              <p:cNvPr id="21" name="Slika 20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375969" y="2585920"/>
                <a:ext cx="2972646" cy="1686160"/>
              </a:xfrm>
              <a:prstGeom prst="rect">
                <a:avLst/>
              </a:prstGeom>
            </p:spPr>
          </p:pic>
          <p:pic>
            <p:nvPicPr>
              <p:cNvPr id="22" name="Slika 21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348615" y="2597570"/>
                <a:ext cx="2262836" cy="1686160"/>
              </a:xfrm>
              <a:prstGeom prst="rect">
                <a:avLst/>
              </a:prstGeom>
            </p:spPr>
          </p:pic>
        </p:grpSp>
      </p:grpSp>
      <p:sp>
        <p:nvSpPr>
          <p:cNvPr id="13" name="Zaobljeni pravokotnik 12"/>
          <p:cNvSpPr/>
          <p:nvPr/>
        </p:nvSpPr>
        <p:spPr>
          <a:xfrm>
            <a:off x="626301" y="1003961"/>
            <a:ext cx="10872592" cy="1635893"/>
          </a:xfrm>
          <a:prstGeom prst="roundRect">
            <a:avLst>
              <a:gd name="adj" fmla="val 11355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335F4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sz="28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Pogled kmeta: </a:t>
            </a:r>
            <a:endParaRPr lang="sl-SI" b="1" dirty="0" smtClean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algn="just"/>
            <a:r>
              <a:rPr lang="sl-SI" dirty="0" smtClean="0">
                <a:solidFill>
                  <a:srgbClr val="00B050"/>
                </a:solidFill>
              </a:rPr>
              <a:t>Na </a:t>
            </a:r>
            <a:r>
              <a:rPr lang="sl-SI" dirty="0">
                <a:solidFill>
                  <a:srgbClr val="00B050"/>
                </a:solidFill>
              </a:rPr>
              <a:t>kmetiji smo se </a:t>
            </a:r>
            <a:r>
              <a:rPr lang="sl-SI" dirty="0" smtClean="0">
                <a:solidFill>
                  <a:srgbClr val="00B050"/>
                </a:solidFill>
              </a:rPr>
              <a:t>odločili, </a:t>
            </a:r>
            <a:r>
              <a:rPr lang="sl-SI" dirty="0">
                <a:solidFill>
                  <a:srgbClr val="00B050"/>
                </a:solidFill>
              </a:rPr>
              <a:t>da se </a:t>
            </a:r>
            <a:r>
              <a:rPr lang="sl-SI" b="1" dirty="0">
                <a:solidFill>
                  <a:srgbClr val="00B050"/>
                </a:solidFill>
              </a:rPr>
              <a:t>moramo prilagoditi na spremenjene tržne razmere pri dobavi dušičnih mineralnih gnojilih</a:t>
            </a:r>
            <a:r>
              <a:rPr lang="sl-SI" dirty="0">
                <a:solidFill>
                  <a:srgbClr val="00B050"/>
                </a:solidFill>
              </a:rPr>
              <a:t>. V ta namen smo predlagali JKSS in </a:t>
            </a:r>
            <a:r>
              <a:rPr lang="sl-SI" dirty="0" smtClean="0">
                <a:solidFill>
                  <a:srgbClr val="00B050"/>
                </a:solidFill>
              </a:rPr>
              <a:t>FKBV </a:t>
            </a:r>
            <a:r>
              <a:rPr lang="sl-SI" dirty="0">
                <a:solidFill>
                  <a:srgbClr val="00B050"/>
                </a:solidFill>
              </a:rPr>
              <a:t>Maribor, da se izvede omenjen EIP projekt. S tem bodo </a:t>
            </a:r>
            <a:r>
              <a:rPr lang="sl-SI" b="1" dirty="0">
                <a:solidFill>
                  <a:srgbClr val="00B050"/>
                </a:solidFill>
              </a:rPr>
              <a:t>kmetije postale </a:t>
            </a:r>
            <a:r>
              <a:rPr lang="sl-SI" b="1" dirty="0" smtClean="0">
                <a:solidFill>
                  <a:srgbClr val="00B050"/>
                </a:solidFill>
              </a:rPr>
              <a:t>manj</a:t>
            </a:r>
            <a:r>
              <a:rPr lang="sl-SI" b="1" dirty="0">
                <a:solidFill>
                  <a:srgbClr val="00B050"/>
                </a:solidFill>
              </a:rPr>
              <a:t> odvisne in trajnostno naravnane, pri preskrbi z dušikom</a:t>
            </a:r>
            <a:r>
              <a:rPr lang="sl-SI" dirty="0">
                <a:solidFill>
                  <a:srgbClr val="00B050"/>
                </a:solidFill>
              </a:rPr>
              <a:t>. Omenjeni </a:t>
            </a:r>
            <a:r>
              <a:rPr lang="sl-SI" dirty="0" smtClean="0">
                <a:solidFill>
                  <a:srgbClr val="00B050"/>
                </a:solidFill>
              </a:rPr>
              <a:t>projekt</a:t>
            </a:r>
            <a:r>
              <a:rPr lang="sl-SI" dirty="0">
                <a:solidFill>
                  <a:srgbClr val="00B050"/>
                </a:solidFill>
              </a:rPr>
              <a:t> </a:t>
            </a:r>
            <a:r>
              <a:rPr lang="sl-SI" dirty="0" smtClean="0">
                <a:solidFill>
                  <a:srgbClr val="00B050"/>
                </a:solidFill>
              </a:rPr>
              <a:t>je samo </a:t>
            </a:r>
            <a:r>
              <a:rPr lang="sl-SI" dirty="0">
                <a:solidFill>
                  <a:srgbClr val="00B050"/>
                </a:solidFill>
              </a:rPr>
              <a:t>eden od projektov </a:t>
            </a:r>
            <a:r>
              <a:rPr lang="sl-SI" dirty="0" smtClean="0">
                <a:solidFill>
                  <a:srgbClr val="00B050"/>
                </a:solidFill>
              </a:rPr>
              <a:t>trajnostnega </a:t>
            </a:r>
            <a:r>
              <a:rPr lang="sl-SI" dirty="0">
                <a:solidFill>
                  <a:srgbClr val="00B050"/>
                </a:solidFill>
              </a:rPr>
              <a:t>in neodvisnega </a:t>
            </a:r>
            <a:r>
              <a:rPr lang="sl-SI" dirty="0" smtClean="0">
                <a:solidFill>
                  <a:srgbClr val="00B050"/>
                </a:solidFill>
              </a:rPr>
              <a:t>kmetovanja. </a:t>
            </a:r>
            <a:r>
              <a:rPr lang="sl-SI" i="1" dirty="0" smtClean="0">
                <a:solidFill>
                  <a:srgbClr val="00B050"/>
                </a:solidFill>
                <a:cs typeface="Calibri" panose="020F0502020204030204" pitchFamily="34" charset="0"/>
              </a:rPr>
              <a:t>Uroš Neudauer, KG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22118" y="105479"/>
            <a:ext cx="1670858" cy="1365337"/>
          </a:xfrm>
          <a:prstGeom prst="rect">
            <a:avLst/>
          </a:prstGeom>
        </p:spPr>
      </p:pic>
      <p:sp>
        <p:nvSpPr>
          <p:cNvPr id="25" name="Zaobljeni pravokotnik 24"/>
          <p:cNvSpPr/>
          <p:nvPr/>
        </p:nvSpPr>
        <p:spPr>
          <a:xfrm>
            <a:off x="626301" y="2785426"/>
            <a:ext cx="10872592" cy="1403765"/>
          </a:xfrm>
          <a:prstGeom prst="roundRect">
            <a:avLst>
              <a:gd name="adj" fmla="val 11355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335F4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sz="28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Pogled svetovalca:</a:t>
            </a:r>
          </a:p>
          <a:p>
            <a:r>
              <a:rPr lang="sl-SI" dirty="0">
                <a:solidFill>
                  <a:srgbClr val="00B050"/>
                </a:solidFill>
              </a:rPr>
              <a:t>Svetovalci si ob naraščanju cen mineralnih gnojil </a:t>
            </a:r>
            <a:r>
              <a:rPr lang="sl-SI" b="1" dirty="0">
                <a:solidFill>
                  <a:srgbClr val="00B050"/>
                </a:solidFill>
              </a:rPr>
              <a:t>želimo najti vsaj delno alternativo</a:t>
            </a:r>
            <a:r>
              <a:rPr lang="sl-SI" dirty="0">
                <a:solidFill>
                  <a:srgbClr val="00B050"/>
                </a:solidFill>
              </a:rPr>
              <a:t>. V skupno zastavljeni raziskavi vidimo </a:t>
            </a:r>
            <a:r>
              <a:rPr lang="sl-SI" b="1" dirty="0">
                <a:solidFill>
                  <a:srgbClr val="00B050"/>
                </a:solidFill>
              </a:rPr>
              <a:t>pot do neodvisnega, ekonomičnega in </a:t>
            </a:r>
            <a:r>
              <a:rPr lang="sl-SI" b="1" dirty="0" err="1">
                <a:solidFill>
                  <a:srgbClr val="00B050"/>
                </a:solidFill>
              </a:rPr>
              <a:t>okoljsko</a:t>
            </a:r>
            <a:r>
              <a:rPr lang="sl-SI" b="1" dirty="0">
                <a:solidFill>
                  <a:srgbClr val="00B050"/>
                </a:solidFill>
              </a:rPr>
              <a:t> sprejemljivega gospodarjenja s hranili.  </a:t>
            </a:r>
            <a:r>
              <a:rPr lang="sl-SI" i="1" dirty="0" smtClean="0">
                <a:solidFill>
                  <a:srgbClr val="00B050"/>
                </a:solidFill>
              </a:rPr>
              <a:t>Boštjan </a:t>
            </a:r>
            <a:r>
              <a:rPr lang="sl-SI" i="1" dirty="0">
                <a:solidFill>
                  <a:srgbClr val="00B050"/>
                </a:solidFill>
              </a:rPr>
              <a:t>Kristan, KGZS-Kmetijsko gozdarski zavod </a:t>
            </a:r>
            <a:r>
              <a:rPr lang="sl-SI" i="1" dirty="0" smtClean="0">
                <a:solidFill>
                  <a:srgbClr val="00B050"/>
                </a:solidFill>
              </a:rPr>
              <a:t>Maribor</a:t>
            </a:r>
            <a:endParaRPr lang="sl-SI" sz="2800" i="1" dirty="0">
              <a:solidFill>
                <a:srgbClr val="00B050"/>
              </a:solidFill>
            </a:endParaRPr>
          </a:p>
        </p:txBody>
      </p:sp>
      <p:sp>
        <p:nvSpPr>
          <p:cNvPr id="26" name="Zaobljeni pravokotnik 25"/>
          <p:cNvSpPr/>
          <p:nvPr/>
        </p:nvSpPr>
        <p:spPr>
          <a:xfrm>
            <a:off x="626301" y="4334764"/>
            <a:ext cx="10872592" cy="1635866"/>
          </a:xfrm>
          <a:prstGeom prst="roundRect">
            <a:avLst>
              <a:gd name="adj" fmla="val 1135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335F4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l-SI" sz="2800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Pogled raziskovalca:</a:t>
            </a:r>
          </a:p>
          <a:p>
            <a:pPr algn="just"/>
            <a:r>
              <a:rPr lang="sl-SI" dirty="0">
                <a:solidFill>
                  <a:srgbClr val="00B050"/>
                </a:solidFill>
              </a:rPr>
              <a:t>V Sloveniji so </a:t>
            </a:r>
            <a:r>
              <a:rPr lang="sl-SI" b="1" dirty="0">
                <a:solidFill>
                  <a:srgbClr val="00B050"/>
                </a:solidFill>
              </a:rPr>
              <a:t>ozelenitve strnišč med najbolj razširjenimi ukrepi kmetijske politike</a:t>
            </a:r>
            <a:r>
              <a:rPr lang="sl-SI" dirty="0">
                <a:solidFill>
                  <a:srgbClr val="00B050"/>
                </a:solidFill>
              </a:rPr>
              <a:t>. V različnih oblikah jih izvajamo na skoraj 60.000 ha njiv. </a:t>
            </a:r>
            <a:r>
              <a:rPr lang="sl-SI" b="1" dirty="0">
                <a:solidFill>
                  <a:srgbClr val="00B050"/>
                </a:solidFill>
              </a:rPr>
              <a:t>Informacije</a:t>
            </a:r>
            <a:r>
              <a:rPr lang="sl-SI" dirty="0">
                <a:solidFill>
                  <a:srgbClr val="00B050"/>
                </a:solidFill>
              </a:rPr>
              <a:t>, ki jih bomo pridobili v sklopu tega projekta, </a:t>
            </a:r>
            <a:r>
              <a:rPr lang="sl-SI" b="1" dirty="0">
                <a:solidFill>
                  <a:srgbClr val="00B050"/>
                </a:solidFill>
              </a:rPr>
              <a:t>bodo izboljšale zanesljivost ocene učinka ozelenitev strnišč na zmanjšanje porabe mineralnih gnojil</a:t>
            </a:r>
            <a:r>
              <a:rPr lang="sl-SI" dirty="0">
                <a:solidFill>
                  <a:srgbClr val="00B050"/>
                </a:solidFill>
              </a:rPr>
              <a:t>. S tem bo </a:t>
            </a:r>
            <a:r>
              <a:rPr lang="sl-SI" b="1" dirty="0">
                <a:solidFill>
                  <a:srgbClr val="00B050"/>
                </a:solidFill>
              </a:rPr>
              <a:t>olajšano dokazovanje učinkov kmetijske politike</a:t>
            </a:r>
            <a:r>
              <a:rPr lang="sl-SI" dirty="0">
                <a:solidFill>
                  <a:srgbClr val="00B050"/>
                </a:solidFill>
              </a:rPr>
              <a:t> na konkurenčnost kmetovanja in na varovanje okolja. </a:t>
            </a:r>
            <a:r>
              <a:rPr lang="sl-SI" i="1" dirty="0">
                <a:solidFill>
                  <a:srgbClr val="00B050"/>
                </a:solidFill>
              </a:rPr>
              <a:t>dr. Jože Verbič, </a:t>
            </a:r>
            <a:r>
              <a:rPr lang="sl-SI" i="1" dirty="0" smtClean="0">
                <a:solidFill>
                  <a:srgbClr val="00B050"/>
                </a:solidFill>
              </a:rPr>
              <a:t>KIS</a:t>
            </a:r>
            <a:endParaRPr lang="sl-SI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59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473055"/>
            <a:ext cx="10515600" cy="1325563"/>
          </a:xfrm>
        </p:spPr>
        <p:txBody>
          <a:bodyPr>
            <a:normAutofit/>
          </a:bodyPr>
          <a:lstStyle/>
          <a:p>
            <a:r>
              <a:rPr lang="sl-SI" sz="5300" b="1" dirty="0" smtClean="0"/>
              <a:t>Kontaktni podatki vodilnega partnerja</a:t>
            </a:r>
            <a:endParaRPr lang="sl-SI" sz="4000" b="1" dirty="0"/>
          </a:p>
        </p:txBody>
      </p:sp>
      <p:grpSp>
        <p:nvGrpSpPr>
          <p:cNvPr id="9" name="Skupina 8"/>
          <p:cNvGrpSpPr/>
          <p:nvPr/>
        </p:nvGrpSpPr>
        <p:grpSpPr>
          <a:xfrm>
            <a:off x="369182" y="5903071"/>
            <a:ext cx="11004451" cy="954929"/>
            <a:chOff x="832645" y="5903071"/>
            <a:chExt cx="11004451" cy="954929"/>
          </a:xfrm>
        </p:grpSpPr>
        <p:pic>
          <p:nvPicPr>
            <p:cNvPr id="15" name="Picture 2" descr="N:\INTERNO\DK\SSPRP\OSKLR\PROGRAM_RAZVOJA_PODEZELJA_2014-2020\Ukrep_M16_Sodelovanje\EIP VEM točka\Brošure in zloženke in pingvin\Brošura_pingvin_logotip\eip-slogan-sl-en-01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2640" y="5993476"/>
              <a:ext cx="2543694" cy="864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Slika 15">
              <a:extLst>
                <a:ext uri="{FF2B5EF4-FFF2-40B4-BE49-F238E27FC236}">
                  <a16:creationId xmlns:a16="http://schemas.microsoft.com/office/drawing/2014/main" id="{FFD4384F-790A-420C-8BCA-1769490F4C6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2645" y="6210682"/>
              <a:ext cx="2490493" cy="615142"/>
            </a:xfrm>
            <a:prstGeom prst="rect">
              <a:avLst/>
            </a:prstGeom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8286334" y="5908122"/>
              <a:ext cx="863852" cy="949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Slika 1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51593" y="6262268"/>
              <a:ext cx="2438400" cy="511969"/>
            </a:xfrm>
            <a:prstGeom prst="rect">
              <a:avLst/>
            </a:prstGeom>
          </p:spPr>
        </p:pic>
        <p:grpSp>
          <p:nvGrpSpPr>
            <p:cNvPr id="19" name="Skupina 18"/>
            <p:cNvGrpSpPr/>
            <p:nvPr/>
          </p:nvGrpSpPr>
          <p:grpSpPr>
            <a:xfrm>
              <a:off x="9150186" y="5903071"/>
              <a:ext cx="2686910" cy="871166"/>
              <a:chOff x="2375969" y="2585920"/>
              <a:chExt cx="5235482" cy="1697810"/>
            </a:xfrm>
          </p:grpSpPr>
          <p:pic>
            <p:nvPicPr>
              <p:cNvPr id="20" name="Slika 19"/>
              <p:cNvPicPr>
                <a:picLocks noChangeAspect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375969" y="2585920"/>
                <a:ext cx="2972646" cy="1686160"/>
              </a:xfrm>
              <a:prstGeom prst="rect">
                <a:avLst/>
              </a:prstGeom>
            </p:spPr>
          </p:pic>
          <p:pic>
            <p:nvPicPr>
              <p:cNvPr id="21" name="Slika 20"/>
              <p:cNvPicPr>
                <a:picLocks noChangeAspect="1"/>
              </p:cNvPicPr>
              <p:nvPr/>
            </p:nvPicPr>
            <p:blipFill rotWithShape="1"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348615" y="2597570"/>
                <a:ext cx="2262836" cy="1686160"/>
              </a:xfrm>
              <a:prstGeom prst="rect">
                <a:avLst/>
              </a:prstGeom>
            </p:spPr>
          </p:pic>
        </p:grpSp>
      </p:grpSp>
      <p:sp>
        <p:nvSpPr>
          <p:cNvPr id="12" name="Zaobljeni pravokotnik 11"/>
          <p:cNvSpPr/>
          <p:nvPr/>
        </p:nvSpPr>
        <p:spPr>
          <a:xfrm>
            <a:off x="838200" y="2572493"/>
            <a:ext cx="9044836" cy="2429902"/>
          </a:xfrm>
          <a:prstGeom prst="roundRect">
            <a:avLst>
              <a:gd name="adj" fmla="val 1135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335F4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sl-SI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odja projekta: </a:t>
            </a:r>
            <a:r>
              <a:rPr lang="sl-SI" sz="2800" b="1" dirty="0">
                <a:solidFill>
                  <a:srgbClr val="00B050"/>
                </a:solidFill>
              </a:rPr>
              <a:t>doc. dr. Anastazija </a:t>
            </a:r>
            <a:r>
              <a:rPr lang="sl-SI" sz="2800" b="1" dirty="0" err="1">
                <a:solidFill>
                  <a:srgbClr val="00B050"/>
                </a:solidFill>
              </a:rPr>
              <a:t>Gselman</a:t>
            </a:r>
            <a:r>
              <a:rPr lang="sl-SI" sz="2800" b="1" dirty="0">
                <a:solidFill>
                  <a:srgbClr val="00B050"/>
                </a:solidFill>
              </a:rPr>
              <a:t> </a:t>
            </a:r>
            <a:endParaRPr lang="sl-SI" sz="2800" b="1" dirty="0" smtClean="0">
              <a:solidFill>
                <a:srgbClr val="00B05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sl-SI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-naslov: </a:t>
            </a:r>
            <a:r>
              <a:rPr lang="sl-SI" sz="2800" dirty="0"/>
              <a:t>: </a:t>
            </a:r>
            <a:r>
              <a:rPr lang="sl-SI" sz="2800" b="1" dirty="0">
                <a:solidFill>
                  <a:srgbClr val="00B050"/>
                </a:solidFill>
              </a:rPr>
              <a:t>anastazija.gselman@um.si </a:t>
            </a:r>
            <a:endParaRPr lang="sl-SI" sz="2800" b="1" dirty="0" smtClean="0">
              <a:solidFill>
                <a:srgbClr val="00B05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2800" b="1" dirty="0" smtClean="0"/>
              <a:t>tel</a:t>
            </a:r>
            <a:r>
              <a:rPr lang="sl-SI" sz="2800" b="1" dirty="0"/>
              <a:t>. št. vodje vodilnega partnerja: </a:t>
            </a:r>
            <a:r>
              <a:rPr lang="sl-SI" sz="2800" b="1" dirty="0">
                <a:solidFill>
                  <a:srgbClr val="00B050"/>
                </a:solidFill>
              </a:rPr>
              <a:t>02 320 90 35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l-SI" sz="2800" b="1" dirty="0"/>
              <a:t>domača spletna stran projekta EIP: </a:t>
            </a:r>
            <a:r>
              <a:rPr lang="sl-SI" sz="2800" b="1" dirty="0">
                <a:solidFill>
                  <a:srgbClr val="00B050"/>
                </a:solidFill>
              </a:rPr>
              <a:t>http://dosevki.um.si</a:t>
            </a:r>
            <a:r>
              <a:rPr lang="sl-SI" sz="2800" b="1" dirty="0" smtClean="0">
                <a:solidFill>
                  <a:srgbClr val="00B050"/>
                </a:solidFill>
              </a:rPr>
              <a:t>/</a:t>
            </a:r>
            <a:endParaRPr lang="sl-SI" sz="2800" b="1" dirty="0">
              <a:solidFill>
                <a:srgbClr val="00B050"/>
              </a:solidFill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54797" y="2000380"/>
            <a:ext cx="3257677" cy="18474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175" cap="sq">
            <a:noFill/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12168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790</Words>
  <Application>Microsoft Office PowerPoint</Application>
  <PresentationFormat>Širokozaslonsko</PresentationFormat>
  <Paragraphs>74</Paragraphs>
  <Slides>9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Officeova tema</vt:lpstr>
      <vt:lpstr>DOGODEK EVROPSKEGA PARTNERSTVA ZA INOVACIJE - EIP</vt:lpstr>
      <vt:lpstr>INTEGRACIJA DOSEVKOV ZA OZELENITEV TAL V NJIVSKI KOLOBAR –  nadomeščanje dušika iz mineralnih gnojil pri gnojenju naslednje poljščine</vt:lpstr>
      <vt:lpstr>OSNOVNI PODATKI O PROJEKTU</vt:lpstr>
      <vt:lpstr>PRAKTIČNI PROBLEM</vt:lpstr>
      <vt:lpstr>NAMEN IN CILJI PROJEKTA</vt:lpstr>
      <vt:lpstr>PRIČAKOVANI REZULTATI</vt:lpstr>
      <vt:lpstr>ZAKLJUČEK</vt:lpstr>
      <vt:lpstr>TRIKOTNIK ZNANJA</vt:lpstr>
      <vt:lpstr>Kontaktni podatki vodilnega partnerja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Boštjan Bidovec</dc:creator>
  <cp:lastModifiedBy>Robert Peklaj</cp:lastModifiedBy>
  <cp:revision>70</cp:revision>
  <dcterms:created xsi:type="dcterms:W3CDTF">2020-10-14T12:37:10Z</dcterms:created>
  <dcterms:modified xsi:type="dcterms:W3CDTF">2022-12-06T12:40:23Z</dcterms:modified>
</cp:coreProperties>
</file>