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8" r:id="rId3"/>
    <p:sldId id="260" r:id="rId4"/>
    <p:sldId id="275" r:id="rId5"/>
    <p:sldId id="297" r:id="rId6"/>
    <p:sldId id="298" r:id="rId7"/>
    <p:sldId id="299" r:id="rId8"/>
    <p:sldId id="273" r:id="rId9"/>
    <p:sldId id="274" r:id="rId10"/>
    <p:sldId id="272" r:id="rId11"/>
    <p:sldId id="279" r:id="rId12"/>
    <p:sldId id="296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76" r:id="rId25"/>
    <p:sldId id="278" r:id="rId26"/>
    <p:sldId id="281" r:id="rId27"/>
    <p:sldId id="282" r:id="rId28"/>
    <p:sldId id="283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32C9F-558B-438A-8FDE-FA1AAD4E029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619EA54-CF7A-4AED-8145-2D00BCFBE087}">
      <dgm:prSet phldrT="[besedilo]" custT="1"/>
      <dgm:spPr/>
      <dgm:t>
        <a:bodyPr/>
        <a:lstStyle/>
        <a:p>
          <a:endParaRPr lang="sl-SI" sz="2400" dirty="0" smtClean="0"/>
        </a:p>
        <a:p>
          <a:r>
            <a:rPr lang="sl-SI" sz="2400" dirty="0" smtClean="0"/>
            <a:t>SKS –Koordinacija</a:t>
          </a:r>
        </a:p>
        <a:p>
          <a:r>
            <a:rPr lang="sl-SI" sz="2400" dirty="0" smtClean="0"/>
            <a:t>JSKS</a:t>
          </a:r>
          <a:endParaRPr lang="sl-SI" sz="2400" dirty="0"/>
        </a:p>
      </dgm:t>
    </dgm:pt>
    <dgm:pt modelId="{DC970199-3973-4E99-A0D2-070E9858791A}" type="parTrans" cxnId="{304E1762-6671-4B92-93ED-A53DD78A5061}">
      <dgm:prSet/>
      <dgm:spPr/>
      <dgm:t>
        <a:bodyPr/>
        <a:lstStyle/>
        <a:p>
          <a:endParaRPr lang="sl-SI"/>
        </a:p>
      </dgm:t>
    </dgm:pt>
    <dgm:pt modelId="{EC962D4F-F4E6-472E-80AE-676039F33212}" type="sibTrans" cxnId="{304E1762-6671-4B92-93ED-A53DD78A5061}">
      <dgm:prSet/>
      <dgm:spPr/>
      <dgm:t>
        <a:bodyPr/>
        <a:lstStyle/>
        <a:p>
          <a:endParaRPr lang="sl-SI"/>
        </a:p>
      </dgm:t>
    </dgm:pt>
    <dgm:pt modelId="{8A9094CE-65A5-493D-B298-055239F1F3B8}">
      <dgm:prSet phldrT="[besedilo]" custT="1"/>
      <dgm:spPr/>
      <dgm:t>
        <a:bodyPr/>
        <a:lstStyle/>
        <a:p>
          <a:r>
            <a:rPr lang="sl-SI" sz="1800" dirty="0" smtClean="0"/>
            <a:t>KGZS KGZ -ZAVODI</a:t>
          </a:r>
          <a:endParaRPr lang="sl-SI" sz="1800" dirty="0"/>
        </a:p>
      </dgm:t>
    </dgm:pt>
    <dgm:pt modelId="{8801C367-F4F8-41DE-BF50-2EC21E3FD188}" type="parTrans" cxnId="{71FA6127-CDD6-48E0-A7B7-1E5A6AC12B12}">
      <dgm:prSet/>
      <dgm:spPr/>
      <dgm:t>
        <a:bodyPr/>
        <a:lstStyle/>
        <a:p>
          <a:endParaRPr lang="sl-SI"/>
        </a:p>
      </dgm:t>
    </dgm:pt>
    <dgm:pt modelId="{ECCDB462-97EA-413C-B94B-965191B0D0AB}" type="sibTrans" cxnId="{71FA6127-CDD6-48E0-A7B7-1E5A6AC12B12}">
      <dgm:prSet/>
      <dgm:spPr/>
      <dgm:t>
        <a:bodyPr/>
        <a:lstStyle/>
        <a:p>
          <a:endParaRPr lang="sl-SI"/>
        </a:p>
      </dgm:t>
    </dgm:pt>
    <dgm:pt modelId="{BC0D7E27-7450-43C4-92AF-830CD138292F}">
      <dgm:prSet phldrT="[besedilo]" custT="1"/>
      <dgm:spPr/>
      <dgm:t>
        <a:bodyPr/>
        <a:lstStyle/>
        <a:p>
          <a:r>
            <a:rPr lang="sl-SI" sz="1800" dirty="0" err="1" smtClean="0"/>
            <a:t>Mkgp</a:t>
          </a:r>
          <a:r>
            <a:rPr lang="sl-SI" sz="1800" dirty="0" smtClean="0"/>
            <a:t> </a:t>
          </a:r>
          <a:r>
            <a:rPr lang="sl-SI" sz="1800" dirty="0" err="1" smtClean="0"/>
            <a:t>fianciranje</a:t>
          </a:r>
          <a:endParaRPr lang="sl-SI" sz="1800" dirty="0"/>
        </a:p>
      </dgm:t>
    </dgm:pt>
    <dgm:pt modelId="{E4035F89-D9AE-4535-8F60-0FE675772548}" type="parTrans" cxnId="{D39AE9C9-172A-42A7-90ED-D66D485EF01C}">
      <dgm:prSet/>
      <dgm:spPr/>
      <dgm:t>
        <a:bodyPr/>
        <a:lstStyle/>
        <a:p>
          <a:endParaRPr lang="sl-SI"/>
        </a:p>
      </dgm:t>
    </dgm:pt>
    <dgm:pt modelId="{09608A4D-3205-434D-85F0-B7ABEFD99613}" type="sibTrans" cxnId="{D39AE9C9-172A-42A7-90ED-D66D485EF01C}">
      <dgm:prSet/>
      <dgm:spPr/>
      <dgm:t>
        <a:bodyPr/>
        <a:lstStyle/>
        <a:p>
          <a:endParaRPr lang="sl-SI"/>
        </a:p>
      </dgm:t>
    </dgm:pt>
    <dgm:pt modelId="{2B2CFCFA-ED21-486A-A32E-2EFE281994DA}">
      <dgm:prSet phldrT="[besedilo]" custT="1"/>
      <dgm:spPr/>
      <dgm:t>
        <a:bodyPr/>
        <a:lstStyle/>
        <a:p>
          <a:r>
            <a:rPr lang="sl-SI" sz="1800" dirty="0" smtClean="0"/>
            <a:t>STROKOVNE SKUPINE</a:t>
          </a:r>
          <a:endParaRPr lang="sl-SI" sz="1800" dirty="0"/>
        </a:p>
      </dgm:t>
    </dgm:pt>
    <dgm:pt modelId="{9BE6A583-1AA5-433F-9DCE-A00A40819F39}" type="parTrans" cxnId="{59702327-0DC2-4A7E-B9B9-9C508B58DCEE}">
      <dgm:prSet/>
      <dgm:spPr/>
      <dgm:t>
        <a:bodyPr/>
        <a:lstStyle/>
        <a:p>
          <a:endParaRPr lang="sl-SI"/>
        </a:p>
      </dgm:t>
    </dgm:pt>
    <dgm:pt modelId="{DA285F1D-E4D4-4DEE-ACE9-4DB54B336318}" type="sibTrans" cxnId="{59702327-0DC2-4A7E-B9B9-9C508B58DCEE}">
      <dgm:prSet/>
      <dgm:spPr/>
      <dgm:t>
        <a:bodyPr/>
        <a:lstStyle/>
        <a:p>
          <a:endParaRPr lang="sl-SI"/>
        </a:p>
      </dgm:t>
    </dgm:pt>
    <dgm:pt modelId="{0EF7AA20-7F73-4CAC-9E9F-BFBF71A6EEC0}">
      <dgm:prSet phldrT="[besedilo]" custT="1"/>
      <dgm:spPr/>
      <dgm:t>
        <a:bodyPr/>
        <a:lstStyle/>
        <a:p>
          <a:r>
            <a:rPr lang="sl-SI" sz="1800" dirty="0" smtClean="0"/>
            <a:t>INSTITUCIJE</a:t>
          </a:r>
          <a:endParaRPr lang="sl-SI" sz="1800" dirty="0"/>
        </a:p>
      </dgm:t>
    </dgm:pt>
    <dgm:pt modelId="{0D530519-DD13-448D-83E2-4CC10CF9C095}" type="parTrans" cxnId="{34A65FA6-F590-4FCC-9CCD-3AC6CDE87428}">
      <dgm:prSet/>
      <dgm:spPr/>
      <dgm:t>
        <a:bodyPr/>
        <a:lstStyle/>
        <a:p>
          <a:endParaRPr lang="sl-SI"/>
        </a:p>
      </dgm:t>
    </dgm:pt>
    <dgm:pt modelId="{D2751A02-25EA-468D-B29B-F15E7965080D}" type="sibTrans" cxnId="{34A65FA6-F590-4FCC-9CCD-3AC6CDE87428}">
      <dgm:prSet/>
      <dgm:spPr/>
      <dgm:t>
        <a:bodyPr/>
        <a:lstStyle/>
        <a:p>
          <a:endParaRPr lang="sl-SI"/>
        </a:p>
      </dgm:t>
    </dgm:pt>
    <dgm:pt modelId="{EE6BEFDF-0140-4A3F-A694-ED42F80F34BF}" type="pres">
      <dgm:prSet presAssocID="{DF432C9F-558B-438A-8FDE-FA1AAD4E029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65256E7-35F9-4D4A-98C1-11DE145843CB}" type="pres">
      <dgm:prSet presAssocID="{DF432C9F-558B-438A-8FDE-FA1AAD4E0296}" presName="radial" presStyleCnt="0">
        <dgm:presLayoutVars>
          <dgm:animLvl val="ctr"/>
        </dgm:presLayoutVars>
      </dgm:prSet>
      <dgm:spPr/>
    </dgm:pt>
    <dgm:pt modelId="{0DB1E6A0-90BB-401E-BE7E-F5B7CC25F652}" type="pres">
      <dgm:prSet presAssocID="{5619EA54-CF7A-4AED-8145-2D00BCFBE087}" presName="centerShape" presStyleLbl="vennNode1" presStyleIdx="0" presStyleCnt="5" custScaleX="99934" custScaleY="90904" custLinFactNeighborX="12665" custLinFactNeighborY="8014"/>
      <dgm:spPr/>
      <dgm:t>
        <a:bodyPr/>
        <a:lstStyle/>
        <a:p>
          <a:endParaRPr lang="sl-SI"/>
        </a:p>
      </dgm:t>
    </dgm:pt>
    <dgm:pt modelId="{D15346F6-9158-4052-97D9-2A0FF8D47EA3}" type="pres">
      <dgm:prSet presAssocID="{8A9094CE-65A5-493D-B298-055239F1F3B8}" presName="node" presStyleLbl="vennNode1" presStyleIdx="1" presStyleCnt="5" custScaleX="234541" custScaleY="182561" custRadScaleRad="127583" custRadScaleInc="-87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D2217E4-CF02-4075-815D-1585358E25BD}" type="pres">
      <dgm:prSet presAssocID="{BC0D7E27-7450-43C4-92AF-830CD138292F}" presName="node" presStyleLbl="vennNode1" presStyleIdx="2" presStyleCnt="5" custScaleX="170946" custScaleY="114412" custRadScaleRad="129734" custRadScaleInc="-2970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D92D729-ABE0-4E92-AB6C-3E18A20568AA}" type="pres">
      <dgm:prSet presAssocID="{2B2CFCFA-ED21-486A-A32E-2EFE281994DA}" presName="node" presStyleLbl="vennNode1" presStyleIdx="3" presStyleCnt="5" custScaleX="139308" custScaleY="110915" custRadScaleRad="52929" custRadScaleInc="12682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B115646-0A9E-445A-B72B-D36887791A31}" type="pres">
      <dgm:prSet presAssocID="{0EF7AA20-7F73-4CAC-9E9F-BFBF71A6EEC0}" presName="node" presStyleLbl="vennNode1" presStyleIdx="4" presStyleCnt="5" custScaleX="163011" custScaleY="139384" custRadScaleRad="132741" custRadScaleInc="2972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2D4B0E83-8411-4B94-9E78-C82814A74C10}" type="presOf" srcId="{2B2CFCFA-ED21-486A-A32E-2EFE281994DA}" destId="{BD92D729-ABE0-4E92-AB6C-3E18A20568AA}" srcOrd="0" destOrd="0" presId="urn:microsoft.com/office/officeart/2005/8/layout/radial3"/>
    <dgm:cxn modelId="{59702327-0DC2-4A7E-B9B9-9C508B58DCEE}" srcId="{5619EA54-CF7A-4AED-8145-2D00BCFBE087}" destId="{2B2CFCFA-ED21-486A-A32E-2EFE281994DA}" srcOrd="2" destOrd="0" parTransId="{9BE6A583-1AA5-433F-9DCE-A00A40819F39}" sibTransId="{DA285F1D-E4D4-4DEE-ACE9-4DB54B336318}"/>
    <dgm:cxn modelId="{CDDC02AA-13D3-40B3-9480-CE5D71417212}" type="presOf" srcId="{DF432C9F-558B-438A-8FDE-FA1AAD4E0296}" destId="{EE6BEFDF-0140-4A3F-A694-ED42F80F34BF}" srcOrd="0" destOrd="0" presId="urn:microsoft.com/office/officeart/2005/8/layout/radial3"/>
    <dgm:cxn modelId="{34A65FA6-F590-4FCC-9CCD-3AC6CDE87428}" srcId="{5619EA54-CF7A-4AED-8145-2D00BCFBE087}" destId="{0EF7AA20-7F73-4CAC-9E9F-BFBF71A6EEC0}" srcOrd="3" destOrd="0" parTransId="{0D530519-DD13-448D-83E2-4CC10CF9C095}" sibTransId="{D2751A02-25EA-468D-B29B-F15E7965080D}"/>
    <dgm:cxn modelId="{C78B01BC-057D-40E3-A1B3-F3A0461F49D4}" type="presOf" srcId="{8A9094CE-65A5-493D-B298-055239F1F3B8}" destId="{D15346F6-9158-4052-97D9-2A0FF8D47EA3}" srcOrd="0" destOrd="0" presId="urn:microsoft.com/office/officeart/2005/8/layout/radial3"/>
    <dgm:cxn modelId="{CAF85D05-C373-4743-97B0-0C6E57C52714}" type="presOf" srcId="{BC0D7E27-7450-43C4-92AF-830CD138292F}" destId="{AD2217E4-CF02-4075-815D-1585358E25BD}" srcOrd="0" destOrd="0" presId="urn:microsoft.com/office/officeart/2005/8/layout/radial3"/>
    <dgm:cxn modelId="{304E1762-6671-4B92-93ED-A53DD78A5061}" srcId="{DF432C9F-558B-438A-8FDE-FA1AAD4E0296}" destId="{5619EA54-CF7A-4AED-8145-2D00BCFBE087}" srcOrd="0" destOrd="0" parTransId="{DC970199-3973-4E99-A0D2-070E9858791A}" sibTransId="{EC962D4F-F4E6-472E-80AE-676039F33212}"/>
    <dgm:cxn modelId="{71FA6127-CDD6-48E0-A7B7-1E5A6AC12B12}" srcId="{5619EA54-CF7A-4AED-8145-2D00BCFBE087}" destId="{8A9094CE-65A5-493D-B298-055239F1F3B8}" srcOrd="0" destOrd="0" parTransId="{8801C367-F4F8-41DE-BF50-2EC21E3FD188}" sibTransId="{ECCDB462-97EA-413C-B94B-965191B0D0AB}"/>
    <dgm:cxn modelId="{69201561-6839-4896-830A-7198379E9089}" type="presOf" srcId="{0EF7AA20-7F73-4CAC-9E9F-BFBF71A6EEC0}" destId="{BB115646-0A9E-445A-B72B-D36887791A31}" srcOrd="0" destOrd="0" presId="urn:microsoft.com/office/officeart/2005/8/layout/radial3"/>
    <dgm:cxn modelId="{FF789D13-91E7-4E1F-9D7C-B37746AF7B82}" type="presOf" srcId="{5619EA54-CF7A-4AED-8145-2D00BCFBE087}" destId="{0DB1E6A0-90BB-401E-BE7E-F5B7CC25F652}" srcOrd="0" destOrd="0" presId="urn:microsoft.com/office/officeart/2005/8/layout/radial3"/>
    <dgm:cxn modelId="{D39AE9C9-172A-42A7-90ED-D66D485EF01C}" srcId="{5619EA54-CF7A-4AED-8145-2D00BCFBE087}" destId="{BC0D7E27-7450-43C4-92AF-830CD138292F}" srcOrd="1" destOrd="0" parTransId="{E4035F89-D9AE-4535-8F60-0FE675772548}" sibTransId="{09608A4D-3205-434D-85F0-B7ABEFD99613}"/>
    <dgm:cxn modelId="{B0FBD496-7851-48B2-A412-E74F496530BC}" type="presParOf" srcId="{EE6BEFDF-0140-4A3F-A694-ED42F80F34BF}" destId="{865256E7-35F9-4D4A-98C1-11DE145843CB}" srcOrd="0" destOrd="0" presId="urn:microsoft.com/office/officeart/2005/8/layout/radial3"/>
    <dgm:cxn modelId="{6556B664-4651-415D-8FD3-24DEC8B0BC89}" type="presParOf" srcId="{865256E7-35F9-4D4A-98C1-11DE145843CB}" destId="{0DB1E6A0-90BB-401E-BE7E-F5B7CC25F652}" srcOrd="0" destOrd="0" presId="urn:microsoft.com/office/officeart/2005/8/layout/radial3"/>
    <dgm:cxn modelId="{A417BA18-31A2-4EC1-8B13-B39F106FDA2F}" type="presParOf" srcId="{865256E7-35F9-4D4A-98C1-11DE145843CB}" destId="{D15346F6-9158-4052-97D9-2A0FF8D47EA3}" srcOrd="1" destOrd="0" presId="urn:microsoft.com/office/officeart/2005/8/layout/radial3"/>
    <dgm:cxn modelId="{333AC6E8-017C-401E-A637-6296BCA4FA93}" type="presParOf" srcId="{865256E7-35F9-4D4A-98C1-11DE145843CB}" destId="{AD2217E4-CF02-4075-815D-1585358E25BD}" srcOrd="2" destOrd="0" presId="urn:microsoft.com/office/officeart/2005/8/layout/radial3"/>
    <dgm:cxn modelId="{7B69E3DE-CF25-42A1-94F1-5353C420139A}" type="presParOf" srcId="{865256E7-35F9-4D4A-98C1-11DE145843CB}" destId="{BD92D729-ABE0-4E92-AB6C-3E18A20568AA}" srcOrd="3" destOrd="0" presId="urn:microsoft.com/office/officeart/2005/8/layout/radial3"/>
    <dgm:cxn modelId="{8A0FD35F-62A0-43CC-A4FD-20D5A179C391}" type="presParOf" srcId="{865256E7-35F9-4D4A-98C1-11DE145843CB}" destId="{BB115646-0A9E-445A-B72B-D36887791A3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071D7-C857-492A-8FC8-9796463D974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29D617D-BE41-40A0-8D72-F849E10DFE1F}">
      <dgm:prSet phldrT="[besedilo]"/>
      <dgm:spPr/>
      <dgm:t>
        <a:bodyPr/>
        <a:lstStyle/>
        <a:p>
          <a:r>
            <a:rPr lang="sl-SI" dirty="0" smtClean="0"/>
            <a:t>KMETJE INOVACIJE</a:t>
          </a:r>
          <a:endParaRPr lang="sl-SI" dirty="0"/>
        </a:p>
      </dgm:t>
    </dgm:pt>
    <dgm:pt modelId="{BE19E2B7-5F09-4925-B760-B02F8E513A91}" type="parTrans" cxnId="{A8C2A980-A6C4-4D60-A124-4D0C1B1653CF}">
      <dgm:prSet/>
      <dgm:spPr/>
      <dgm:t>
        <a:bodyPr/>
        <a:lstStyle/>
        <a:p>
          <a:endParaRPr lang="sl-SI"/>
        </a:p>
      </dgm:t>
    </dgm:pt>
    <dgm:pt modelId="{881F6AFF-A524-4616-B023-7A9E004A45C3}" type="sibTrans" cxnId="{A8C2A980-A6C4-4D60-A124-4D0C1B1653CF}">
      <dgm:prSet/>
      <dgm:spPr/>
      <dgm:t>
        <a:bodyPr/>
        <a:lstStyle/>
        <a:p>
          <a:endParaRPr lang="sl-SI"/>
        </a:p>
      </dgm:t>
    </dgm:pt>
    <dgm:pt modelId="{534CBFED-A04C-40A2-A384-E1D7672A5F7F}">
      <dgm:prSet phldrT="[besedilo]"/>
      <dgm:spPr/>
      <dgm:t>
        <a:bodyPr/>
        <a:lstStyle/>
        <a:p>
          <a:r>
            <a:rPr lang="sl-SI" dirty="0" smtClean="0"/>
            <a:t>ODDELKI JSKS</a:t>
          </a:r>
          <a:endParaRPr lang="sl-SI" dirty="0"/>
        </a:p>
      </dgm:t>
    </dgm:pt>
    <dgm:pt modelId="{B5F0A675-F263-460B-8A01-EC9F7952FEAB}" type="parTrans" cxnId="{574BBDD9-8C47-4A4E-9C1C-DC2542692D41}">
      <dgm:prSet/>
      <dgm:spPr/>
      <dgm:t>
        <a:bodyPr/>
        <a:lstStyle/>
        <a:p>
          <a:endParaRPr lang="sl-SI"/>
        </a:p>
      </dgm:t>
    </dgm:pt>
    <dgm:pt modelId="{4304847D-7DBC-46F8-BE26-8F5C5E1CDA33}" type="sibTrans" cxnId="{574BBDD9-8C47-4A4E-9C1C-DC2542692D41}">
      <dgm:prSet/>
      <dgm:spPr/>
      <dgm:t>
        <a:bodyPr/>
        <a:lstStyle/>
        <a:p>
          <a:endParaRPr lang="sl-SI"/>
        </a:p>
      </dgm:t>
    </dgm:pt>
    <dgm:pt modelId="{DAF55BA5-D7FB-450F-B0BB-FB713F6312F9}">
      <dgm:prSet phldrT="[besedilo]"/>
      <dgm:spPr/>
      <dgm:t>
        <a:bodyPr/>
        <a:lstStyle/>
        <a:p>
          <a:r>
            <a:rPr lang="sl-SI" dirty="0" smtClean="0"/>
            <a:t>KOORDINACIJA </a:t>
          </a:r>
        </a:p>
        <a:p>
          <a:r>
            <a:rPr lang="sl-SI" dirty="0" smtClean="0"/>
            <a:t>SVETOVALCEV</a:t>
          </a:r>
        </a:p>
      </dgm:t>
    </dgm:pt>
    <dgm:pt modelId="{B4D50027-CC87-41B1-AB32-7D9705F083E7}" type="parTrans" cxnId="{D93CA845-BA40-446C-AB6D-8CA3AF7A476F}">
      <dgm:prSet/>
      <dgm:spPr/>
      <dgm:t>
        <a:bodyPr/>
        <a:lstStyle/>
        <a:p>
          <a:endParaRPr lang="sl-SI"/>
        </a:p>
      </dgm:t>
    </dgm:pt>
    <dgm:pt modelId="{792CA86B-A357-46A4-AC3F-65973663B931}" type="sibTrans" cxnId="{D93CA845-BA40-446C-AB6D-8CA3AF7A476F}">
      <dgm:prSet/>
      <dgm:spPr/>
      <dgm:t>
        <a:bodyPr/>
        <a:lstStyle/>
        <a:p>
          <a:endParaRPr lang="sl-SI"/>
        </a:p>
      </dgm:t>
    </dgm:pt>
    <dgm:pt modelId="{90FE198C-00FE-44FD-9043-2AF507049F15}" type="pres">
      <dgm:prSet presAssocID="{395071D7-C857-492A-8FC8-9796463D974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92818C4-2D96-4B2E-9D11-E91F6C9B2283}" type="pres">
      <dgm:prSet presAssocID="{395071D7-C857-492A-8FC8-9796463D974F}" presName="radial" presStyleCnt="0">
        <dgm:presLayoutVars>
          <dgm:animLvl val="ctr"/>
        </dgm:presLayoutVars>
      </dgm:prSet>
      <dgm:spPr/>
    </dgm:pt>
    <dgm:pt modelId="{ECB0FA4B-F2C5-4462-97C6-A622D16B1257}" type="pres">
      <dgm:prSet presAssocID="{929D617D-BE41-40A0-8D72-F849E10DFE1F}" presName="centerShape" presStyleLbl="vennNode1" presStyleIdx="0" presStyleCnt="3" custLinFactNeighborX="-42622" custLinFactNeighborY="30047"/>
      <dgm:spPr/>
      <dgm:t>
        <a:bodyPr/>
        <a:lstStyle/>
        <a:p>
          <a:endParaRPr lang="sl-SI"/>
        </a:p>
      </dgm:t>
    </dgm:pt>
    <dgm:pt modelId="{95B606D0-0FC6-472C-8BD9-6257EF357963}" type="pres">
      <dgm:prSet presAssocID="{534CBFED-A04C-40A2-A384-E1D7672A5F7F}" presName="node" presStyleLbl="vennNode1" presStyleIdx="1" presStyleCnt="3" custScaleX="185096" custScaleY="183674" custRadScaleRad="254654" custRadScaleInc="-4681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7972558-8966-442C-AADD-9111FE8211D3}" type="pres">
      <dgm:prSet presAssocID="{DAF55BA5-D7FB-450F-B0BB-FB713F6312F9}" presName="node" presStyleLbl="vennNode1" presStyleIdx="2" presStyleCnt="3" custScaleX="180792" custScaleY="147331" custRadScaleRad="125646" custRadScaleInc="4906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93CA845-BA40-446C-AB6D-8CA3AF7A476F}" srcId="{929D617D-BE41-40A0-8D72-F849E10DFE1F}" destId="{DAF55BA5-D7FB-450F-B0BB-FB713F6312F9}" srcOrd="1" destOrd="0" parTransId="{B4D50027-CC87-41B1-AB32-7D9705F083E7}" sibTransId="{792CA86B-A357-46A4-AC3F-65973663B931}"/>
    <dgm:cxn modelId="{7D82463F-37FE-414E-9D84-57B532714E3C}" type="presOf" srcId="{929D617D-BE41-40A0-8D72-F849E10DFE1F}" destId="{ECB0FA4B-F2C5-4462-97C6-A622D16B1257}" srcOrd="0" destOrd="0" presId="urn:microsoft.com/office/officeart/2005/8/layout/radial3"/>
    <dgm:cxn modelId="{A479F2E0-EFD2-4452-BC21-1F9D834F58DD}" type="presOf" srcId="{534CBFED-A04C-40A2-A384-E1D7672A5F7F}" destId="{95B606D0-0FC6-472C-8BD9-6257EF357963}" srcOrd="0" destOrd="0" presId="urn:microsoft.com/office/officeart/2005/8/layout/radial3"/>
    <dgm:cxn modelId="{A8C2A980-A6C4-4D60-A124-4D0C1B1653CF}" srcId="{395071D7-C857-492A-8FC8-9796463D974F}" destId="{929D617D-BE41-40A0-8D72-F849E10DFE1F}" srcOrd="0" destOrd="0" parTransId="{BE19E2B7-5F09-4925-B760-B02F8E513A91}" sibTransId="{881F6AFF-A524-4616-B023-7A9E004A45C3}"/>
    <dgm:cxn modelId="{37A1BE47-C0E1-4779-918E-BF5CAB16E2D9}" type="presOf" srcId="{395071D7-C857-492A-8FC8-9796463D974F}" destId="{90FE198C-00FE-44FD-9043-2AF507049F15}" srcOrd="0" destOrd="0" presId="urn:microsoft.com/office/officeart/2005/8/layout/radial3"/>
    <dgm:cxn modelId="{574BBDD9-8C47-4A4E-9C1C-DC2542692D41}" srcId="{929D617D-BE41-40A0-8D72-F849E10DFE1F}" destId="{534CBFED-A04C-40A2-A384-E1D7672A5F7F}" srcOrd="0" destOrd="0" parTransId="{B5F0A675-F263-460B-8A01-EC9F7952FEAB}" sibTransId="{4304847D-7DBC-46F8-BE26-8F5C5E1CDA33}"/>
    <dgm:cxn modelId="{580F165E-B178-4CBF-B41F-7A829D506C94}" type="presOf" srcId="{DAF55BA5-D7FB-450F-B0BB-FB713F6312F9}" destId="{A7972558-8966-442C-AADD-9111FE8211D3}" srcOrd="0" destOrd="0" presId="urn:microsoft.com/office/officeart/2005/8/layout/radial3"/>
    <dgm:cxn modelId="{0D206D81-D120-4D90-9678-419E59196A0D}" type="presParOf" srcId="{90FE198C-00FE-44FD-9043-2AF507049F15}" destId="{292818C4-2D96-4B2E-9D11-E91F6C9B2283}" srcOrd="0" destOrd="0" presId="urn:microsoft.com/office/officeart/2005/8/layout/radial3"/>
    <dgm:cxn modelId="{A1509ADA-379E-4009-8AC4-FF954631880D}" type="presParOf" srcId="{292818C4-2D96-4B2E-9D11-E91F6C9B2283}" destId="{ECB0FA4B-F2C5-4462-97C6-A622D16B1257}" srcOrd="0" destOrd="0" presId="urn:microsoft.com/office/officeart/2005/8/layout/radial3"/>
    <dgm:cxn modelId="{2EC8A205-2BD2-4765-9CA8-69F397EDCAB6}" type="presParOf" srcId="{292818C4-2D96-4B2E-9D11-E91F6C9B2283}" destId="{95B606D0-0FC6-472C-8BD9-6257EF357963}" srcOrd="1" destOrd="0" presId="urn:microsoft.com/office/officeart/2005/8/layout/radial3"/>
    <dgm:cxn modelId="{58162009-2BDC-47A9-BCE2-23293C782512}" type="presParOf" srcId="{292818C4-2D96-4B2E-9D11-E91F6C9B2283}" destId="{A7972558-8966-442C-AADD-9111FE8211D3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625EDB-D658-4668-BFA3-008107CCE077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F60CE7E6-64F2-4E86-99D6-923158C23563}">
      <dgm:prSet phldrT="[besedil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l-SI" sz="4000" dirty="0" smtClean="0"/>
            <a:t>Izvedba nalog iz programa dela 2023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l-SI" sz="4000" dirty="0" smtClean="0"/>
            <a:t>(nove naloge)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sl-SI" sz="4000" dirty="0"/>
        </a:p>
      </dgm:t>
    </dgm:pt>
    <dgm:pt modelId="{84653D65-C5EE-4C13-AFAC-4BAF7F40F3B1}" type="sibTrans" cxnId="{0A9F966A-8C67-4B3B-BEC7-2E3115D3DE53}">
      <dgm:prSet/>
      <dgm:spPr/>
      <dgm:t>
        <a:bodyPr/>
        <a:lstStyle/>
        <a:p>
          <a:endParaRPr lang="sl-SI"/>
        </a:p>
      </dgm:t>
    </dgm:pt>
    <dgm:pt modelId="{F14F2CF1-B610-4BFE-8701-306AC1FD0A6F}" type="parTrans" cxnId="{0A9F966A-8C67-4B3B-BEC7-2E3115D3DE53}">
      <dgm:prSet/>
      <dgm:spPr/>
      <dgm:t>
        <a:bodyPr/>
        <a:lstStyle/>
        <a:p>
          <a:endParaRPr lang="sl-SI"/>
        </a:p>
      </dgm:t>
    </dgm:pt>
    <dgm:pt modelId="{F5D4A57D-FE46-4AB0-8879-C358267C0412}" type="pres">
      <dgm:prSet presAssocID="{2C625EDB-D658-4668-BFA3-008107CCE0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5DCB160-C69B-4C8B-B864-D6E28820C347}" type="pres">
      <dgm:prSet presAssocID="{F60CE7E6-64F2-4E86-99D6-923158C23563}" presName="composite" presStyleCnt="0"/>
      <dgm:spPr/>
    </dgm:pt>
    <dgm:pt modelId="{2D4BA6E6-459F-4ECA-AB62-4EC92A4DE8B2}" type="pres">
      <dgm:prSet presAssocID="{F60CE7E6-64F2-4E86-99D6-923158C23563}" presName="imgShp" presStyleLbl="fgImgPlace1" presStyleIdx="0" presStyleCnt="1" custScaleX="117312" custScaleY="125473" custLinFactNeighborX="-17393" custLinFactNeighborY="-303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ED6DFC7-9AE8-4B1E-879A-53B709F88897}" type="pres">
      <dgm:prSet presAssocID="{F60CE7E6-64F2-4E86-99D6-923158C23563}" presName="txShp" presStyleLbl="node1" presStyleIdx="0" presStyleCnt="1" custLinFactNeighborX="5960" custLinFactNeighborY="-431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7151914-B095-4E34-8850-9A0B3DAD4DFB}" type="presOf" srcId="{F60CE7E6-64F2-4E86-99D6-923158C23563}" destId="{CED6DFC7-9AE8-4B1E-879A-53B709F88897}" srcOrd="0" destOrd="0" presId="urn:microsoft.com/office/officeart/2005/8/layout/vList3"/>
    <dgm:cxn modelId="{0A9F966A-8C67-4B3B-BEC7-2E3115D3DE53}" srcId="{2C625EDB-D658-4668-BFA3-008107CCE077}" destId="{F60CE7E6-64F2-4E86-99D6-923158C23563}" srcOrd="0" destOrd="0" parTransId="{F14F2CF1-B610-4BFE-8701-306AC1FD0A6F}" sibTransId="{84653D65-C5EE-4C13-AFAC-4BAF7F40F3B1}"/>
    <dgm:cxn modelId="{0AAC1B53-527F-4E0D-84E4-865045B4838A}" type="presOf" srcId="{2C625EDB-D658-4668-BFA3-008107CCE077}" destId="{F5D4A57D-FE46-4AB0-8879-C358267C0412}" srcOrd="0" destOrd="0" presId="urn:microsoft.com/office/officeart/2005/8/layout/vList3"/>
    <dgm:cxn modelId="{14C32204-BBF3-4DEE-BEAB-48A427AE81A0}" type="presParOf" srcId="{F5D4A57D-FE46-4AB0-8879-C358267C0412}" destId="{B5DCB160-C69B-4C8B-B864-D6E28820C347}" srcOrd="0" destOrd="0" presId="urn:microsoft.com/office/officeart/2005/8/layout/vList3"/>
    <dgm:cxn modelId="{34152D17-AABA-465E-A515-D1F13F1772C0}" type="presParOf" srcId="{B5DCB160-C69B-4C8B-B864-D6E28820C347}" destId="{2D4BA6E6-459F-4ECA-AB62-4EC92A4DE8B2}" srcOrd="0" destOrd="0" presId="urn:microsoft.com/office/officeart/2005/8/layout/vList3"/>
    <dgm:cxn modelId="{153097EE-290F-44C8-928B-E86C151A8291}" type="presParOf" srcId="{B5DCB160-C69B-4C8B-B864-D6E28820C347}" destId="{CED6DFC7-9AE8-4B1E-879A-53B709F888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E2D59A-7DBD-4652-818E-4F10F7F71D6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DA70CA4-F813-43C9-8B4C-0B5485FD18B4}">
      <dgm:prSet phldrT="[besedil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l-SI" sz="3200" dirty="0" smtClean="0">
              <a:solidFill>
                <a:schemeClr val="tx1"/>
              </a:solidFill>
            </a:rPr>
            <a:t>za</a:t>
          </a:r>
          <a:endParaRPr lang="sl-SI" sz="3200" dirty="0">
            <a:solidFill>
              <a:schemeClr val="tx1"/>
            </a:solidFill>
          </a:endParaRPr>
        </a:p>
      </dgm:t>
    </dgm:pt>
    <dgm:pt modelId="{B457E0B9-4F52-49E0-9EC7-D5EE4588983F}" type="parTrans" cxnId="{6E28BEE8-2F16-410D-BD42-3CE96ADCAA19}">
      <dgm:prSet/>
      <dgm:spPr/>
      <dgm:t>
        <a:bodyPr/>
        <a:lstStyle/>
        <a:p>
          <a:endParaRPr lang="sl-SI"/>
        </a:p>
      </dgm:t>
    </dgm:pt>
    <dgm:pt modelId="{709B3196-064C-4FC6-9E2B-706485AF0916}" type="sibTrans" cxnId="{6E28BEE8-2F16-410D-BD42-3CE96ADCAA19}">
      <dgm:prSet/>
      <dgm:spPr/>
      <dgm:t>
        <a:bodyPr/>
        <a:lstStyle/>
        <a:p>
          <a:endParaRPr lang="sl-SI"/>
        </a:p>
      </dgm:t>
    </dgm:pt>
    <dgm:pt modelId="{3032B38D-5887-4D16-863D-BC43261F51EA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800" dirty="0" smtClean="0">
              <a:solidFill>
                <a:schemeClr val="tx1"/>
              </a:solidFill>
            </a:rPr>
            <a:t>Hvala</a:t>
          </a:r>
          <a:endParaRPr lang="sl-SI" sz="2800" dirty="0">
            <a:solidFill>
              <a:schemeClr val="tx1"/>
            </a:solidFill>
          </a:endParaRPr>
        </a:p>
      </dgm:t>
    </dgm:pt>
    <dgm:pt modelId="{7605F233-FC0E-435B-864D-7EE66DDCA4BA}" type="parTrans" cxnId="{CA5522B5-2ABD-4A64-8DE3-61F4E7335CEF}">
      <dgm:prSet/>
      <dgm:spPr/>
      <dgm:t>
        <a:bodyPr/>
        <a:lstStyle/>
        <a:p>
          <a:endParaRPr lang="sl-SI"/>
        </a:p>
      </dgm:t>
    </dgm:pt>
    <dgm:pt modelId="{8E6F9346-AD9B-488E-A695-B7DFD372C24F}" type="sibTrans" cxnId="{CA5522B5-2ABD-4A64-8DE3-61F4E7335CEF}">
      <dgm:prSet/>
      <dgm:spPr/>
      <dgm:t>
        <a:bodyPr/>
        <a:lstStyle/>
        <a:p>
          <a:endParaRPr lang="sl-SI"/>
        </a:p>
      </dgm:t>
    </dgm:pt>
    <dgm:pt modelId="{92154B0D-04A7-4287-A530-B7B8A97E343B}">
      <dgm:prSet phldrT="[besedilo]" custT="1"/>
      <dgm:spPr>
        <a:solidFill>
          <a:srgbClr val="FFFF00"/>
        </a:solidFill>
      </dgm:spPr>
      <dgm:t>
        <a:bodyPr/>
        <a:lstStyle/>
        <a:p>
          <a:r>
            <a:rPr lang="sl-SI" sz="2800" dirty="0" smtClean="0">
              <a:solidFill>
                <a:schemeClr val="tx1"/>
              </a:solidFill>
            </a:rPr>
            <a:t>pozornost</a:t>
          </a:r>
          <a:endParaRPr lang="sl-SI" sz="2800" dirty="0">
            <a:solidFill>
              <a:schemeClr val="tx1"/>
            </a:solidFill>
          </a:endParaRPr>
        </a:p>
      </dgm:t>
    </dgm:pt>
    <dgm:pt modelId="{BBC5BC00-5645-4101-9D69-9CCF5A2FC503}" type="parTrans" cxnId="{8E6D88E8-00BD-4F36-9FA6-347600C5F392}">
      <dgm:prSet/>
      <dgm:spPr/>
      <dgm:t>
        <a:bodyPr/>
        <a:lstStyle/>
        <a:p>
          <a:endParaRPr lang="sl-SI"/>
        </a:p>
      </dgm:t>
    </dgm:pt>
    <dgm:pt modelId="{B7E23655-2AEB-48F4-BE73-FF5EC2564628}" type="sibTrans" cxnId="{8E6D88E8-00BD-4F36-9FA6-347600C5F392}">
      <dgm:prSet/>
      <dgm:spPr/>
      <dgm:t>
        <a:bodyPr/>
        <a:lstStyle/>
        <a:p>
          <a:endParaRPr lang="sl-SI"/>
        </a:p>
      </dgm:t>
    </dgm:pt>
    <dgm:pt modelId="{7B84B357-E103-4951-BB8E-B13A1AB78FBB}">
      <dgm:prSet phldrT="[besedil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l-SI" sz="3200" dirty="0" smtClean="0"/>
            <a:t>Ko sodelujemo, zmoremo več!</a:t>
          </a:r>
          <a:endParaRPr lang="sl-SI" sz="3200" dirty="0"/>
        </a:p>
      </dgm:t>
    </dgm:pt>
    <dgm:pt modelId="{8ABC33F1-7B6E-447C-9A64-ADCB431A020B}" type="parTrans" cxnId="{8DD204D8-769C-4526-BA05-FE68AE009211}">
      <dgm:prSet/>
      <dgm:spPr/>
      <dgm:t>
        <a:bodyPr/>
        <a:lstStyle/>
        <a:p>
          <a:endParaRPr lang="sl-SI"/>
        </a:p>
      </dgm:t>
    </dgm:pt>
    <dgm:pt modelId="{EF81CF98-78AA-4AB9-9306-63CFA225E04D}" type="sibTrans" cxnId="{8DD204D8-769C-4526-BA05-FE68AE009211}">
      <dgm:prSet/>
      <dgm:spPr/>
      <dgm:t>
        <a:bodyPr/>
        <a:lstStyle/>
        <a:p>
          <a:endParaRPr lang="sl-SI"/>
        </a:p>
      </dgm:t>
    </dgm:pt>
    <dgm:pt modelId="{C84B5DC1-195F-4513-BD86-029D95437F51}" type="pres">
      <dgm:prSet presAssocID="{F1E2D59A-7DBD-4652-818E-4F10F7F71D6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CAFA34E-B77F-4834-B23B-0428923336C9}" type="pres">
      <dgm:prSet presAssocID="{F1E2D59A-7DBD-4652-818E-4F10F7F71D63}" presName="ellipse" presStyleLbl="trBgShp" presStyleIdx="0" presStyleCnt="1"/>
      <dgm:spPr/>
    </dgm:pt>
    <dgm:pt modelId="{09CA240A-C617-4E72-8926-2F88456FFF10}" type="pres">
      <dgm:prSet presAssocID="{F1E2D59A-7DBD-4652-818E-4F10F7F71D63}" presName="arrow1" presStyleLbl="fgShp" presStyleIdx="0" presStyleCnt="1" custLinFactNeighborX="0" custLinFactNeighborY="-25879"/>
      <dgm:spPr/>
    </dgm:pt>
    <dgm:pt modelId="{3FC96182-BE72-4B5F-A4A4-9010E7E3EB8A}" type="pres">
      <dgm:prSet presAssocID="{F1E2D59A-7DBD-4652-818E-4F10F7F71D63}" presName="rectangle" presStyleLbl="revTx" presStyleIdx="0" presStyleCnt="1" custScaleX="100703" custScaleY="97212" custLinFactNeighborX="1572" custLinFactNeighborY="-452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7D52B3-01C6-4F25-9E1A-48F06C0245FC}" type="pres">
      <dgm:prSet presAssocID="{3032B38D-5887-4D16-863D-BC43261F51EA}" presName="item1" presStyleLbl="node1" presStyleIdx="0" presStyleCnt="3" custScaleX="164998" custScaleY="109635" custLinFactNeighborY="-6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4023AC-A583-440F-9633-72DD33600E88}" type="pres">
      <dgm:prSet presAssocID="{92154B0D-04A7-4287-A530-B7B8A97E343B}" presName="item2" presStyleLbl="node1" presStyleIdx="1" presStyleCnt="3" custLinFactNeighborY="-344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360BBD1-8983-4CB8-875D-0ACE342CA137}" type="pres">
      <dgm:prSet presAssocID="{7B84B357-E103-4951-BB8E-B13A1AB78FBB}" presName="item3" presStyleLbl="node1" presStyleIdx="2" presStyleCnt="3" custLinFactNeighborX="7055" custLinFactNeighborY="-31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2101F87-211B-4B69-A30D-859036F7D1C3}" type="pres">
      <dgm:prSet presAssocID="{F1E2D59A-7DBD-4652-818E-4F10F7F71D63}" presName="funnel" presStyleLbl="trAlignAcc1" presStyleIdx="0" presStyleCnt="1" custScaleX="113245" custScaleY="104682" custLinFactNeighborX="899" custLinFactNeighborY="-5053"/>
      <dgm:spPr/>
    </dgm:pt>
  </dgm:ptLst>
  <dgm:cxnLst>
    <dgm:cxn modelId="{8DD204D8-769C-4526-BA05-FE68AE009211}" srcId="{F1E2D59A-7DBD-4652-818E-4F10F7F71D63}" destId="{7B84B357-E103-4951-BB8E-B13A1AB78FBB}" srcOrd="3" destOrd="0" parTransId="{8ABC33F1-7B6E-447C-9A64-ADCB431A020B}" sibTransId="{EF81CF98-78AA-4AB9-9306-63CFA225E04D}"/>
    <dgm:cxn modelId="{E5984287-56DB-47DE-8D4F-92D3C3CB5B5E}" type="presOf" srcId="{F1E2D59A-7DBD-4652-818E-4F10F7F71D63}" destId="{C84B5DC1-195F-4513-BD86-029D95437F51}" srcOrd="0" destOrd="0" presId="urn:microsoft.com/office/officeart/2005/8/layout/funnel1"/>
    <dgm:cxn modelId="{D9A35536-851C-44DE-AD80-1D9E4B822066}" type="presOf" srcId="{3032B38D-5887-4D16-863D-BC43261F51EA}" destId="{B44023AC-A583-440F-9633-72DD33600E88}" srcOrd="0" destOrd="0" presId="urn:microsoft.com/office/officeart/2005/8/layout/funnel1"/>
    <dgm:cxn modelId="{8E6D88E8-00BD-4F36-9FA6-347600C5F392}" srcId="{F1E2D59A-7DBD-4652-818E-4F10F7F71D63}" destId="{92154B0D-04A7-4287-A530-B7B8A97E343B}" srcOrd="2" destOrd="0" parTransId="{BBC5BC00-5645-4101-9D69-9CCF5A2FC503}" sibTransId="{B7E23655-2AEB-48F4-BE73-FF5EC2564628}"/>
    <dgm:cxn modelId="{7A932EA3-A04D-4A87-A668-26C262F83755}" type="presOf" srcId="{7B84B357-E103-4951-BB8E-B13A1AB78FBB}" destId="{3FC96182-BE72-4B5F-A4A4-9010E7E3EB8A}" srcOrd="0" destOrd="0" presId="urn:microsoft.com/office/officeart/2005/8/layout/funnel1"/>
    <dgm:cxn modelId="{2D1E24E4-3683-4DA9-B171-AA906184BA76}" type="presOf" srcId="{92154B0D-04A7-4287-A530-B7B8A97E343B}" destId="{CB7D52B3-01C6-4F25-9E1A-48F06C0245FC}" srcOrd="0" destOrd="0" presId="urn:microsoft.com/office/officeart/2005/8/layout/funnel1"/>
    <dgm:cxn modelId="{6E28BEE8-2F16-410D-BD42-3CE96ADCAA19}" srcId="{F1E2D59A-7DBD-4652-818E-4F10F7F71D63}" destId="{9DA70CA4-F813-43C9-8B4C-0B5485FD18B4}" srcOrd="0" destOrd="0" parTransId="{B457E0B9-4F52-49E0-9EC7-D5EE4588983F}" sibTransId="{709B3196-064C-4FC6-9E2B-706485AF0916}"/>
    <dgm:cxn modelId="{FC3391E8-CF28-4360-8C8E-20AEF3A8A8C5}" type="presOf" srcId="{9DA70CA4-F813-43C9-8B4C-0B5485FD18B4}" destId="{D360BBD1-8983-4CB8-875D-0ACE342CA137}" srcOrd="0" destOrd="0" presId="urn:microsoft.com/office/officeart/2005/8/layout/funnel1"/>
    <dgm:cxn modelId="{CA5522B5-2ABD-4A64-8DE3-61F4E7335CEF}" srcId="{F1E2D59A-7DBD-4652-818E-4F10F7F71D63}" destId="{3032B38D-5887-4D16-863D-BC43261F51EA}" srcOrd="1" destOrd="0" parTransId="{7605F233-FC0E-435B-864D-7EE66DDCA4BA}" sibTransId="{8E6F9346-AD9B-488E-A695-B7DFD372C24F}"/>
    <dgm:cxn modelId="{71739514-0FFF-4DF3-91BA-892B95A0F855}" type="presParOf" srcId="{C84B5DC1-195F-4513-BD86-029D95437F51}" destId="{6CAFA34E-B77F-4834-B23B-0428923336C9}" srcOrd="0" destOrd="0" presId="urn:microsoft.com/office/officeart/2005/8/layout/funnel1"/>
    <dgm:cxn modelId="{6806F7EB-03F7-4EEC-B766-5A697FC3D3EA}" type="presParOf" srcId="{C84B5DC1-195F-4513-BD86-029D95437F51}" destId="{09CA240A-C617-4E72-8926-2F88456FFF10}" srcOrd="1" destOrd="0" presId="urn:microsoft.com/office/officeart/2005/8/layout/funnel1"/>
    <dgm:cxn modelId="{B72F6178-B065-4F9E-B11D-DEA3DF2FCC0D}" type="presParOf" srcId="{C84B5DC1-195F-4513-BD86-029D95437F51}" destId="{3FC96182-BE72-4B5F-A4A4-9010E7E3EB8A}" srcOrd="2" destOrd="0" presId="urn:microsoft.com/office/officeart/2005/8/layout/funnel1"/>
    <dgm:cxn modelId="{B840904B-5AAA-4135-BFDD-D5168A1EB957}" type="presParOf" srcId="{C84B5DC1-195F-4513-BD86-029D95437F51}" destId="{CB7D52B3-01C6-4F25-9E1A-48F06C0245FC}" srcOrd="3" destOrd="0" presId="urn:microsoft.com/office/officeart/2005/8/layout/funnel1"/>
    <dgm:cxn modelId="{E84EB907-E03E-44A0-9728-FB390AEEC8BF}" type="presParOf" srcId="{C84B5DC1-195F-4513-BD86-029D95437F51}" destId="{B44023AC-A583-440F-9633-72DD33600E88}" srcOrd="4" destOrd="0" presId="urn:microsoft.com/office/officeart/2005/8/layout/funnel1"/>
    <dgm:cxn modelId="{E305B3B5-BB5D-4F7C-AA75-2AC24DF81508}" type="presParOf" srcId="{C84B5DC1-195F-4513-BD86-029D95437F51}" destId="{D360BBD1-8983-4CB8-875D-0ACE342CA137}" srcOrd="5" destOrd="0" presId="urn:microsoft.com/office/officeart/2005/8/layout/funnel1"/>
    <dgm:cxn modelId="{C08CCC11-26F5-4EB2-A7C1-CC4703BECE13}" type="presParOf" srcId="{C84B5DC1-195F-4513-BD86-029D95437F51}" destId="{32101F87-211B-4B69-A30D-859036F7D1C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1E6A0-90BB-401E-BE7E-F5B7CC25F652}">
      <dsp:nvSpPr>
        <dsp:cNvPr id="0" name=""/>
        <dsp:cNvSpPr/>
      </dsp:nvSpPr>
      <dsp:spPr>
        <a:xfrm>
          <a:off x="3087581" y="1640846"/>
          <a:ext cx="2558832" cy="23276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SKS –Koordinacija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kern="1200" dirty="0" smtClean="0"/>
            <a:t>JSKS</a:t>
          </a:r>
          <a:endParaRPr lang="sl-SI" sz="2400" kern="1200" dirty="0"/>
        </a:p>
      </dsp:txBody>
      <dsp:txXfrm>
        <a:off x="3462313" y="1981718"/>
        <a:ext cx="1809368" cy="1645873"/>
      </dsp:txXfrm>
    </dsp:sp>
    <dsp:sp modelId="{D15346F6-9158-4052-97D9-2A0FF8D47EA3}">
      <dsp:nvSpPr>
        <dsp:cNvPr id="0" name=""/>
        <dsp:cNvSpPr/>
      </dsp:nvSpPr>
      <dsp:spPr>
        <a:xfrm>
          <a:off x="2413914" y="-298727"/>
          <a:ext cx="3002737" cy="23372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KGZS KGZ -ZAVODI</a:t>
          </a:r>
          <a:endParaRPr lang="sl-SI" sz="1800" kern="1200" dirty="0"/>
        </a:p>
      </dsp:txBody>
      <dsp:txXfrm>
        <a:off x="2853655" y="43556"/>
        <a:ext cx="2123255" cy="1652691"/>
      </dsp:txXfrm>
    </dsp:sp>
    <dsp:sp modelId="{AD2217E4-CF02-4075-815D-1585358E25BD}">
      <dsp:nvSpPr>
        <dsp:cNvPr id="0" name=""/>
        <dsp:cNvSpPr/>
      </dsp:nvSpPr>
      <dsp:spPr>
        <a:xfrm>
          <a:off x="4782344" y="831737"/>
          <a:ext cx="2188555" cy="14647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err="1" smtClean="0"/>
            <a:t>Mkgp</a:t>
          </a:r>
          <a:r>
            <a:rPr lang="sl-SI" sz="1800" kern="1200" dirty="0" smtClean="0"/>
            <a:t> </a:t>
          </a:r>
          <a:r>
            <a:rPr lang="sl-SI" sz="1800" kern="1200" dirty="0" err="1" smtClean="0"/>
            <a:t>fianciranje</a:t>
          </a:r>
          <a:endParaRPr lang="sl-SI" sz="1800" kern="1200" dirty="0"/>
        </a:p>
      </dsp:txBody>
      <dsp:txXfrm>
        <a:off x="5102850" y="1046248"/>
        <a:ext cx="1547543" cy="1035750"/>
      </dsp:txXfrm>
    </dsp:sp>
    <dsp:sp modelId="{BD92D729-ABE0-4E92-AB6C-3E18A20568AA}">
      <dsp:nvSpPr>
        <dsp:cNvPr id="0" name=""/>
        <dsp:cNvSpPr/>
      </dsp:nvSpPr>
      <dsp:spPr>
        <a:xfrm>
          <a:off x="2247471" y="1466431"/>
          <a:ext cx="1783506" cy="1420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STROKOVNE SKUPINE</a:t>
          </a:r>
          <a:endParaRPr lang="sl-SI" sz="1800" kern="1200" dirty="0"/>
        </a:p>
      </dsp:txBody>
      <dsp:txXfrm>
        <a:off x="2508659" y="1674385"/>
        <a:ext cx="1261130" cy="1004093"/>
      </dsp:txXfrm>
    </dsp:sp>
    <dsp:sp modelId="{BB115646-0A9E-445A-B72B-D36887791A31}">
      <dsp:nvSpPr>
        <dsp:cNvPr id="0" name=""/>
        <dsp:cNvSpPr/>
      </dsp:nvSpPr>
      <dsp:spPr>
        <a:xfrm>
          <a:off x="924626" y="648798"/>
          <a:ext cx="2086966" cy="17844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INSTITUCIJE</a:t>
          </a:r>
          <a:endParaRPr lang="sl-SI" sz="1800" kern="1200" dirty="0"/>
        </a:p>
      </dsp:txBody>
      <dsp:txXfrm>
        <a:off x="1230255" y="910129"/>
        <a:ext cx="1475708" cy="1261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0FA4B-F2C5-4462-97C6-A622D16B1257}">
      <dsp:nvSpPr>
        <dsp:cNvPr id="0" name=""/>
        <dsp:cNvSpPr/>
      </dsp:nvSpPr>
      <dsp:spPr>
        <a:xfrm>
          <a:off x="1443974" y="1220450"/>
          <a:ext cx="1520209" cy="15202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900" kern="1200" dirty="0" smtClean="0"/>
            <a:t>KMETJE INOVACIJE</a:t>
          </a:r>
          <a:endParaRPr lang="sl-SI" sz="1900" kern="1200" dirty="0"/>
        </a:p>
      </dsp:txBody>
      <dsp:txXfrm>
        <a:off x="1666603" y="1443079"/>
        <a:ext cx="1074951" cy="1074951"/>
      </dsp:txXfrm>
    </dsp:sp>
    <dsp:sp modelId="{95B606D0-0FC6-472C-8BD9-6257EF357963}">
      <dsp:nvSpPr>
        <dsp:cNvPr id="0" name=""/>
        <dsp:cNvSpPr/>
      </dsp:nvSpPr>
      <dsp:spPr>
        <a:xfrm>
          <a:off x="0" y="489100"/>
          <a:ext cx="1406923" cy="1396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ODDELKI JSKS</a:t>
          </a:r>
          <a:endParaRPr lang="sl-SI" sz="1200" kern="1200" dirty="0"/>
        </a:p>
      </dsp:txBody>
      <dsp:txXfrm>
        <a:off x="206039" y="693556"/>
        <a:ext cx="994845" cy="987203"/>
      </dsp:txXfrm>
    </dsp:sp>
    <dsp:sp modelId="{A7972558-8966-442C-AADD-9111FE8211D3}">
      <dsp:nvSpPr>
        <dsp:cNvPr id="0" name=""/>
        <dsp:cNvSpPr/>
      </dsp:nvSpPr>
      <dsp:spPr>
        <a:xfrm>
          <a:off x="1117532" y="916106"/>
          <a:ext cx="1374208" cy="11198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KOORDINACIJA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kern="1200" dirty="0" smtClean="0"/>
            <a:t>SVETOVALCEV</a:t>
          </a:r>
        </a:p>
      </dsp:txBody>
      <dsp:txXfrm>
        <a:off x="1318780" y="1080107"/>
        <a:ext cx="971712" cy="791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6DFC7-9AE8-4B1E-879A-53B709F88897}">
      <dsp:nvSpPr>
        <dsp:cNvPr id="0" name=""/>
        <dsp:cNvSpPr/>
      </dsp:nvSpPr>
      <dsp:spPr>
        <a:xfrm rot="10800000">
          <a:off x="2791542" y="2787"/>
          <a:ext cx="6080760" cy="306024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9485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l-SI" sz="4000" kern="1200" dirty="0" smtClean="0"/>
            <a:t>Izvedba nalog iz programa dela 2023 </a:t>
          </a:r>
        </a:p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sl-SI" sz="4000" kern="1200" dirty="0" smtClean="0"/>
            <a:t>(nove naloge)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4000" kern="1200" dirty="0"/>
        </a:p>
      </dsp:txBody>
      <dsp:txXfrm rot="10800000">
        <a:off x="3556604" y="2787"/>
        <a:ext cx="5315698" cy="3060248"/>
      </dsp:txXfrm>
    </dsp:sp>
    <dsp:sp modelId="{2D4BA6E6-459F-4ECA-AB62-4EC92A4DE8B2}">
      <dsp:nvSpPr>
        <dsp:cNvPr id="0" name=""/>
        <dsp:cNvSpPr/>
      </dsp:nvSpPr>
      <dsp:spPr>
        <a:xfrm>
          <a:off x="101841" y="3935"/>
          <a:ext cx="3590038" cy="38397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A34E-B77F-4834-B23B-0428923336C9}">
      <dsp:nvSpPr>
        <dsp:cNvPr id="0" name=""/>
        <dsp:cNvSpPr/>
      </dsp:nvSpPr>
      <dsp:spPr>
        <a:xfrm>
          <a:off x="2282963" y="280169"/>
          <a:ext cx="4506432" cy="156502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A240A-C617-4E72-8926-2F88456FFF10}">
      <dsp:nvSpPr>
        <dsp:cNvPr id="0" name=""/>
        <dsp:cNvSpPr/>
      </dsp:nvSpPr>
      <dsp:spPr>
        <a:xfrm>
          <a:off x="4106497" y="3967736"/>
          <a:ext cx="873339" cy="55893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96182-BE72-4B5F-A4A4-9010E7E3EB8A}">
      <dsp:nvSpPr>
        <dsp:cNvPr id="0" name=""/>
        <dsp:cNvSpPr/>
      </dsp:nvSpPr>
      <dsp:spPr>
        <a:xfrm>
          <a:off x="2498315" y="4526678"/>
          <a:ext cx="4221500" cy="101878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/>
            <a:t>Ko sodelujemo, zmoremo več!</a:t>
          </a:r>
          <a:endParaRPr lang="sl-SI" sz="3200" kern="1200" dirty="0"/>
        </a:p>
      </dsp:txBody>
      <dsp:txXfrm>
        <a:off x="2498315" y="4526678"/>
        <a:ext cx="4221500" cy="1018789"/>
      </dsp:txXfrm>
    </dsp:sp>
    <dsp:sp modelId="{CB7D52B3-01C6-4F25-9E1A-48F06C0245FC}">
      <dsp:nvSpPr>
        <dsp:cNvPr id="0" name=""/>
        <dsp:cNvSpPr/>
      </dsp:nvSpPr>
      <dsp:spPr>
        <a:xfrm>
          <a:off x="3410461" y="1880491"/>
          <a:ext cx="2593787" cy="172347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/>
              </a:solidFill>
            </a:rPr>
            <a:t>pozornost</a:t>
          </a:r>
          <a:endParaRPr lang="sl-SI" sz="2800" kern="1200" dirty="0">
            <a:solidFill>
              <a:schemeClr val="tx1"/>
            </a:solidFill>
          </a:endParaRPr>
        </a:p>
      </dsp:txBody>
      <dsp:txXfrm>
        <a:off x="3790312" y="2132888"/>
        <a:ext cx="1834085" cy="1218680"/>
      </dsp:txXfrm>
    </dsp:sp>
    <dsp:sp modelId="{B44023AC-A583-440F-9633-72DD33600E88}">
      <dsp:nvSpPr>
        <dsp:cNvPr id="0" name=""/>
        <dsp:cNvSpPr/>
      </dsp:nvSpPr>
      <dsp:spPr>
        <a:xfrm>
          <a:off x="2796487" y="732534"/>
          <a:ext cx="1572011" cy="157201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kern="1200" dirty="0" smtClean="0">
              <a:solidFill>
                <a:schemeClr val="tx1"/>
              </a:solidFill>
            </a:rPr>
            <a:t>Hvala</a:t>
          </a:r>
          <a:endParaRPr lang="sl-SI" sz="2800" kern="1200" dirty="0">
            <a:solidFill>
              <a:schemeClr val="tx1"/>
            </a:solidFill>
          </a:endParaRPr>
        </a:p>
      </dsp:txBody>
      <dsp:txXfrm>
        <a:off x="3026703" y="962750"/>
        <a:ext cx="1111579" cy="1111579"/>
      </dsp:txXfrm>
    </dsp:sp>
    <dsp:sp modelId="{D360BBD1-8983-4CB8-875D-0ACE342CA137}">
      <dsp:nvSpPr>
        <dsp:cNvPr id="0" name=""/>
        <dsp:cNvSpPr/>
      </dsp:nvSpPr>
      <dsp:spPr>
        <a:xfrm>
          <a:off x="4514338" y="356419"/>
          <a:ext cx="1572011" cy="157201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kern="1200" dirty="0" smtClean="0">
              <a:solidFill>
                <a:schemeClr val="tx1"/>
              </a:solidFill>
            </a:rPr>
            <a:t>za</a:t>
          </a:r>
          <a:endParaRPr lang="sl-SI" sz="3200" kern="1200" dirty="0">
            <a:solidFill>
              <a:schemeClr val="tx1"/>
            </a:solidFill>
          </a:endParaRPr>
        </a:p>
      </dsp:txBody>
      <dsp:txXfrm>
        <a:off x="4744554" y="586635"/>
        <a:ext cx="1111579" cy="1111579"/>
      </dsp:txXfrm>
    </dsp:sp>
    <dsp:sp modelId="{32101F87-211B-4B69-A30D-859036F7D1C3}">
      <dsp:nvSpPr>
        <dsp:cNvPr id="0" name=""/>
        <dsp:cNvSpPr/>
      </dsp:nvSpPr>
      <dsp:spPr>
        <a:xfrm>
          <a:off x="1817896" y="-3558"/>
          <a:ext cx="5538475" cy="40957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CD24-759F-4452-A11E-16E57646E108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1CD2-7202-467B-9585-5C0D005C23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009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749E-23D5-4A35-B356-31AFE7022EA3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591F-69EA-4696-A691-1E94B7A483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402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E183-5558-4438-9B7D-C8C8733F9FA8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8467-44CD-4425-9665-429C9797E9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144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347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545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534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89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50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00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712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243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86D6-52A7-4E46-AD5B-1BC84C740BFD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56F7-6230-4C6C-B703-3DF2B9D935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77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5139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849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48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D687-D4D3-4D7D-8A8E-FFA52AEE8FD7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5BD35-F310-4D35-8A3E-D60981FD9F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FB5A-4FDF-4606-BBC6-E62B84C4B2E8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FCB8-8CB1-424C-B4A5-E664FAADC2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247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23B7-E87C-46D7-9A04-C02B7B08EF9C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6CA2-5300-4195-B725-1121DB5893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41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DBAB-952B-4CC3-802E-8220E2936DDB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BB67-7B61-417B-8E06-83BA003D4BF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532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FF94F-FAC3-405A-8DD0-ABDE57081826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423D-5B57-4841-B348-FD0EF53E7B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375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6372-9CA1-4129-BA28-A1128C0F368A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5EF5-A563-4989-8A37-48B3B2719C1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3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FD7C-D505-4134-AE1A-E4C1B35F8117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9E68-DC73-476A-8607-37225C95E19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526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BDF7E1-CE65-40E3-8F63-17EB26E6C3D9}" type="datetimeFigureOut">
              <a:rPr lang="sl-SI"/>
              <a:pPr>
                <a:defRPr/>
              </a:pPr>
              <a:t>06.12.2022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46630B-D8C9-47EE-A0BB-DBE44C454AC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8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96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ip/agriculture/en/eip-agri-projec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47481"/>
            <a:ext cx="9144000" cy="1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321" y="116632"/>
            <a:ext cx="8712968" cy="1470025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37. TRADICIONALNI POSVET JAVNE SLUŽBE KMETIJSKEGA SVETOVANJA (JSKS)</a:t>
            </a:r>
            <a:endParaRPr lang="sl-SI" sz="2800" b="1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772897" y="2556657"/>
            <a:ext cx="6738379" cy="2088232"/>
          </a:xfrm>
        </p:spPr>
        <p:txBody>
          <a:bodyPr>
            <a:noAutofit/>
          </a:bodyPr>
          <a:lstStyle/>
          <a:p>
            <a:r>
              <a:rPr lang="sl-SI" sz="3600" b="1" dirty="0">
                <a:solidFill>
                  <a:srgbClr val="00B050"/>
                </a:solidFill>
                <a:latin typeface="Calibri" pitchFamily="34" charset="0"/>
              </a:rPr>
              <a:t>Predstavitev delovanja inovacijskega </a:t>
            </a:r>
            <a:r>
              <a:rPr lang="sl-SI" sz="3600" b="1" dirty="0" smtClean="0">
                <a:solidFill>
                  <a:srgbClr val="00B050"/>
                </a:solidFill>
                <a:latin typeface="Calibri" pitchFamily="34" charset="0"/>
              </a:rPr>
              <a:t>posredništva</a:t>
            </a:r>
            <a:endParaRPr lang="sl-SI" sz="3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208829" y="5948604"/>
            <a:ext cx="279323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28. – 29. 11. 2022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52" y="6202740"/>
            <a:ext cx="1269098" cy="5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876839"/>
            <a:ext cx="821769" cy="10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1619672" y="1484784"/>
            <a:ext cx="67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Posvet Javne službe kmetijskega svetovanja in dogodkov Evropskega partnerstva za inovacija - EIP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7" y="1268760"/>
            <a:ext cx="1669677" cy="43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049" y="6202426"/>
            <a:ext cx="2271907" cy="5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453" y="6202741"/>
            <a:ext cx="2331497" cy="5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177880" y="4530631"/>
            <a:ext cx="5966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Anton Jagodic, vodja Sektorja za kmetijsko svetovanje, KGZS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74073" y="1264257"/>
            <a:ext cx="8229600" cy="13630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100" dirty="0"/>
              <a:t> </a:t>
            </a:r>
            <a:r>
              <a:rPr lang="sl-SI" sz="3100" b="1" dirty="0"/>
              <a:t>IZVAJANJE NALOG CELOSTNEGA SITEMA INOVACIJSKEGA POSREDNIŠTVA</a:t>
            </a:r>
            <a:r>
              <a:rPr lang="en-GB" b="1" dirty="0"/>
              <a:t/>
            </a:r>
            <a:br>
              <a:rPr lang="en-GB" b="1" dirty="0"/>
            </a:br>
            <a:r>
              <a:rPr lang="sl-SI" dirty="0" smtClean="0"/>
              <a:t>- </a:t>
            </a:r>
            <a:r>
              <a:rPr lang="sl-SI" sz="3100" dirty="0" smtClean="0"/>
              <a:t>AKTIVNOSTI</a:t>
            </a:r>
            <a:endParaRPr lang="en-GB" sz="3100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74072" y="2778538"/>
            <a:ext cx="8355149" cy="38296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sz="3600" dirty="0" err="1"/>
              <a:t>Identifikacija</a:t>
            </a:r>
            <a:r>
              <a:rPr lang="en-GB" sz="3600" dirty="0"/>
              <a:t> </a:t>
            </a:r>
            <a:r>
              <a:rPr lang="en-GB" sz="3600" dirty="0" err="1"/>
              <a:t>problema</a:t>
            </a:r>
            <a:r>
              <a:rPr lang="en-GB" sz="3600" dirty="0"/>
              <a:t> </a:t>
            </a:r>
            <a:r>
              <a:rPr lang="en-GB" sz="3600" dirty="0" err="1"/>
              <a:t>kmetovalcev</a:t>
            </a:r>
            <a:r>
              <a:rPr lang="en-GB" sz="3600" dirty="0"/>
              <a:t>,</a:t>
            </a:r>
          </a:p>
          <a:p>
            <a:r>
              <a:rPr lang="en-GB" sz="3600" dirty="0" err="1"/>
              <a:t>Iskanje</a:t>
            </a:r>
            <a:r>
              <a:rPr lang="en-GB" sz="3600" dirty="0"/>
              <a:t>, </a:t>
            </a:r>
            <a:r>
              <a:rPr lang="en-GB" sz="3600" dirty="0" err="1"/>
              <a:t>prepoznavanje</a:t>
            </a:r>
            <a:r>
              <a:rPr lang="en-GB" sz="3600" dirty="0"/>
              <a:t> in </a:t>
            </a:r>
            <a:r>
              <a:rPr lang="en-GB" sz="3600" dirty="0" err="1"/>
              <a:t>kontaktiranje</a:t>
            </a:r>
            <a:r>
              <a:rPr lang="en-GB" sz="3600" dirty="0"/>
              <a:t> </a:t>
            </a:r>
            <a:r>
              <a:rPr lang="en-GB" sz="3600" dirty="0" err="1"/>
              <a:t>potencialnih</a:t>
            </a:r>
            <a:r>
              <a:rPr lang="en-GB" sz="3600" dirty="0"/>
              <a:t> </a:t>
            </a:r>
            <a:r>
              <a:rPr lang="en-GB" sz="3600" dirty="0" err="1"/>
              <a:t>partnerjev</a:t>
            </a:r>
            <a:r>
              <a:rPr lang="en-GB" sz="3600" dirty="0"/>
              <a:t>, </a:t>
            </a:r>
            <a:r>
              <a:rPr lang="en-GB" sz="3600" dirty="0" err="1"/>
              <a:t>ki</a:t>
            </a:r>
            <a:r>
              <a:rPr lang="en-GB" sz="3600" dirty="0"/>
              <a:t> </a:t>
            </a:r>
            <a:r>
              <a:rPr lang="en-GB" sz="3600" dirty="0" err="1"/>
              <a:t>lahko</a:t>
            </a:r>
            <a:r>
              <a:rPr lang="en-GB" sz="3600" dirty="0"/>
              <a:t> </a:t>
            </a:r>
            <a:r>
              <a:rPr lang="en-GB" sz="3600" dirty="0" err="1"/>
              <a:t>prispevajo</a:t>
            </a:r>
            <a:r>
              <a:rPr lang="en-GB" sz="3600" dirty="0"/>
              <a:t> k </a:t>
            </a:r>
            <a:r>
              <a:rPr lang="en-GB" sz="3600" dirty="0" err="1"/>
              <a:t>razvoju</a:t>
            </a:r>
            <a:r>
              <a:rPr lang="en-GB" sz="3600" dirty="0"/>
              <a:t> </a:t>
            </a:r>
            <a:r>
              <a:rPr lang="en-GB" sz="3600" dirty="0" err="1"/>
              <a:t>inovativne</a:t>
            </a:r>
            <a:r>
              <a:rPr lang="en-GB" sz="3600" dirty="0"/>
              <a:t> </a:t>
            </a:r>
            <a:r>
              <a:rPr lang="en-GB" sz="3600" dirty="0" err="1"/>
              <a:t>rešitve</a:t>
            </a:r>
            <a:r>
              <a:rPr lang="en-GB" sz="3600" dirty="0"/>
              <a:t> (</a:t>
            </a:r>
            <a:r>
              <a:rPr lang="en-GB" sz="3600" dirty="0" err="1"/>
              <a:t>problema</a:t>
            </a:r>
            <a:r>
              <a:rPr lang="en-GB" sz="3600" dirty="0"/>
              <a:t>),</a:t>
            </a:r>
          </a:p>
          <a:p>
            <a:r>
              <a:rPr lang="en-GB" sz="3600" dirty="0" err="1"/>
              <a:t>Pomoč</a:t>
            </a:r>
            <a:r>
              <a:rPr lang="en-GB" sz="3600" dirty="0"/>
              <a:t> </a:t>
            </a:r>
            <a:r>
              <a:rPr lang="en-GB" sz="3600" dirty="0" err="1"/>
              <a:t>pri</a:t>
            </a:r>
            <a:r>
              <a:rPr lang="en-GB" sz="3600" dirty="0"/>
              <a:t> </a:t>
            </a:r>
            <a:r>
              <a:rPr lang="en-GB" sz="3600" dirty="0" err="1"/>
              <a:t>vzpostavljanju</a:t>
            </a:r>
            <a:r>
              <a:rPr lang="en-GB" sz="3600" dirty="0"/>
              <a:t> </a:t>
            </a:r>
            <a:r>
              <a:rPr lang="en-GB" sz="3600" dirty="0" err="1"/>
              <a:t>partnerstev</a:t>
            </a:r>
            <a:r>
              <a:rPr lang="en-GB" sz="3600" dirty="0"/>
              <a:t> (</a:t>
            </a:r>
            <a:r>
              <a:rPr lang="en-GB" sz="3600" dirty="0" err="1"/>
              <a:t>operativne</a:t>
            </a:r>
            <a:r>
              <a:rPr lang="en-GB" sz="3600" dirty="0"/>
              <a:t> </a:t>
            </a:r>
            <a:r>
              <a:rPr lang="en-GB" sz="3600" dirty="0" err="1"/>
              <a:t>skupine</a:t>
            </a:r>
            <a:r>
              <a:rPr lang="en-GB" sz="3600" dirty="0"/>
              <a:t> EIP), </a:t>
            </a:r>
          </a:p>
          <a:p>
            <a:r>
              <a:rPr lang="en-GB" sz="3600" dirty="0" err="1"/>
              <a:t>Nepristransko</a:t>
            </a:r>
            <a:r>
              <a:rPr lang="en-GB" sz="3600" dirty="0"/>
              <a:t> </a:t>
            </a:r>
            <a:r>
              <a:rPr lang="en-GB" sz="3600" dirty="0" err="1"/>
              <a:t>usmerjanje</a:t>
            </a:r>
            <a:r>
              <a:rPr lang="en-GB" sz="3600" dirty="0"/>
              <a:t> in </a:t>
            </a:r>
            <a:r>
              <a:rPr lang="en-GB" sz="3600" dirty="0" err="1"/>
              <a:t>pomoč</a:t>
            </a:r>
            <a:r>
              <a:rPr lang="en-GB" sz="3600" dirty="0"/>
              <a:t> </a:t>
            </a:r>
            <a:r>
              <a:rPr lang="en-GB" sz="3600" dirty="0" err="1"/>
              <a:t>pri</a:t>
            </a:r>
            <a:r>
              <a:rPr lang="en-GB" sz="3600" dirty="0"/>
              <a:t> </a:t>
            </a:r>
            <a:r>
              <a:rPr lang="en-GB" sz="3600" dirty="0" err="1"/>
              <a:t>določanju</a:t>
            </a:r>
            <a:r>
              <a:rPr lang="en-GB" sz="3600" dirty="0"/>
              <a:t> </a:t>
            </a:r>
            <a:r>
              <a:rPr lang="en-GB" sz="3600" dirty="0" err="1"/>
              <a:t>tematike</a:t>
            </a:r>
            <a:r>
              <a:rPr lang="en-GB" sz="3600" dirty="0"/>
              <a:t> </a:t>
            </a:r>
            <a:r>
              <a:rPr lang="en-GB" sz="3600" dirty="0" err="1"/>
              <a:t>projekta</a:t>
            </a:r>
            <a:r>
              <a:rPr lang="en-GB" sz="3600" dirty="0"/>
              <a:t>, </a:t>
            </a:r>
            <a:r>
              <a:rPr lang="en-GB" sz="3600" dirty="0" err="1"/>
              <a:t>ciljev</a:t>
            </a:r>
            <a:r>
              <a:rPr lang="en-GB" sz="3600" dirty="0"/>
              <a:t> </a:t>
            </a:r>
            <a:r>
              <a:rPr lang="en-GB" sz="3600" dirty="0" err="1"/>
              <a:t>partnerstva</a:t>
            </a:r>
            <a:r>
              <a:rPr lang="en-GB" sz="3600" dirty="0"/>
              <a:t> in </a:t>
            </a:r>
            <a:r>
              <a:rPr lang="en-GB" sz="3600" dirty="0" err="1"/>
              <a:t>vloge</a:t>
            </a:r>
            <a:r>
              <a:rPr lang="en-GB" sz="3600" dirty="0"/>
              <a:t> </a:t>
            </a:r>
            <a:r>
              <a:rPr lang="en-GB" sz="3600" dirty="0" err="1"/>
              <a:t>posameznih</a:t>
            </a:r>
            <a:r>
              <a:rPr lang="en-GB" sz="3600" dirty="0"/>
              <a:t> </a:t>
            </a:r>
            <a:r>
              <a:rPr lang="en-GB" sz="3600" dirty="0" err="1"/>
              <a:t>partnerjev</a:t>
            </a:r>
            <a:r>
              <a:rPr lang="en-GB" sz="3600" dirty="0"/>
              <a:t> v </a:t>
            </a:r>
            <a:r>
              <a:rPr lang="en-GB" sz="3600" dirty="0" err="1"/>
              <a:t>projektu</a:t>
            </a:r>
            <a:r>
              <a:rPr lang="en-GB" sz="3600" dirty="0"/>
              <a:t> EIP,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1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407923" y="1176793"/>
            <a:ext cx="8468269" cy="13138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100" b="1" dirty="0">
                <a:solidFill>
                  <a:prstClr val="black"/>
                </a:solidFill>
              </a:rPr>
              <a:t>IZVAJANJE NALOG CELOSTNEGA SITEMA INOVACIJSKEGA POSREDNIŠTVA</a:t>
            </a:r>
            <a:r>
              <a:rPr lang="en-GB" b="1" dirty="0">
                <a:solidFill>
                  <a:prstClr val="black"/>
                </a:solidFill>
              </a:rPr>
              <a:t/>
            </a:r>
            <a:br>
              <a:rPr lang="en-GB" b="1" dirty="0">
                <a:solidFill>
                  <a:prstClr val="black"/>
                </a:solidFill>
              </a:rPr>
            </a:br>
            <a:r>
              <a:rPr lang="sl-SI" dirty="0">
                <a:solidFill>
                  <a:prstClr val="black"/>
                </a:solidFill>
              </a:rPr>
              <a:t>- </a:t>
            </a:r>
            <a:r>
              <a:rPr lang="sl-SI" sz="3100" dirty="0">
                <a:solidFill>
                  <a:prstClr val="black"/>
                </a:solidFill>
              </a:rPr>
              <a:t>AKTIVNOSTI</a:t>
            </a:r>
            <a:endParaRPr lang="en-GB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04014" y="2590003"/>
            <a:ext cx="8535971" cy="40370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en-GB" sz="10000" dirty="0" err="1" smtClean="0"/>
              <a:t>Svetovanje</a:t>
            </a:r>
            <a:r>
              <a:rPr lang="en-GB" sz="10000" dirty="0" smtClean="0"/>
              <a:t> </a:t>
            </a:r>
            <a:r>
              <a:rPr lang="en-GB" sz="10000" dirty="0"/>
              <a:t>/ </a:t>
            </a:r>
            <a:r>
              <a:rPr lang="en-GB" sz="10000" dirty="0" err="1"/>
              <a:t>pomoč</a:t>
            </a:r>
            <a:r>
              <a:rPr lang="en-GB" sz="10000" dirty="0"/>
              <a:t> </a:t>
            </a:r>
            <a:r>
              <a:rPr lang="en-GB" sz="10000" dirty="0" err="1"/>
              <a:t>pri</a:t>
            </a:r>
            <a:r>
              <a:rPr lang="en-GB" sz="10000" dirty="0"/>
              <a:t> </a:t>
            </a:r>
            <a:r>
              <a:rPr lang="en-GB" sz="10000" dirty="0" err="1"/>
              <a:t>pripravi</a:t>
            </a:r>
            <a:r>
              <a:rPr lang="en-GB" sz="10000" dirty="0"/>
              <a:t> in </a:t>
            </a:r>
            <a:r>
              <a:rPr lang="en-GB" sz="10000" dirty="0" err="1"/>
              <a:t>izvedbi</a:t>
            </a:r>
            <a:r>
              <a:rPr lang="en-GB" sz="10000" dirty="0"/>
              <a:t> </a:t>
            </a:r>
            <a:r>
              <a:rPr lang="en-GB" sz="10000" dirty="0" err="1"/>
              <a:t>projekta</a:t>
            </a:r>
            <a:r>
              <a:rPr lang="en-GB" sz="10000" dirty="0"/>
              <a:t> EIP</a:t>
            </a:r>
            <a:r>
              <a:rPr lang="en-GB" sz="10000" dirty="0" smtClean="0"/>
              <a:t>,</a:t>
            </a:r>
            <a:endParaRPr lang="sl-SI" sz="10000" dirty="0" smtClean="0"/>
          </a:p>
          <a:p>
            <a:endParaRPr lang="sl-SI" sz="5100" dirty="0" smtClean="0"/>
          </a:p>
          <a:p>
            <a:r>
              <a:rPr lang="en-GB" sz="9800" dirty="0" err="1" smtClean="0"/>
              <a:t>Delitev</a:t>
            </a:r>
            <a:r>
              <a:rPr lang="en-GB" sz="9800" dirty="0" smtClean="0"/>
              <a:t> </a:t>
            </a:r>
            <a:r>
              <a:rPr lang="en-GB" sz="9800" dirty="0"/>
              <a:t>in </a:t>
            </a:r>
            <a:r>
              <a:rPr lang="en-GB" sz="9800" dirty="0" err="1"/>
              <a:t>uporaba</a:t>
            </a:r>
            <a:r>
              <a:rPr lang="en-GB" sz="9800" dirty="0"/>
              <a:t> </a:t>
            </a:r>
            <a:r>
              <a:rPr lang="en-GB" sz="9800" dirty="0" err="1"/>
              <a:t>pridobljenih</a:t>
            </a:r>
            <a:r>
              <a:rPr lang="en-GB" sz="9800" dirty="0"/>
              <a:t> </a:t>
            </a:r>
            <a:r>
              <a:rPr lang="en-GB" sz="9800" dirty="0" err="1"/>
              <a:t>znanj</a:t>
            </a:r>
            <a:r>
              <a:rPr lang="en-GB" sz="9800" dirty="0"/>
              <a:t> in </a:t>
            </a:r>
            <a:r>
              <a:rPr lang="en-GB" sz="9800" dirty="0" err="1"/>
              <a:t>inovacij</a:t>
            </a:r>
            <a:r>
              <a:rPr lang="en-GB" sz="9800" dirty="0"/>
              <a:t> </a:t>
            </a:r>
            <a:r>
              <a:rPr lang="en-GB" sz="9800" dirty="0" err="1"/>
              <a:t>iz</a:t>
            </a:r>
            <a:r>
              <a:rPr lang="en-GB" sz="9800" dirty="0"/>
              <a:t> </a:t>
            </a:r>
            <a:r>
              <a:rPr lang="en-GB" sz="9800" dirty="0" err="1"/>
              <a:t>naslova</a:t>
            </a:r>
            <a:r>
              <a:rPr lang="en-GB" sz="9800" dirty="0"/>
              <a:t> </a:t>
            </a:r>
            <a:r>
              <a:rPr lang="en-GB" sz="9800" dirty="0" err="1"/>
              <a:t>podprtih</a:t>
            </a:r>
            <a:r>
              <a:rPr lang="en-GB" sz="9800" dirty="0"/>
              <a:t> </a:t>
            </a:r>
            <a:r>
              <a:rPr lang="en-GB" sz="9800" dirty="0" err="1"/>
              <a:t>projektov</a:t>
            </a:r>
            <a:r>
              <a:rPr lang="en-GB" sz="9800" dirty="0"/>
              <a:t> EIP med </a:t>
            </a:r>
            <a:r>
              <a:rPr lang="en-GB" sz="9800" dirty="0" err="1"/>
              <a:t>kmetovalce</a:t>
            </a:r>
            <a:r>
              <a:rPr lang="en-GB" sz="9800" dirty="0"/>
              <a:t> in </a:t>
            </a:r>
            <a:r>
              <a:rPr lang="en-GB" sz="9800" dirty="0" err="1"/>
              <a:t>druge</a:t>
            </a:r>
            <a:r>
              <a:rPr lang="en-GB" sz="9800" dirty="0"/>
              <a:t> </a:t>
            </a:r>
            <a:r>
              <a:rPr lang="en-GB" sz="9800" dirty="0" err="1"/>
              <a:t>deležnike</a:t>
            </a:r>
            <a:r>
              <a:rPr lang="en-GB" sz="9800" dirty="0"/>
              <a:t> AKIS,  </a:t>
            </a:r>
          </a:p>
          <a:p>
            <a:pPr algn="just"/>
            <a:endParaRPr lang="sl-SI" sz="10000" dirty="0" smtClean="0"/>
          </a:p>
          <a:p>
            <a:pPr algn="just"/>
            <a:r>
              <a:rPr lang="en-GB" sz="10000" dirty="0" err="1" smtClean="0"/>
              <a:t>Izvedba</a:t>
            </a:r>
            <a:r>
              <a:rPr lang="en-GB" sz="10000" dirty="0" smtClean="0"/>
              <a:t> </a:t>
            </a:r>
            <a:r>
              <a:rPr lang="en-GB" sz="10000" dirty="0" err="1"/>
              <a:t>regionalnih</a:t>
            </a:r>
            <a:r>
              <a:rPr lang="en-GB" sz="10000" dirty="0"/>
              <a:t> </a:t>
            </a:r>
            <a:r>
              <a:rPr lang="en-GB" sz="10000" dirty="0" err="1"/>
              <a:t>dogodkov</a:t>
            </a:r>
            <a:r>
              <a:rPr lang="en-GB" sz="10000" dirty="0"/>
              <a:t> </a:t>
            </a:r>
            <a:r>
              <a:rPr lang="en-GB" sz="10000" dirty="0" err="1"/>
              <a:t>ob</a:t>
            </a:r>
            <a:r>
              <a:rPr lang="en-GB" sz="10000" dirty="0"/>
              <a:t> </a:t>
            </a:r>
            <a:r>
              <a:rPr lang="en-GB" sz="10000" dirty="0" err="1"/>
              <a:t>uporabi</a:t>
            </a:r>
            <a:r>
              <a:rPr lang="en-GB" sz="10000" dirty="0"/>
              <a:t> </a:t>
            </a:r>
            <a:r>
              <a:rPr lang="en-GB" sz="10000" dirty="0" err="1"/>
              <a:t>ustrezne</a:t>
            </a:r>
            <a:r>
              <a:rPr lang="en-GB" sz="10000" dirty="0"/>
              <a:t> </a:t>
            </a:r>
            <a:r>
              <a:rPr lang="en-GB" sz="10000" dirty="0" err="1"/>
              <a:t>metode</a:t>
            </a:r>
            <a:r>
              <a:rPr lang="en-GB" sz="10000" dirty="0"/>
              <a:t> z </a:t>
            </a:r>
            <a:r>
              <a:rPr lang="en-GB" sz="10000" dirty="0" err="1"/>
              <a:t>namenom</a:t>
            </a:r>
            <a:r>
              <a:rPr lang="en-GB" sz="10000" dirty="0"/>
              <a:t> </a:t>
            </a:r>
            <a:r>
              <a:rPr lang="en-GB" sz="10000" dirty="0" err="1"/>
              <a:t>spodbujanja</a:t>
            </a:r>
            <a:r>
              <a:rPr lang="en-GB" sz="10000" dirty="0"/>
              <a:t> </a:t>
            </a:r>
            <a:r>
              <a:rPr lang="en-GB" sz="10000" dirty="0" err="1"/>
              <a:t>podjetništva</a:t>
            </a:r>
            <a:r>
              <a:rPr lang="en-GB" sz="10000" dirty="0"/>
              <a:t> in </a:t>
            </a:r>
            <a:r>
              <a:rPr lang="en-GB" sz="10000" dirty="0" err="1"/>
              <a:t>inovativnosti</a:t>
            </a:r>
            <a:r>
              <a:rPr lang="en-GB" sz="10000" dirty="0"/>
              <a:t> v </a:t>
            </a:r>
            <a:r>
              <a:rPr lang="en-GB" sz="10000" dirty="0" err="1"/>
              <a:t>kmetijstvu</a:t>
            </a:r>
            <a:r>
              <a:rPr lang="en-GB" sz="10000" dirty="0"/>
              <a:t>, </a:t>
            </a:r>
            <a:r>
              <a:rPr lang="en-GB" sz="10000" dirty="0" err="1"/>
              <a:t>razširjanja</a:t>
            </a:r>
            <a:r>
              <a:rPr lang="en-GB" sz="10000" dirty="0"/>
              <a:t> </a:t>
            </a:r>
            <a:r>
              <a:rPr lang="en-GB" sz="10000" dirty="0" err="1"/>
              <a:t>rezultatov</a:t>
            </a:r>
            <a:r>
              <a:rPr lang="en-GB" sz="10000" dirty="0"/>
              <a:t> </a:t>
            </a:r>
            <a:r>
              <a:rPr lang="en-GB" sz="10000" dirty="0" err="1"/>
              <a:t>inovativnih</a:t>
            </a:r>
            <a:r>
              <a:rPr lang="en-GB" sz="10000" dirty="0"/>
              <a:t> </a:t>
            </a:r>
            <a:r>
              <a:rPr lang="en-GB" sz="10000" dirty="0" err="1"/>
              <a:t>projektov</a:t>
            </a:r>
            <a:r>
              <a:rPr lang="en-GB" sz="10000" dirty="0"/>
              <a:t> (</a:t>
            </a:r>
            <a:r>
              <a:rPr lang="en-GB" sz="10000" dirty="0" err="1"/>
              <a:t>lahko</a:t>
            </a:r>
            <a:r>
              <a:rPr lang="en-GB" sz="10000" dirty="0"/>
              <a:t> </a:t>
            </a:r>
            <a:r>
              <a:rPr lang="en-GB" sz="10000" dirty="0" err="1"/>
              <a:t>tudi</a:t>
            </a:r>
            <a:r>
              <a:rPr lang="en-GB" sz="10000" dirty="0"/>
              <a:t> </a:t>
            </a:r>
            <a:r>
              <a:rPr lang="en-GB" sz="10000" dirty="0" err="1"/>
              <a:t>kot</a:t>
            </a:r>
            <a:r>
              <a:rPr lang="en-GB" sz="10000" dirty="0"/>
              <a:t> </a:t>
            </a:r>
            <a:r>
              <a:rPr lang="en-GB" sz="10000" dirty="0" err="1"/>
              <a:t>tematski</a:t>
            </a:r>
            <a:r>
              <a:rPr lang="en-GB" sz="10000" dirty="0"/>
              <a:t> </a:t>
            </a:r>
            <a:r>
              <a:rPr lang="en-GB" sz="10000" dirty="0" err="1"/>
              <a:t>ali</a:t>
            </a:r>
            <a:r>
              <a:rPr lang="en-GB" sz="10000" dirty="0"/>
              <a:t> </a:t>
            </a:r>
            <a:r>
              <a:rPr lang="en-GB" sz="10000" dirty="0" err="1"/>
              <a:t>medsektorski</a:t>
            </a:r>
            <a:r>
              <a:rPr lang="en-GB" sz="10000" dirty="0"/>
              <a:t> </a:t>
            </a:r>
            <a:r>
              <a:rPr lang="en-GB" sz="10000" dirty="0" err="1"/>
              <a:t>dogodek</a:t>
            </a:r>
            <a:r>
              <a:rPr lang="en-GB" sz="10000" dirty="0" smtClean="0"/>
              <a:t>)</a:t>
            </a:r>
            <a:r>
              <a:rPr lang="sl-SI" sz="10000" dirty="0" smtClean="0"/>
              <a:t>.</a:t>
            </a:r>
            <a:endParaRPr lang="en-GB" sz="10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9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0" y="2241846"/>
            <a:ext cx="9144000" cy="461615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3600" dirty="0" err="1"/>
              <a:t>Identifikacija</a:t>
            </a:r>
            <a:r>
              <a:rPr lang="en-GB" sz="3600" dirty="0"/>
              <a:t> </a:t>
            </a:r>
            <a:r>
              <a:rPr lang="en-GB" sz="3600" dirty="0" err="1"/>
              <a:t>problema</a:t>
            </a:r>
            <a:r>
              <a:rPr lang="en-GB" sz="3600" dirty="0"/>
              <a:t> </a:t>
            </a:r>
            <a:r>
              <a:rPr lang="en-GB" sz="3600" dirty="0" err="1"/>
              <a:t>kmetovalcev</a:t>
            </a:r>
            <a:r>
              <a:rPr lang="en-GB" sz="3600" dirty="0"/>
              <a:t>,</a:t>
            </a:r>
          </a:p>
          <a:p>
            <a:pPr lvl="1"/>
            <a:r>
              <a:rPr lang="sl-SI" dirty="0" smtClean="0"/>
              <a:t> svetovalec v stiku z kmetijo </a:t>
            </a:r>
          </a:p>
          <a:p>
            <a:pPr lvl="2"/>
            <a:r>
              <a:rPr lang="sl-SI" sz="2800" dirty="0" smtClean="0"/>
              <a:t> zazna problem, po preverjanju ugotovi, da le ta ni rešen</a:t>
            </a:r>
          </a:p>
          <a:p>
            <a:pPr lvl="2"/>
            <a:r>
              <a:rPr lang="sl-SI" sz="2800" dirty="0" smtClean="0"/>
              <a:t>Ugotovi ali je </a:t>
            </a:r>
            <a:r>
              <a:rPr lang="sl-SI" sz="2800" dirty="0"/>
              <a:t>v </a:t>
            </a:r>
            <a:r>
              <a:rPr lang="sl-SI" sz="2800" dirty="0" smtClean="0"/>
              <a:t>bazi </a:t>
            </a:r>
            <a:r>
              <a:rPr lang="sl-SI" sz="1500" dirty="0" smtClean="0">
                <a:hlinkClick r:id="rId3"/>
              </a:rPr>
              <a:t>https</a:t>
            </a:r>
            <a:r>
              <a:rPr lang="sl-SI" sz="1500" dirty="0">
                <a:hlinkClick r:id="rId3"/>
              </a:rPr>
              <a:t>://</a:t>
            </a:r>
            <a:r>
              <a:rPr lang="sl-SI" sz="1500" dirty="0" smtClean="0">
                <a:hlinkClick r:id="rId3"/>
              </a:rPr>
              <a:t>ec.europa.eu/eip/agriculture/en/eip-agri-projects</a:t>
            </a:r>
            <a:r>
              <a:rPr lang="sl-SI" sz="2800" dirty="0" smtClean="0"/>
              <a:t>) na voljo morebitna rešitev</a:t>
            </a:r>
          </a:p>
          <a:p>
            <a:pPr lvl="2"/>
            <a:r>
              <a:rPr lang="sl-SI" sz="2800" dirty="0" smtClean="0"/>
              <a:t> ugotovi, kakšna znanja in kompetence se potrebuje, se posvetuje z </a:t>
            </a:r>
            <a:r>
              <a:rPr lang="sl-SI" sz="2800" dirty="0" err="1" smtClean="0"/>
              <a:t>relevantimi</a:t>
            </a:r>
            <a:r>
              <a:rPr lang="sl-SI" sz="2800" dirty="0" smtClean="0"/>
              <a:t> strokovnjaki</a:t>
            </a:r>
          </a:p>
          <a:p>
            <a:pPr lvl="2"/>
            <a:r>
              <a:rPr lang="sl-SI" sz="2800" dirty="0" smtClean="0"/>
              <a:t>preko lastnih komunikacijskih omrežij KGZS teče </a:t>
            </a:r>
            <a:r>
              <a:rPr lang="sl-SI" sz="2800" dirty="0"/>
              <a:t>poizvedba</a:t>
            </a:r>
          </a:p>
          <a:p>
            <a:pPr lvl="2"/>
            <a:endParaRPr lang="sl-SI" sz="2800" dirty="0" smtClean="0"/>
          </a:p>
          <a:p>
            <a:pPr lvl="2"/>
            <a:endParaRPr lang="en-GB" sz="2800" dirty="0"/>
          </a:p>
          <a:p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3314"/>
            <a:ext cx="9144000" cy="1714227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3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74073" y="1272209"/>
            <a:ext cx="8229600" cy="1355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100" b="1" dirty="0">
                <a:solidFill>
                  <a:prstClr val="black"/>
                </a:solidFill>
              </a:rPr>
              <a:t>IZVAJANJE NALOG CELOSTNEGA SITEMA INOVACIJSKEGA POSREDNIŠTVA</a:t>
            </a:r>
            <a:r>
              <a:rPr lang="en-GB" b="1" dirty="0">
                <a:solidFill>
                  <a:prstClr val="black"/>
                </a:solidFill>
              </a:rPr>
              <a:t/>
            </a:r>
            <a:br>
              <a:rPr lang="en-GB" b="1" dirty="0">
                <a:solidFill>
                  <a:prstClr val="black"/>
                </a:solidFill>
              </a:rPr>
            </a:br>
            <a:r>
              <a:rPr lang="sl-SI" dirty="0">
                <a:solidFill>
                  <a:prstClr val="black"/>
                </a:solidFill>
              </a:rPr>
              <a:t>- </a:t>
            </a:r>
            <a:r>
              <a:rPr lang="sl-SI" sz="3100" dirty="0">
                <a:solidFill>
                  <a:prstClr val="black"/>
                </a:solidFill>
              </a:rPr>
              <a:t>AKTIVNOSTI</a:t>
            </a:r>
            <a:endParaRPr lang="en-GB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74072" y="2778538"/>
            <a:ext cx="8355149" cy="38296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GB" sz="3600" dirty="0" err="1" smtClean="0"/>
              <a:t>Iskanje</a:t>
            </a:r>
            <a:r>
              <a:rPr lang="en-GB" sz="3600" dirty="0"/>
              <a:t>, </a:t>
            </a:r>
            <a:r>
              <a:rPr lang="en-GB" sz="3600" dirty="0" err="1"/>
              <a:t>prepoznavanje</a:t>
            </a:r>
            <a:r>
              <a:rPr lang="en-GB" sz="3600" dirty="0"/>
              <a:t> in </a:t>
            </a:r>
            <a:r>
              <a:rPr lang="en-GB" sz="3600" dirty="0" err="1"/>
              <a:t>kontaktiranje</a:t>
            </a:r>
            <a:r>
              <a:rPr lang="en-GB" sz="3600" dirty="0"/>
              <a:t> </a:t>
            </a:r>
            <a:r>
              <a:rPr lang="en-GB" sz="3600" dirty="0" err="1"/>
              <a:t>potencialnih</a:t>
            </a:r>
            <a:r>
              <a:rPr lang="en-GB" sz="3600" dirty="0"/>
              <a:t> </a:t>
            </a:r>
            <a:r>
              <a:rPr lang="en-GB" sz="3600" dirty="0" err="1"/>
              <a:t>partnerjev</a:t>
            </a:r>
            <a:r>
              <a:rPr lang="en-GB" sz="3600" dirty="0"/>
              <a:t>, </a:t>
            </a:r>
            <a:r>
              <a:rPr lang="en-GB" sz="3600" dirty="0" err="1"/>
              <a:t>ki</a:t>
            </a:r>
            <a:r>
              <a:rPr lang="en-GB" sz="3600" dirty="0"/>
              <a:t> </a:t>
            </a:r>
            <a:r>
              <a:rPr lang="en-GB" sz="3600" dirty="0" err="1"/>
              <a:t>lahko</a:t>
            </a:r>
            <a:r>
              <a:rPr lang="en-GB" sz="3600" dirty="0"/>
              <a:t> </a:t>
            </a:r>
            <a:r>
              <a:rPr lang="en-GB" sz="3600" dirty="0" err="1"/>
              <a:t>prispevajo</a:t>
            </a:r>
            <a:r>
              <a:rPr lang="en-GB" sz="3600" dirty="0"/>
              <a:t> k </a:t>
            </a:r>
            <a:r>
              <a:rPr lang="en-GB" sz="3600" dirty="0" err="1"/>
              <a:t>razvoju</a:t>
            </a:r>
            <a:r>
              <a:rPr lang="en-GB" sz="3600" dirty="0"/>
              <a:t> </a:t>
            </a:r>
            <a:r>
              <a:rPr lang="en-GB" sz="3600" dirty="0" err="1"/>
              <a:t>inovativne</a:t>
            </a:r>
            <a:r>
              <a:rPr lang="en-GB" sz="3600" dirty="0"/>
              <a:t> </a:t>
            </a:r>
            <a:r>
              <a:rPr lang="en-GB" sz="3600" dirty="0" err="1"/>
              <a:t>rešitve</a:t>
            </a:r>
            <a:r>
              <a:rPr lang="en-GB" sz="3600" dirty="0"/>
              <a:t> (</a:t>
            </a:r>
            <a:r>
              <a:rPr lang="en-GB" sz="3600" dirty="0" err="1"/>
              <a:t>problema</a:t>
            </a:r>
            <a:r>
              <a:rPr lang="en-GB" sz="3600" dirty="0" smtClean="0"/>
              <a:t>),</a:t>
            </a:r>
            <a:endParaRPr lang="sl-SI" sz="3600" dirty="0" smtClean="0"/>
          </a:p>
          <a:p>
            <a:pPr lvl="1"/>
            <a:r>
              <a:rPr lang="sl-SI" sz="3200" dirty="0"/>
              <a:t>preko lastnih komunikacijskih omrežij KGZS </a:t>
            </a:r>
            <a:r>
              <a:rPr lang="sl-SI" sz="3200" dirty="0" smtClean="0"/>
              <a:t>teče </a:t>
            </a:r>
            <a:r>
              <a:rPr lang="sl-SI" sz="3200" dirty="0"/>
              <a:t>poizvedba</a:t>
            </a:r>
          </a:p>
          <a:p>
            <a:pPr lvl="1"/>
            <a:r>
              <a:rPr lang="sl-SI" sz="3200" dirty="0"/>
              <a:t>preko novih komunikacijskih kanalov SKP Mreže v RS steče poizvedba</a:t>
            </a:r>
          </a:p>
          <a:p>
            <a:pPr lvl="1"/>
            <a:r>
              <a:rPr lang="sl-SI" sz="3200" dirty="0" smtClean="0"/>
              <a:t>zaznava sodelujočih</a:t>
            </a:r>
          </a:p>
          <a:p>
            <a:pPr lvl="1"/>
            <a:r>
              <a:rPr lang="sl-SI" sz="3200" dirty="0" smtClean="0"/>
              <a:t>nabor strokovnjakov išče tudi neposredno,</a:t>
            </a:r>
          </a:p>
          <a:p>
            <a:pPr lvl="1"/>
            <a:r>
              <a:rPr lang="sl-SI" sz="3200" dirty="0" smtClean="0"/>
              <a:t>nabor možnih strokovnjakov, pri tem se nabor možnih partnerjev razširi na vse potrebne partnerje za vsebinsko, tehnično finančno in </a:t>
            </a:r>
            <a:r>
              <a:rPr lang="sl-SI" sz="3200" dirty="0" err="1" smtClean="0"/>
              <a:t>menagersko</a:t>
            </a:r>
            <a:r>
              <a:rPr lang="sl-SI" sz="3200" dirty="0" smtClean="0"/>
              <a:t> strukturo.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4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74073" y="1280160"/>
            <a:ext cx="8229600" cy="14983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sl-SI" sz="3100" b="1" dirty="0">
                <a:solidFill>
                  <a:prstClr val="black"/>
                </a:solidFill>
              </a:rPr>
              <a:t>IZVAJANJE NALOG CELOSTNEGA SITEMA INOVACIJSKEGA POSREDNIŠTVA</a:t>
            </a:r>
            <a:r>
              <a:rPr lang="en-GB" b="1" dirty="0">
                <a:solidFill>
                  <a:prstClr val="black"/>
                </a:solidFill>
              </a:rPr>
              <a:t/>
            </a:r>
            <a:br>
              <a:rPr lang="en-GB" b="1" dirty="0">
                <a:solidFill>
                  <a:prstClr val="black"/>
                </a:solidFill>
              </a:rPr>
            </a:br>
            <a:r>
              <a:rPr lang="sl-SI" dirty="0">
                <a:solidFill>
                  <a:prstClr val="black"/>
                </a:solidFill>
              </a:rPr>
              <a:t>- </a:t>
            </a:r>
            <a:r>
              <a:rPr lang="sl-SI" sz="3100" dirty="0">
                <a:solidFill>
                  <a:prstClr val="black"/>
                </a:solidFill>
              </a:rPr>
              <a:t>AKTIVNOSTI</a:t>
            </a:r>
            <a:endParaRPr lang="en-GB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74072" y="2778538"/>
            <a:ext cx="8355149" cy="38296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3600" dirty="0" err="1" smtClean="0"/>
              <a:t>Pomoč</a:t>
            </a:r>
            <a:r>
              <a:rPr lang="en-GB" sz="3600" dirty="0" smtClean="0"/>
              <a:t> </a:t>
            </a:r>
            <a:r>
              <a:rPr lang="en-GB" sz="3600" dirty="0" err="1"/>
              <a:t>pri</a:t>
            </a:r>
            <a:r>
              <a:rPr lang="en-GB" sz="3600" dirty="0"/>
              <a:t> </a:t>
            </a:r>
            <a:r>
              <a:rPr lang="en-GB" sz="3600" dirty="0" err="1"/>
              <a:t>vzpostavljanju</a:t>
            </a:r>
            <a:r>
              <a:rPr lang="en-GB" sz="3600" dirty="0"/>
              <a:t> </a:t>
            </a:r>
            <a:r>
              <a:rPr lang="en-GB" sz="3600" dirty="0" err="1"/>
              <a:t>partnerstev</a:t>
            </a:r>
            <a:r>
              <a:rPr lang="en-GB" sz="3600" dirty="0"/>
              <a:t> (</a:t>
            </a:r>
            <a:r>
              <a:rPr lang="en-GB" sz="3600" dirty="0" err="1"/>
              <a:t>operativne</a:t>
            </a:r>
            <a:r>
              <a:rPr lang="en-GB" sz="3600" dirty="0"/>
              <a:t> </a:t>
            </a:r>
            <a:r>
              <a:rPr lang="en-GB" sz="3600" dirty="0" err="1"/>
              <a:t>skupine</a:t>
            </a:r>
            <a:r>
              <a:rPr lang="en-GB" sz="3600" dirty="0"/>
              <a:t> EIP), </a:t>
            </a:r>
          </a:p>
          <a:p>
            <a:pPr lvl="1"/>
            <a:r>
              <a:rPr lang="sl-SI" dirty="0" smtClean="0"/>
              <a:t>Organiziranje sestankov</a:t>
            </a:r>
          </a:p>
          <a:p>
            <a:pPr lvl="1"/>
            <a:r>
              <a:rPr lang="sl-SI" dirty="0" smtClean="0"/>
              <a:t>Postavitev strukture (hladna faza projekta)</a:t>
            </a:r>
          </a:p>
          <a:p>
            <a:pPr lvl="1"/>
            <a:r>
              <a:rPr lang="sl-SI" dirty="0" smtClean="0"/>
              <a:t>Uporaba komunikacijskih veščin (topla faza projekta)</a:t>
            </a:r>
          </a:p>
          <a:p>
            <a:pPr lvl="1"/>
            <a:r>
              <a:rPr lang="sl-SI" dirty="0"/>
              <a:t>Vključevanj kmetov v vse faze </a:t>
            </a:r>
            <a:r>
              <a:rPr lang="sl-SI" dirty="0" smtClean="0"/>
              <a:t>in vloge od ideje do izvedbe projektov</a:t>
            </a:r>
            <a:endParaRPr lang="sl-SI" dirty="0"/>
          </a:p>
          <a:p>
            <a:pPr marL="457200" lvl="1" indent="0">
              <a:buNone/>
            </a:pPr>
            <a:r>
              <a:rPr lang="sl-SI" dirty="0" smtClean="0"/>
              <a:t> </a:t>
            </a:r>
          </a:p>
          <a:p>
            <a:pPr marL="457200" lvl="1" indent="0">
              <a:buNone/>
            </a:pPr>
            <a:endParaRPr lang="sl-SI" dirty="0" smtClean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3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5" name="Naslov 14"/>
          <p:cNvSpPr>
            <a:spLocks noGrp="1"/>
          </p:cNvSpPr>
          <p:nvPr>
            <p:ph type="ctrTitle"/>
          </p:nvPr>
        </p:nvSpPr>
        <p:spPr>
          <a:xfrm>
            <a:off x="0" y="1087972"/>
            <a:ext cx="9144000" cy="96707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dirty="0"/>
              <a:t>HLADNI </a:t>
            </a:r>
            <a:r>
              <a:rPr lang="en-GB" sz="3200" dirty="0" smtClean="0"/>
              <a:t>PROCESI</a:t>
            </a:r>
            <a:r>
              <a:rPr lang="sl-SI" sz="3200" dirty="0" smtClean="0"/>
              <a:t> – ali - </a:t>
            </a:r>
            <a:r>
              <a:rPr lang="en-GB" sz="3200" dirty="0" err="1" smtClean="0"/>
              <a:t>Kako</a:t>
            </a:r>
            <a:r>
              <a:rPr lang="en-GB" sz="3200" dirty="0" smtClean="0"/>
              <a:t> </a:t>
            </a:r>
            <a:r>
              <a:rPr lang="en-GB" sz="3200" dirty="0"/>
              <a:t>se </a:t>
            </a:r>
            <a:r>
              <a:rPr lang="en-GB" sz="3200" dirty="0" err="1"/>
              <a:t>pričakuje</a:t>
            </a:r>
            <a:r>
              <a:rPr lang="en-GB" sz="3200" dirty="0"/>
              <a:t>, da </a:t>
            </a:r>
            <a:r>
              <a:rPr lang="en-GB" sz="3200" dirty="0" err="1"/>
              <a:t>bomo</a:t>
            </a:r>
            <a:r>
              <a:rPr lang="en-GB" sz="3200" dirty="0"/>
              <a:t> </a:t>
            </a:r>
            <a:r>
              <a:rPr lang="en-GB" sz="3200" dirty="0" err="1"/>
              <a:t>organizirali</a:t>
            </a:r>
            <a:r>
              <a:rPr lang="en-GB" sz="3200" dirty="0"/>
              <a:t> </a:t>
            </a:r>
            <a:r>
              <a:rPr lang="en-GB" sz="3200" dirty="0" err="1"/>
              <a:t>nek</a:t>
            </a:r>
            <a:r>
              <a:rPr lang="en-GB" sz="3200" dirty="0"/>
              <a:t> </a:t>
            </a:r>
            <a:r>
              <a:rPr lang="en-GB" sz="3200" dirty="0" err="1"/>
              <a:t>projekt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6" name="Podnaslov 15"/>
          <p:cNvSpPr>
            <a:spLocks noGrp="1"/>
          </p:cNvSpPr>
          <p:nvPr>
            <p:ph type="subTitle" idx="1"/>
          </p:nvPr>
        </p:nvSpPr>
        <p:spPr>
          <a:xfrm>
            <a:off x="0" y="2241847"/>
            <a:ext cx="9144000" cy="419492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/>
            <a:r>
              <a:rPr lang="en-GB" sz="9600" dirty="0" err="1" smtClean="0">
                <a:solidFill>
                  <a:schemeClr val="tx1"/>
                </a:solidFill>
              </a:rPr>
              <a:t>Jasni</a:t>
            </a:r>
            <a:r>
              <a:rPr lang="en-GB" sz="9600" dirty="0" smtClean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cilji</a:t>
            </a:r>
            <a:r>
              <a:rPr lang="en-GB" sz="9600" dirty="0">
                <a:solidFill>
                  <a:schemeClr val="tx1"/>
                </a:solidFill>
              </a:rPr>
              <a:t> - </a:t>
            </a:r>
            <a:r>
              <a:rPr lang="en-GB" sz="9600" dirty="0" err="1">
                <a:solidFill>
                  <a:schemeClr val="tx1"/>
                </a:solidFill>
              </a:rPr>
              <a:t>projekt</a:t>
            </a:r>
            <a:r>
              <a:rPr lang="en-GB" sz="9600" dirty="0">
                <a:solidFill>
                  <a:schemeClr val="tx1"/>
                </a:solidFill>
              </a:rPr>
              <a:t> je pot do </a:t>
            </a:r>
            <a:r>
              <a:rPr lang="en-GB" sz="9600" dirty="0" err="1">
                <a:solidFill>
                  <a:schemeClr val="tx1"/>
                </a:solidFill>
              </a:rPr>
              <a:t>tja</a:t>
            </a:r>
            <a:r>
              <a:rPr lang="en-GB" sz="9600" dirty="0">
                <a:solidFill>
                  <a:schemeClr val="tx1"/>
                </a:solidFill>
              </a:rPr>
              <a:t>. </a:t>
            </a:r>
            <a:r>
              <a:rPr lang="en-GB" sz="9600" dirty="0" err="1">
                <a:solidFill>
                  <a:schemeClr val="tx1"/>
                </a:solidFill>
              </a:rPr>
              <a:t>Cilj</a:t>
            </a:r>
            <a:r>
              <a:rPr lang="en-GB" sz="9600" dirty="0">
                <a:solidFill>
                  <a:schemeClr val="tx1"/>
                </a:solidFill>
              </a:rPr>
              <a:t> je </a:t>
            </a:r>
            <a:r>
              <a:rPr lang="en-GB" sz="9600" dirty="0" err="1">
                <a:solidFill>
                  <a:schemeClr val="tx1"/>
                </a:solidFill>
              </a:rPr>
              <a:t>specifičen</a:t>
            </a:r>
            <a:r>
              <a:rPr lang="en-GB" sz="9600" dirty="0">
                <a:solidFill>
                  <a:schemeClr val="tx1"/>
                </a:solidFill>
              </a:rPr>
              <a:t>, </a:t>
            </a:r>
            <a:r>
              <a:rPr lang="en-GB" sz="9600" dirty="0" err="1">
                <a:solidFill>
                  <a:schemeClr val="tx1"/>
                </a:solidFill>
              </a:rPr>
              <a:t>merljiv</a:t>
            </a:r>
            <a:r>
              <a:rPr lang="en-GB" sz="9600" dirty="0">
                <a:solidFill>
                  <a:schemeClr val="tx1"/>
                </a:solidFill>
              </a:rPr>
              <a:t>, </a:t>
            </a:r>
            <a:r>
              <a:rPr lang="en-GB" sz="9600" dirty="0" err="1">
                <a:solidFill>
                  <a:schemeClr val="tx1"/>
                </a:solidFill>
              </a:rPr>
              <a:t>realen</a:t>
            </a:r>
            <a:r>
              <a:rPr lang="en-GB" sz="9600" dirty="0">
                <a:solidFill>
                  <a:schemeClr val="tx1"/>
                </a:solidFill>
              </a:rPr>
              <a:t> in </a:t>
            </a:r>
            <a:r>
              <a:rPr lang="en-GB" sz="9600" dirty="0" err="1">
                <a:solidFill>
                  <a:schemeClr val="tx1"/>
                </a:solidFill>
              </a:rPr>
              <a:t>ima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časovnico</a:t>
            </a:r>
            <a:r>
              <a:rPr lang="en-GB" sz="9600" dirty="0" smtClean="0">
                <a:solidFill>
                  <a:schemeClr val="tx1"/>
                </a:solidFill>
              </a:rPr>
              <a:t>.</a:t>
            </a:r>
            <a:r>
              <a:rPr lang="sl-SI" sz="9600" dirty="0" smtClean="0">
                <a:solidFill>
                  <a:schemeClr val="tx1"/>
                </a:solidFill>
              </a:rPr>
              <a:t>  </a:t>
            </a:r>
          </a:p>
          <a:p>
            <a:pPr algn="just"/>
            <a:endParaRPr lang="sl-SI" sz="9600" dirty="0" smtClean="0">
              <a:solidFill>
                <a:schemeClr val="tx1"/>
              </a:solidFill>
            </a:endParaRPr>
          </a:p>
          <a:p>
            <a:pPr algn="just"/>
            <a:r>
              <a:rPr lang="en-GB" sz="9600" dirty="0" err="1" smtClean="0">
                <a:solidFill>
                  <a:schemeClr val="tx1"/>
                </a:solidFill>
              </a:rPr>
              <a:t>Izberemo</a:t>
            </a:r>
            <a:r>
              <a:rPr lang="en-GB" sz="9600" dirty="0" smtClean="0">
                <a:solidFill>
                  <a:schemeClr val="tx1"/>
                </a:solidFill>
              </a:rPr>
              <a:t> </a:t>
            </a:r>
            <a:r>
              <a:rPr lang="en-GB" sz="9600" dirty="0">
                <a:solidFill>
                  <a:schemeClr val="tx1"/>
                </a:solidFill>
              </a:rPr>
              <a:t>ORODJA </a:t>
            </a:r>
            <a:r>
              <a:rPr lang="en-GB" sz="9600" dirty="0" err="1">
                <a:solidFill>
                  <a:schemeClr val="tx1"/>
                </a:solidFill>
              </a:rPr>
              <a:t>za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dosego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cilja</a:t>
            </a:r>
            <a:r>
              <a:rPr lang="en-GB" sz="9600" dirty="0">
                <a:solidFill>
                  <a:schemeClr val="tx1"/>
                </a:solidFill>
              </a:rPr>
              <a:t>: </a:t>
            </a:r>
            <a:r>
              <a:rPr lang="en-GB" sz="9600" dirty="0" err="1">
                <a:solidFill>
                  <a:schemeClr val="tx1"/>
                </a:solidFill>
              </a:rPr>
              <a:t>metode</a:t>
            </a:r>
            <a:r>
              <a:rPr lang="en-GB" sz="9600" dirty="0">
                <a:solidFill>
                  <a:schemeClr val="tx1"/>
                </a:solidFill>
              </a:rPr>
              <a:t>, </a:t>
            </a:r>
            <a:r>
              <a:rPr lang="en-GB" sz="9600" dirty="0" err="1">
                <a:solidFill>
                  <a:schemeClr val="tx1"/>
                </a:solidFill>
              </a:rPr>
              <a:t>načine</a:t>
            </a:r>
            <a:r>
              <a:rPr lang="en-GB" sz="9600" dirty="0">
                <a:solidFill>
                  <a:schemeClr val="tx1"/>
                </a:solidFill>
              </a:rPr>
              <a:t>, </a:t>
            </a:r>
            <a:r>
              <a:rPr lang="en-GB" sz="9600" dirty="0" err="1">
                <a:solidFill>
                  <a:schemeClr val="tx1"/>
                </a:solidFill>
              </a:rPr>
              <a:t>načrti</a:t>
            </a:r>
            <a:r>
              <a:rPr lang="en-GB" sz="96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sl-SI" sz="9600" dirty="0" smtClean="0">
              <a:solidFill>
                <a:schemeClr val="tx1"/>
              </a:solidFill>
            </a:endParaRPr>
          </a:p>
          <a:p>
            <a:pPr algn="just"/>
            <a:r>
              <a:rPr lang="en-GB" sz="9600" dirty="0" err="1" smtClean="0">
                <a:solidFill>
                  <a:schemeClr val="tx1"/>
                </a:solidFill>
              </a:rPr>
              <a:t>Določimo</a:t>
            </a:r>
            <a:r>
              <a:rPr lang="en-GB" sz="9600" dirty="0" smtClean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kakšno</a:t>
            </a:r>
            <a:r>
              <a:rPr lang="en-GB" sz="9600" dirty="0">
                <a:solidFill>
                  <a:schemeClr val="tx1"/>
                </a:solidFill>
              </a:rPr>
              <a:t> USPOSOBLJENOST </a:t>
            </a:r>
            <a:r>
              <a:rPr lang="en-GB" sz="9600" dirty="0" err="1">
                <a:solidFill>
                  <a:schemeClr val="tx1"/>
                </a:solidFill>
              </a:rPr>
              <a:t>pričakujemo</a:t>
            </a:r>
            <a:r>
              <a:rPr lang="en-GB" sz="9600" dirty="0">
                <a:solidFill>
                  <a:schemeClr val="tx1"/>
                </a:solidFill>
              </a:rPr>
              <a:t> od </a:t>
            </a:r>
            <a:r>
              <a:rPr lang="en-GB" sz="9600" dirty="0" err="1">
                <a:solidFill>
                  <a:schemeClr val="tx1"/>
                </a:solidFill>
              </a:rPr>
              <a:t>sodelujočih</a:t>
            </a:r>
            <a:r>
              <a:rPr lang="en-GB" sz="9600" dirty="0">
                <a:solidFill>
                  <a:schemeClr val="tx1"/>
                </a:solidFill>
              </a:rPr>
              <a:t>, </a:t>
            </a:r>
            <a:r>
              <a:rPr lang="en-GB" sz="9600" dirty="0" err="1">
                <a:solidFill>
                  <a:schemeClr val="tx1"/>
                </a:solidFill>
              </a:rPr>
              <a:t>kompetence</a:t>
            </a:r>
            <a:r>
              <a:rPr lang="en-GB" sz="9600" dirty="0">
                <a:solidFill>
                  <a:schemeClr val="tx1"/>
                </a:solidFill>
              </a:rPr>
              <a:t>. Ali </a:t>
            </a:r>
            <a:r>
              <a:rPr lang="en-GB" sz="9600" dirty="0" err="1">
                <a:solidFill>
                  <a:schemeClr val="tx1"/>
                </a:solidFill>
              </a:rPr>
              <a:t>potrebujemo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dodatna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izobraževanja</a:t>
            </a:r>
            <a:r>
              <a:rPr lang="en-GB" sz="9600" dirty="0">
                <a:solidFill>
                  <a:schemeClr val="tx1"/>
                </a:solidFill>
              </a:rPr>
              <a:t>? Bo </a:t>
            </a:r>
            <a:r>
              <a:rPr lang="en-GB" sz="9600" dirty="0" err="1">
                <a:solidFill>
                  <a:schemeClr val="tx1"/>
                </a:solidFill>
              </a:rPr>
              <a:t>potrebno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zaposliti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še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kakšnega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strokovnjaka</a:t>
            </a:r>
            <a:r>
              <a:rPr lang="en-GB" sz="9600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sl-SI" sz="9600" dirty="0" smtClean="0">
              <a:solidFill>
                <a:schemeClr val="tx1"/>
              </a:solidFill>
            </a:endParaRPr>
          </a:p>
          <a:p>
            <a:pPr algn="just"/>
            <a:r>
              <a:rPr lang="en-GB" sz="9600" dirty="0" err="1" smtClean="0">
                <a:solidFill>
                  <a:schemeClr val="tx1"/>
                </a:solidFill>
              </a:rPr>
              <a:t>Za</a:t>
            </a:r>
            <a:r>
              <a:rPr lang="en-GB" sz="9600" dirty="0" smtClean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merjenje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napredka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določimo</a:t>
            </a:r>
            <a:r>
              <a:rPr lang="en-GB" sz="9600" dirty="0">
                <a:solidFill>
                  <a:schemeClr val="tx1"/>
                </a:solidFill>
              </a:rPr>
              <a:t> KAZALNIKE.</a:t>
            </a:r>
          </a:p>
          <a:p>
            <a:pPr algn="just"/>
            <a:endParaRPr lang="sl-SI" sz="9600" dirty="0" smtClean="0">
              <a:solidFill>
                <a:schemeClr val="tx1"/>
              </a:solidFill>
            </a:endParaRPr>
          </a:p>
          <a:p>
            <a:pPr algn="just"/>
            <a:r>
              <a:rPr lang="en-GB" sz="9600" dirty="0" err="1" smtClean="0">
                <a:solidFill>
                  <a:schemeClr val="tx1"/>
                </a:solidFill>
              </a:rPr>
              <a:t>Cilji</a:t>
            </a:r>
            <a:r>
              <a:rPr lang="en-GB" sz="9600" dirty="0" smtClean="0">
                <a:solidFill>
                  <a:schemeClr val="tx1"/>
                </a:solidFill>
              </a:rPr>
              <a:t> </a:t>
            </a:r>
            <a:r>
              <a:rPr lang="en-GB" sz="9600" dirty="0">
                <a:solidFill>
                  <a:schemeClr val="tx1"/>
                </a:solidFill>
              </a:rPr>
              <a:t>– </a:t>
            </a:r>
            <a:r>
              <a:rPr lang="en-GB" sz="9600" dirty="0" err="1">
                <a:solidFill>
                  <a:schemeClr val="tx1"/>
                </a:solidFill>
              </a:rPr>
              <a:t>Kam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naj</a:t>
            </a:r>
            <a:r>
              <a:rPr lang="en-GB" sz="9600" dirty="0">
                <a:solidFill>
                  <a:schemeClr val="tx1"/>
                </a:solidFill>
              </a:rPr>
              <a:t> bi </a:t>
            </a:r>
            <a:r>
              <a:rPr lang="en-GB" sz="9600" dirty="0" err="1">
                <a:solidFill>
                  <a:schemeClr val="tx1"/>
                </a:solidFill>
              </a:rPr>
              <a:t>plani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vodili</a:t>
            </a:r>
            <a:r>
              <a:rPr lang="en-GB" sz="9600" dirty="0">
                <a:solidFill>
                  <a:schemeClr val="tx1"/>
                </a:solidFill>
              </a:rPr>
              <a:t>? </a:t>
            </a:r>
            <a:r>
              <a:rPr lang="en-GB" sz="9600" dirty="0" err="1">
                <a:solidFill>
                  <a:schemeClr val="tx1"/>
                </a:solidFill>
              </a:rPr>
              <a:t>Kakšen</a:t>
            </a:r>
            <a:r>
              <a:rPr lang="en-GB" sz="9600" dirty="0">
                <a:solidFill>
                  <a:schemeClr val="tx1"/>
                </a:solidFill>
              </a:rPr>
              <a:t> je </a:t>
            </a:r>
            <a:r>
              <a:rPr lang="en-GB" sz="9600" dirty="0" err="1">
                <a:solidFill>
                  <a:schemeClr val="tx1"/>
                </a:solidFill>
              </a:rPr>
              <a:t>želeni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izid</a:t>
            </a:r>
            <a:r>
              <a:rPr lang="en-GB" sz="9600" dirty="0" smtClean="0">
                <a:solidFill>
                  <a:schemeClr val="tx1"/>
                </a:solidFill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0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5" name="Naslov 14"/>
          <p:cNvSpPr>
            <a:spLocks noGrp="1"/>
          </p:cNvSpPr>
          <p:nvPr>
            <p:ph type="ctrTitle"/>
          </p:nvPr>
        </p:nvSpPr>
        <p:spPr>
          <a:xfrm>
            <a:off x="0" y="1087972"/>
            <a:ext cx="9144000" cy="96707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3200" dirty="0"/>
              <a:t>HLADNI </a:t>
            </a:r>
            <a:r>
              <a:rPr lang="en-GB" sz="3200" dirty="0" smtClean="0"/>
              <a:t>PROCESI</a:t>
            </a:r>
            <a:r>
              <a:rPr lang="sl-SI" sz="3200" dirty="0" smtClean="0"/>
              <a:t> – ali -</a:t>
            </a:r>
            <a:r>
              <a:rPr lang="en-GB" sz="3200" dirty="0" err="1" smtClean="0"/>
              <a:t>Kako</a:t>
            </a:r>
            <a:r>
              <a:rPr lang="en-GB" sz="3200" dirty="0" smtClean="0"/>
              <a:t> </a:t>
            </a:r>
            <a:r>
              <a:rPr lang="en-GB" sz="3200" dirty="0"/>
              <a:t>se </a:t>
            </a:r>
            <a:r>
              <a:rPr lang="en-GB" sz="3200" dirty="0" err="1"/>
              <a:t>pričakuje</a:t>
            </a:r>
            <a:r>
              <a:rPr lang="en-GB" sz="3200" dirty="0"/>
              <a:t>, da </a:t>
            </a:r>
            <a:r>
              <a:rPr lang="en-GB" sz="3200" dirty="0" err="1"/>
              <a:t>bomo</a:t>
            </a:r>
            <a:r>
              <a:rPr lang="en-GB" sz="3200" dirty="0"/>
              <a:t> </a:t>
            </a:r>
            <a:r>
              <a:rPr lang="en-GB" sz="3200" dirty="0" err="1"/>
              <a:t>organizirali</a:t>
            </a:r>
            <a:r>
              <a:rPr lang="en-GB" sz="3200" dirty="0"/>
              <a:t> </a:t>
            </a:r>
            <a:r>
              <a:rPr lang="en-GB" sz="3200" dirty="0" err="1"/>
              <a:t>nek</a:t>
            </a:r>
            <a:r>
              <a:rPr lang="en-GB" sz="3200" dirty="0"/>
              <a:t> </a:t>
            </a:r>
            <a:r>
              <a:rPr lang="en-GB" sz="3200" dirty="0" err="1"/>
              <a:t>projekt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16" name="Podnaslov 15"/>
          <p:cNvSpPr>
            <a:spLocks noGrp="1"/>
          </p:cNvSpPr>
          <p:nvPr>
            <p:ph type="subTitle" idx="1"/>
          </p:nvPr>
        </p:nvSpPr>
        <p:spPr>
          <a:xfrm>
            <a:off x="0" y="2055044"/>
            <a:ext cx="9144000" cy="373301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en-GB" sz="9600" dirty="0" smtClean="0">
                <a:solidFill>
                  <a:schemeClr val="tx1"/>
                </a:solidFill>
              </a:rPr>
              <a:t>ORODJA </a:t>
            </a:r>
            <a:r>
              <a:rPr lang="en-GB" sz="9600" dirty="0">
                <a:solidFill>
                  <a:schemeClr val="tx1"/>
                </a:solidFill>
              </a:rPr>
              <a:t>– </a:t>
            </a:r>
            <a:r>
              <a:rPr lang="en-GB" sz="9600" dirty="0" err="1">
                <a:solidFill>
                  <a:schemeClr val="tx1"/>
                </a:solidFill>
              </a:rPr>
              <a:t>Kakšne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strategije</a:t>
            </a:r>
            <a:r>
              <a:rPr lang="en-GB" sz="9600" dirty="0">
                <a:solidFill>
                  <a:schemeClr val="tx1"/>
                </a:solidFill>
              </a:rPr>
              <a:t> in </a:t>
            </a:r>
            <a:r>
              <a:rPr lang="en-GB" sz="9600" dirty="0" err="1">
                <a:solidFill>
                  <a:schemeClr val="tx1"/>
                </a:solidFill>
              </a:rPr>
              <a:t>procesi</a:t>
            </a:r>
            <a:r>
              <a:rPr lang="en-GB" sz="9600" dirty="0">
                <a:solidFill>
                  <a:schemeClr val="tx1"/>
                </a:solidFill>
              </a:rPr>
              <a:t> so </a:t>
            </a:r>
            <a:r>
              <a:rPr lang="en-GB" sz="9600" dirty="0" err="1">
                <a:solidFill>
                  <a:schemeClr val="tx1"/>
                </a:solidFill>
              </a:rPr>
              <a:t>izbrani</a:t>
            </a:r>
            <a:r>
              <a:rPr lang="en-GB" sz="9600" dirty="0">
                <a:solidFill>
                  <a:schemeClr val="tx1"/>
                </a:solidFill>
              </a:rPr>
              <a:t>? </a:t>
            </a:r>
            <a:r>
              <a:rPr lang="en-GB" sz="9600" dirty="0" err="1">
                <a:solidFill>
                  <a:schemeClr val="tx1"/>
                </a:solidFill>
              </a:rPr>
              <a:t>Kakšna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sredstva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potrebujemo</a:t>
            </a:r>
            <a:r>
              <a:rPr lang="en-GB" sz="96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sl-SI" sz="9600" dirty="0" smtClean="0">
              <a:solidFill>
                <a:schemeClr val="tx1"/>
              </a:solidFill>
            </a:endParaRPr>
          </a:p>
          <a:p>
            <a:pPr algn="l"/>
            <a:r>
              <a:rPr lang="en-GB" sz="9600" dirty="0" smtClean="0">
                <a:solidFill>
                  <a:schemeClr val="tx1"/>
                </a:solidFill>
              </a:rPr>
              <a:t>USPOSOBLJENOST </a:t>
            </a:r>
            <a:r>
              <a:rPr lang="en-GB" sz="9600" dirty="0">
                <a:solidFill>
                  <a:schemeClr val="tx1"/>
                </a:solidFill>
              </a:rPr>
              <a:t>– </a:t>
            </a:r>
            <a:r>
              <a:rPr lang="en-GB" sz="9600" dirty="0" err="1">
                <a:solidFill>
                  <a:schemeClr val="tx1"/>
                </a:solidFill>
              </a:rPr>
              <a:t>Kakšne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kompetence</a:t>
            </a:r>
            <a:r>
              <a:rPr lang="en-GB" sz="9600" dirty="0">
                <a:solidFill>
                  <a:schemeClr val="tx1"/>
                </a:solidFill>
              </a:rPr>
              <a:t>  in </a:t>
            </a:r>
            <a:r>
              <a:rPr lang="en-GB" sz="9600" dirty="0" err="1">
                <a:solidFill>
                  <a:schemeClr val="tx1"/>
                </a:solidFill>
              </a:rPr>
              <a:t>spretnosti</a:t>
            </a:r>
            <a:r>
              <a:rPr lang="en-GB" sz="9600" dirty="0">
                <a:solidFill>
                  <a:schemeClr val="tx1"/>
                </a:solidFill>
              </a:rPr>
              <a:t> so </a:t>
            </a:r>
            <a:r>
              <a:rPr lang="en-GB" sz="9600" dirty="0" err="1">
                <a:solidFill>
                  <a:schemeClr val="tx1"/>
                </a:solidFill>
              </a:rPr>
              <a:t>potrebne</a:t>
            </a:r>
            <a:r>
              <a:rPr lang="en-GB" sz="96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sl-SI" sz="9600" dirty="0" smtClean="0">
              <a:solidFill>
                <a:schemeClr val="tx1"/>
              </a:solidFill>
            </a:endParaRPr>
          </a:p>
          <a:p>
            <a:pPr algn="l"/>
            <a:r>
              <a:rPr lang="en-GB" sz="9600" dirty="0" smtClean="0">
                <a:solidFill>
                  <a:schemeClr val="tx1"/>
                </a:solidFill>
              </a:rPr>
              <a:t>KAZALNIKI </a:t>
            </a:r>
            <a:r>
              <a:rPr lang="en-GB" sz="9600" dirty="0">
                <a:solidFill>
                  <a:schemeClr val="tx1"/>
                </a:solidFill>
              </a:rPr>
              <a:t>– </a:t>
            </a:r>
            <a:r>
              <a:rPr lang="en-GB" sz="9600" dirty="0" err="1">
                <a:solidFill>
                  <a:schemeClr val="tx1"/>
                </a:solidFill>
              </a:rPr>
              <a:t>Kakšni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kazalniki</a:t>
            </a:r>
            <a:r>
              <a:rPr lang="en-GB" sz="9600" dirty="0">
                <a:solidFill>
                  <a:schemeClr val="tx1"/>
                </a:solidFill>
              </a:rPr>
              <a:t> so </a:t>
            </a:r>
            <a:r>
              <a:rPr lang="en-GB" sz="9600" dirty="0" err="1">
                <a:solidFill>
                  <a:schemeClr val="tx1"/>
                </a:solidFill>
              </a:rPr>
              <a:t>uporabljeni</a:t>
            </a:r>
            <a:r>
              <a:rPr lang="en-GB" sz="9600" dirty="0">
                <a:solidFill>
                  <a:schemeClr val="tx1"/>
                </a:solidFill>
              </a:rPr>
              <a:t>? </a:t>
            </a:r>
            <a:r>
              <a:rPr lang="en-GB" sz="9600" dirty="0" err="1">
                <a:solidFill>
                  <a:schemeClr val="tx1"/>
                </a:solidFill>
              </a:rPr>
              <a:t>Kako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lahko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merimo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napredek</a:t>
            </a:r>
            <a:r>
              <a:rPr lang="en-GB" sz="9600" dirty="0">
                <a:solidFill>
                  <a:schemeClr val="tx1"/>
                </a:solidFill>
              </a:rPr>
              <a:t>?</a:t>
            </a:r>
          </a:p>
          <a:p>
            <a:pPr algn="l"/>
            <a:endParaRPr lang="sl-SI" sz="9600" dirty="0" smtClean="0">
              <a:solidFill>
                <a:schemeClr val="tx1"/>
              </a:solidFill>
            </a:endParaRPr>
          </a:p>
          <a:p>
            <a:pPr algn="l"/>
            <a:r>
              <a:rPr lang="en-GB" sz="9600" dirty="0" err="1" smtClean="0">
                <a:solidFill>
                  <a:schemeClr val="tx1"/>
                </a:solidFill>
              </a:rPr>
              <a:t>Ljudje</a:t>
            </a:r>
            <a:r>
              <a:rPr lang="en-GB" sz="9600" dirty="0" smtClean="0">
                <a:solidFill>
                  <a:schemeClr val="tx1"/>
                </a:solidFill>
              </a:rPr>
              <a:t> </a:t>
            </a:r>
            <a:r>
              <a:rPr lang="en-GB" sz="9600" dirty="0">
                <a:solidFill>
                  <a:schemeClr val="tx1"/>
                </a:solidFill>
              </a:rPr>
              <a:t>– </a:t>
            </a:r>
            <a:r>
              <a:rPr lang="en-GB" sz="9600" dirty="0" err="1">
                <a:solidFill>
                  <a:schemeClr val="tx1"/>
                </a:solidFill>
              </a:rPr>
              <a:t>kako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lahko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zagotovimo</a:t>
            </a:r>
            <a:r>
              <a:rPr lang="en-GB" sz="9600" dirty="0">
                <a:solidFill>
                  <a:schemeClr val="tx1"/>
                </a:solidFill>
              </a:rPr>
              <a:t>, da </a:t>
            </a:r>
            <a:r>
              <a:rPr lang="en-GB" sz="9600" dirty="0" err="1">
                <a:solidFill>
                  <a:schemeClr val="tx1"/>
                </a:solidFill>
              </a:rPr>
              <a:t>bodo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ljudje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sodelovali</a:t>
            </a:r>
            <a:r>
              <a:rPr lang="en-GB" sz="9600" dirty="0">
                <a:solidFill>
                  <a:schemeClr val="tx1"/>
                </a:solidFill>
              </a:rPr>
              <a:t> </a:t>
            </a:r>
            <a:r>
              <a:rPr lang="en-GB" sz="9600" dirty="0" err="1">
                <a:solidFill>
                  <a:schemeClr val="tx1"/>
                </a:solidFill>
              </a:rPr>
              <a:t>kot</a:t>
            </a:r>
            <a:r>
              <a:rPr lang="en-GB" sz="9600" dirty="0">
                <a:solidFill>
                  <a:schemeClr val="tx1"/>
                </a:solidFill>
              </a:rPr>
              <a:t> je v </a:t>
            </a:r>
            <a:r>
              <a:rPr lang="en-GB" sz="9600" dirty="0" err="1">
                <a:solidFill>
                  <a:schemeClr val="tx1"/>
                </a:solidFill>
              </a:rPr>
              <a:t>načrtu</a:t>
            </a:r>
            <a:r>
              <a:rPr lang="en-GB" sz="9600" dirty="0" smtClean="0">
                <a:solidFill>
                  <a:schemeClr val="tx1"/>
                </a:solidFill>
              </a:rPr>
              <a:t>?</a:t>
            </a:r>
            <a:endParaRPr lang="sl-SI" sz="9600" dirty="0" smtClean="0">
              <a:solidFill>
                <a:schemeClr val="tx1"/>
              </a:solidFill>
            </a:endParaRPr>
          </a:p>
          <a:p>
            <a:pPr algn="l"/>
            <a:endParaRPr lang="sl-SI" sz="96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973611" y="5750004"/>
            <a:ext cx="6941067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2400" dirty="0"/>
              <a:t>VENDAR S </a:t>
            </a:r>
            <a:r>
              <a:rPr lang="sl-SI" sz="2400" dirty="0" smtClean="0"/>
              <a:t>temi postopki </a:t>
            </a:r>
            <a:r>
              <a:rPr lang="sl-SI" sz="2400" dirty="0"/>
              <a:t>ne bomo ustvarili nič novega</a:t>
            </a:r>
            <a:r>
              <a:rPr lang="sl-SI" sz="2400" dirty="0" smtClean="0"/>
              <a:t>,</a:t>
            </a:r>
          </a:p>
          <a:p>
            <a:r>
              <a:rPr lang="sl-SI" sz="2400" dirty="0" smtClean="0"/>
              <a:t> </a:t>
            </a:r>
            <a:r>
              <a:rPr lang="sl-SI" sz="2400" dirty="0"/>
              <a:t>inovativnega, povezane mreže.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0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5" name="Naslov 14"/>
          <p:cNvSpPr>
            <a:spLocks noGrp="1"/>
          </p:cNvSpPr>
          <p:nvPr>
            <p:ph type="ctrTitle"/>
          </p:nvPr>
        </p:nvSpPr>
        <p:spPr>
          <a:xfrm>
            <a:off x="0" y="1181374"/>
            <a:ext cx="9144000" cy="967071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6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TOPLI PROCESI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200" dirty="0"/>
          </a:p>
        </p:txBody>
      </p:sp>
      <p:sp>
        <p:nvSpPr>
          <p:cNvPr id="16" name="Podnaslov 15"/>
          <p:cNvSpPr>
            <a:spLocks noGrp="1"/>
          </p:cNvSpPr>
          <p:nvPr>
            <p:ph type="subTitle" idx="1"/>
          </p:nvPr>
        </p:nvSpPr>
        <p:spPr>
          <a:xfrm>
            <a:off x="0" y="2241847"/>
            <a:ext cx="9144000" cy="419492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Želja po spremembi se ne konča z ljudmi ampak se z njimi začne.</a:t>
            </a:r>
          </a:p>
          <a:p>
            <a:r>
              <a:rPr lang="sl-SI" dirty="0">
                <a:solidFill>
                  <a:schemeClr val="bg1"/>
                </a:solidFill>
              </a:rPr>
              <a:t>Ljudje nekaj hočejo, imajo sanje, AMBICIJE</a:t>
            </a:r>
          </a:p>
          <a:p>
            <a:r>
              <a:rPr lang="sl-SI" dirty="0">
                <a:solidFill>
                  <a:schemeClr val="bg1"/>
                </a:solidFill>
              </a:rPr>
              <a:t>Ko se ljudje srečajo in ugotovijo, da si te ambicije delijo se čutijo pogumnejši, da bodo cilje dosegli in za dosego teh ciljev se začne ustvarjati POVEZOVANJE.</a:t>
            </a:r>
          </a:p>
          <a:p>
            <a:r>
              <a:rPr lang="sl-SI" dirty="0">
                <a:solidFill>
                  <a:schemeClr val="bg1"/>
                </a:solidFill>
              </a:rPr>
              <a:t>Skupno delo in povezanost proizvede </a:t>
            </a:r>
            <a:r>
              <a:rPr lang="sl-SI" dirty="0" smtClean="0">
                <a:solidFill>
                  <a:schemeClr val="bg1"/>
                </a:solidFill>
              </a:rPr>
              <a:t>ENERGIJO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5" name="Naslov 14"/>
          <p:cNvSpPr>
            <a:spLocks noGrp="1"/>
          </p:cNvSpPr>
          <p:nvPr>
            <p:ph type="ctrTitle"/>
          </p:nvPr>
        </p:nvSpPr>
        <p:spPr>
          <a:xfrm>
            <a:off x="0" y="1181374"/>
            <a:ext cx="9144000" cy="967071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6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TOPLI PROCESI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200" dirty="0"/>
          </a:p>
        </p:txBody>
      </p:sp>
      <p:sp>
        <p:nvSpPr>
          <p:cNvPr id="16" name="Podnaslov 15"/>
          <p:cNvSpPr>
            <a:spLocks noGrp="1"/>
          </p:cNvSpPr>
          <p:nvPr>
            <p:ph type="subTitle" idx="1"/>
          </p:nvPr>
        </p:nvSpPr>
        <p:spPr>
          <a:xfrm>
            <a:off x="0" y="2241847"/>
            <a:ext cx="9144000" cy="419492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 </a:t>
            </a:r>
          </a:p>
          <a:p>
            <a:r>
              <a:rPr lang="sl-SI" u="sng" dirty="0">
                <a:solidFill>
                  <a:schemeClr val="bg1"/>
                </a:solidFill>
              </a:rPr>
              <a:t>Ljudje – vse se začne z ljudmi, ki si želijo nekaj</a:t>
            </a:r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AMBICIJE – motivacija za akcijo</a:t>
            </a:r>
          </a:p>
          <a:p>
            <a:r>
              <a:rPr lang="sl-SI" dirty="0">
                <a:solidFill>
                  <a:schemeClr val="bg1"/>
                </a:solidFill>
              </a:rPr>
              <a:t>POVEZANOST – medsebojna povezanost za akcijo</a:t>
            </a:r>
          </a:p>
          <a:p>
            <a:r>
              <a:rPr lang="sl-SI" dirty="0">
                <a:solidFill>
                  <a:schemeClr val="bg1"/>
                </a:solidFill>
              </a:rPr>
              <a:t>ENERGIJA – se sprošča ob zavedanju novih možnosti, ki se pojavljajo zaradi skupnih ambicij</a:t>
            </a:r>
          </a:p>
          <a:p>
            <a:r>
              <a:rPr lang="sl-SI" u="sng" dirty="0">
                <a:solidFill>
                  <a:schemeClr val="bg1"/>
                </a:solidFill>
              </a:rPr>
              <a:t>Cilji – s skupne težnje, da se ideje spremeni v akcijo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4571603" y="1798165"/>
            <a:ext cx="4038600" cy="4525963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u="sng" dirty="0"/>
              <a:t>Hladni procesi</a:t>
            </a:r>
            <a:r>
              <a:rPr lang="sl-SI" dirty="0"/>
              <a:t>: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poskrbijo </a:t>
            </a:r>
            <a:r>
              <a:rPr lang="sl-SI" dirty="0"/>
              <a:t>za </a:t>
            </a:r>
            <a:endParaRPr lang="sl-SI" dirty="0" smtClean="0"/>
          </a:p>
          <a:p>
            <a:r>
              <a:rPr lang="sl-SI" dirty="0" smtClean="0"/>
              <a:t>strukturo</a:t>
            </a:r>
            <a:r>
              <a:rPr lang="sl-SI" dirty="0"/>
              <a:t>, </a:t>
            </a:r>
            <a:endParaRPr lang="sl-SI" dirty="0" smtClean="0"/>
          </a:p>
          <a:p>
            <a:r>
              <a:rPr lang="sl-SI" dirty="0" smtClean="0"/>
              <a:t>učinkovitost in</a:t>
            </a:r>
          </a:p>
          <a:p>
            <a:r>
              <a:rPr lang="sl-SI" dirty="0" smtClean="0"/>
              <a:t>obvladljivost</a:t>
            </a:r>
            <a:r>
              <a:rPr lang="sl-SI" dirty="0"/>
              <a:t>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Brez </a:t>
            </a:r>
            <a:r>
              <a:rPr lang="sl-SI" dirty="0"/>
              <a:t>strukture energija ne bo imela fokusa in cilj ne bo dosežen.</a:t>
            </a:r>
          </a:p>
          <a:p>
            <a:endParaRPr lang="en-GB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>
          <a:xfrm>
            <a:off x="311084" y="1798164"/>
            <a:ext cx="4038600" cy="4525963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u="sng" dirty="0">
                <a:solidFill>
                  <a:schemeClr val="bg1"/>
                </a:solidFill>
              </a:rPr>
              <a:t>Topli procesi:</a:t>
            </a:r>
            <a:r>
              <a:rPr lang="sl-SI" dirty="0">
                <a:solidFill>
                  <a:schemeClr val="bg1"/>
                </a:solidFill>
              </a:rPr>
              <a:t> </a:t>
            </a:r>
            <a:endParaRPr lang="sl-SI" dirty="0" smtClean="0">
              <a:solidFill>
                <a:schemeClr val="bg1"/>
              </a:solidFill>
            </a:endParaRPr>
          </a:p>
          <a:p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ustvarjajo energijo,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povezanost</a:t>
            </a:r>
            <a:r>
              <a:rPr lang="sl-SI" dirty="0">
                <a:solidFill>
                  <a:schemeClr val="bg1"/>
                </a:solidFill>
              </a:rPr>
              <a:t>, </a:t>
            </a:r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gradijo </a:t>
            </a:r>
            <a:r>
              <a:rPr lang="sl-SI" dirty="0">
                <a:solidFill>
                  <a:schemeClr val="bg1"/>
                </a:solidFill>
              </a:rPr>
              <a:t>odnose, </a:t>
            </a:r>
            <a:endParaRPr lang="sl-SI" dirty="0" smtClean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  <a:p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omogočajo </a:t>
            </a:r>
            <a:r>
              <a:rPr lang="sl-SI" dirty="0">
                <a:solidFill>
                  <a:schemeClr val="bg1"/>
                </a:solidFill>
              </a:rPr>
              <a:t>začetek nečesa novega.</a:t>
            </a:r>
          </a:p>
          <a:p>
            <a:endParaRPr lang="en-GB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" y="0"/>
            <a:ext cx="9144793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533400" y="1449858"/>
            <a:ext cx="8229600" cy="847015"/>
          </a:xfrm>
        </p:spPr>
        <p:txBody>
          <a:bodyPr>
            <a:normAutofit fontScale="90000"/>
          </a:bodyPr>
          <a:lstStyle/>
          <a:p>
            <a:r>
              <a:rPr lang="sl-SI" dirty="0"/>
              <a:t> </a:t>
            </a:r>
            <a:r>
              <a:rPr lang="sl-SI" sz="4000" b="1" dirty="0"/>
              <a:t>IZVAJANJE </a:t>
            </a:r>
            <a:r>
              <a:rPr lang="sl-SI" sz="4000" b="1" dirty="0" smtClean="0"/>
              <a:t>NALOG CELOSTNEGA SITEMA </a:t>
            </a:r>
            <a:r>
              <a:rPr lang="sl-SI" sz="4000" b="1" dirty="0"/>
              <a:t>INOVACIJSKEGA </a:t>
            </a:r>
            <a:r>
              <a:rPr lang="sl-SI" sz="4000" b="1" dirty="0" smtClean="0"/>
              <a:t>POSREDNIŠTVA- JSKS</a:t>
            </a:r>
            <a:endParaRPr lang="en-GB" sz="4000" dirty="0"/>
          </a:p>
        </p:txBody>
      </p:sp>
      <p:sp>
        <p:nvSpPr>
          <p:cNvPr id="12" name="Označba mesta vsebine 11"/>
          <p:cNvSpPr>
            <a:spLocks noGrp="1"/>
          </p:cNvSpPr>
          <p:nvPr>
            <p:ph sz="half" idx="1"/>
          </p:nvPr>
        </p:nvSpPr>
        <p:spPr>
          <a:xfrm>
            <a:off x="261551" y="2918256"/>
            <a:ext cx="4114800" cy="28564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400" b="1" dirty="0" smtClean="0"/>
              <a:t>Od 2023 = nova naloga v </a:t>
            </a:r>
          </a:p>
          <a:p>
            <a:pPr marL="0" indent="0">
              <a:buNone/>
            </a:pPr>
            <a:r>
              <a:rPr lang="sl-SI" sz="4400" b="1" dirty="0" smtClean="0"/>
              <a:t>programu dela JSKS</a:t>
            </a:r>
            <a:endParaRPr lang="en-GB" sz="4400" b="1" dirty="0"/>
          </a:p>
        </p:txBody>
      </p:sp>
      <p:sp>
        <p:nvSpPr>
          <p:cNvPr id="13" name="Označba mesta vsebine 12"/>
          <p:cNvSpPr>
            <a:spLocks noGrp="1"/>
          </p:cNvSpPr>
          <p:nvPr>
            <p:ph sz="half" idx="2"/>
          </p:nvPr>
        </p:nvSpPr>
        <p:spPr>
          <a:xfrm>
            <a:off x="4572000" y="2592857"/>
            <a:ext cx="4038600" cy="14972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2200" b="1" dirty="0">
                <a:latin typeface="Times New Roman" panose="02020603050405020304" pitchFamily="18" charset="0"/>
              </a:rPr>
              <a:t>UREDBA (EU) 2021/2115 </a:t>
            </a:r>
            <a:r>
              <a:rPr lang="sl-SI" sz="2200" b="1" dirty="0" smtClean="0">
                <a:latin typeface="Times New Roman" panose="02020603050405020304" pitchFamily="18" charset="0"/>
              </a:rPr>
              <a:t>z</a:t>
            </a:r>
            <a:r>
              <a:rPr lang="sl-SI" sz="2200" b="1" dirty="0">
                <a:latin typeface="Times New Roman" panose="02020603050405020304" pitchFamily="18" charset="0"/>
              </a:rPr>
              <a:t> dne 2. decembra 2021</a:t>
            </a:r>
          </a:p>
          <a:p>
            <a:pPr marL="0" indent="0" algn="ctr">
              <a:buNone/>
            </a:pPr>
            <a:r>
              <a:rPr lang="sl-SI" sz="2200" b="1" dirty="0">
                <a:latin typeface="inherit"/>
              </a:rPr>
              <a:t>o določitvi pravil o podpori za strateške načrte</a:t>
            </a:r>
            <a:endParaRPr lang="sl-SI" sz="2200" b="1" dirty="0"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4572000" y="4346490"/>
            <a:ext cx="441548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dirty="0"/>
              <a:t>Storitve kmetijskega </a:t>
            </a:r>
            <a:r>
              <a:rPr lang="sl-SI" sz="2400" b="1" dirty="0" smtClean="0"/>
              <a:t>svetovanja </a:t>
            </a:r>
          </a:p>
          <a:p>
            <a:r>
              <a:rPr lang="sl-SI" sz="2400" b="1" dirty="0" smtClean="0"/>
              <a:t>4. </a:t>
            </a:r>
            <a:r>
              <a:rPr lang="sl-SI" sz="2400" b="1" dirty="0"/>
              <a:t>(e) </a:t>
            </a:r>
          </a:p>
          <a:p>
            <a:r>
              <a:rPr lang="sl-SI" sz="2400" b="1" dirty="0" smtClean="0"/>
              <a:t>- </a:t>
            </a:r>
            <a:r>
              <a:rPr lang="sl-SI" sz="2400" b="1" u="sng" dirty="0" smtClean="0"/>
              <a:t>podporo</a:t>
            </a:r>
            <a:r>
              <a:rPr lang="sl-SI" sz="2400" b="1" dirty="0" smtClean="0"/>
              <a:t> </a:t>
            </a:r>
            <a:r>
              <a:rPr lang="sl-SI" sz="2400" b="1" dirty="0"/>
              <a:t>za inovacije, </a:t>
            </a:r>
            <a:r>
              <a:rPr lang="sl-SI" sz="2400" b="1" dirty="0" smtClean="0"/>
              <a:t>zlasti </a:t>
            </a:r>
            <a:r>
              <a:rPr lang="sl-SI" sz="2400" b="1" dirty="0"/>
              <a:t>za </a:t>
            </a:r>
            <a:endParaRPr lang="sl-SI" sz="2400" b="1" dirty="0" smtClean="0"/>
          </a:p>
          <a:p>
            <a:r>
              <a:rPr lang="sl-SI" sz="2400" b="1" dirty="0" smtClean="0"/>
              <a:t>   </a:t>
            </a:r>
            <a:r>
              <a:rPr lang="sl-SI" sz="2400" b="1" u="sng" dirty="0" smtClean="0"/>
              <a:t>pripravo</a:t>
            </a:r>
            <a:r>
              <a:rPr lang="sl-SI" sz="2400" b="1" dirty="0" smtClean="0"/>
              <a:t> </a:t>
            </a:r>
            <a:r>
              <a:rPr lang="sl-SI" sz="2400" b="1" dirty="0"/>
              <a:t>in </a:t>
            </a:r>
            <a:endParaRPr lang="sl-SI" sz="2400" b="1" dirty="0" smtClean="0"/>
          </a:p>
          <a:p>
            <a:pPr algn="ctr"/>
            <a:r>
              <a:rPr lang="sl-SI" sz="2400" b="1" dirty="0" smtClean="0"/>
              <a:t>  </a:t>
            </a:r>
            <a:r>
              <a:rPr lang="sl-SI" sz="2400" b="1" u="sng" dirty="0" smtClean="0"/>
              <a:t>izvajanje</a:t>
            </a:r>
            <a:r>
              <a:rPr lang="sl-SI" sz="2400" b="1" dirty="0" smtClean="0"/>
              <a:t> </a:t>
            </a:r>
            <a:r>
              <a:rPr lang="sl-SI" sz="2400" b="1" dirty="0"/>
              <a:t>projektov operativnih </a:t>
            </a:r>
            <a:r>
              <a:rPr lang="sl-SI" sz="2400" b="1" dirty="0" smtClean="0"/>
              <a:t>      skupin </a:t>
            </a:r>
            <a:r>
              <a:rPr lang="sl-SI" sz="2400" b="1" dirty="0"/>
              <a:t>EIP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940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74073" y="1160890"/>
            <a:ext cx="8229600" cy="14664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sl-SI" sz="3100" b="1" dirty="0">
                <a:solidFill>
                  <a:prstClr val="black"/>
                </a:solidFill>
              </a:rPr>
              <a:t>IZVAJANJE NALOG CELOSTNEGA SITEMA INOVACIJSKEGA POSREDNIŠTVA</a:t>
            </a:r>
            <a:r>
              <a:rPr lang="en-GB" b="1" dirty="0">
                <a:solidFill>
                  <a:prstClr val="black"/>
                </a:solidFill>
              </a:rPr>
              <a:t/>
            </a:r>
            <a:br>
              <a:rPr lang="en-GB" b="1" dirty="0">
                <a:solidFill>
                  <a:prstClr val="black"/>
                </a:solidFill>
              </a:rPr>
            </a:br>
            <a:r>
              <a:rPr lang="sl-SI" dirty="0">
                <a:solidFill>
                  <a:prstClr val="black"/>
                </a:solidFill>
              </a:rPr>
              <a:t>- </a:t>
            </a:r>
            <a:r>
              <a:rPr lang="sl-SI" sz="3100" dirty="0">
                <a:solidFill>
                  <a:prstClr val="black"/>
                </a:solidFill>
              </a:rPr>
              <a:t>AKTIVNOSTI</a:t>
            </a:r>
            <a:endParaRPr lang="en-GB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74072" y="2778538"/>
            <a:ext cx="8355149" cy="382965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sz="3600" dirty="0" err="1" smtClean="0"/>
              <a:t>Nepristransko</a:t>
            </a:r>
            <a:r>
              <a:rPr lang="en-GB" sz="3600" dirty="0" smtClean="0"/>
              <a:t> </a:t>
            </a:r>
            <a:r>
              <a:rPr lang="en-GB" sz="3600" dirty="0" err="1"/>
              <a:t>usmerjanje</a:t>
            </a:r>
            <a:r>
              <a:rPr lang="en-GB" sz="3600" dirty="0"/>
              <a:t> in </a:t>
            </a:r>
            <a:r>
              <a:rPr lang="en-GB" sz="3600" dirty="0" err="1"/>
              <a:t>pomoč</a:t>
            </a:r>
            <a:r>
              <a:rPr lang="en-GB" sz="3600" dirty="0"/>
              <a:t> </a:t>
            </a:r>
            <a:r>
              <a:rPr lang="en-GB" sz="3600" dirty="0" err="1"/>
              <a:t>pri</a:t>
            </a:r>
            <a:r>
              <a:rPr lang="en-GB" sz="3600" dirty="0"/>
              <a:t> </a:t>
            </a:r>
            <a:r>
              <a:rPr lang="en-GB" sz="3600" dirty="0" err="1"/>
              <a:t>določanju</a:t>
            </a:r>
            <a:r>
              <a:rPr lang="en-GB" sz="3600" dirty="0"/>
              <a:t> </a:t>
            </a:r>
            <a:r>
              <a:rPr lang="en-GB" sz="3600" dirty="0" err="1"/>
              <a:t>tematike</a:t>
            </a:r>
            <a:r>
              <a:rPr lang="en-GB" sz="3600" dirty="0"/>
              <a:t> </a:t>
            </a:r>
            <a:r>
              <a:rPr lang="en-GB" sz="3600" dirty="0" err="1"/>
              <a:t>projekta</a:t>
            </a:r>
            <a:r>
              <a:rPr lang="en-GB" sz="3600" dirty="0"/>
              <a:t>, </a:t>
            </a:r>
            <a:r>
              <a:rPr lang="en-GB" sz="3600" dirty="0" err="1"/>
              <a:t>ciljev</a:t>
            </a:r>
            <a:r>
              <a:rPr lang="en-GB" sz="3600" dirty="0"/>
              <a:t> </a:t>
            </a:r>
            <a:r>
              <a:rPr lang="en-GB" sz="3600" dirty="0" err="1"/>
              <a:t>partnerstva</a:t>
            </a:r>
            <a:r>
              <a:rPr lang="en-GB" sz="3600" dirty="0"/>
              <a:t> in </a:t>
            </a:r>
            <a:r>
              <a:rPr lang="en-GB" sz="3600" dirty="0" err="1"/>
              <a:t>vloge</a:t>
            </a:r>
            <a:r>
              <a:rPr lang="en-GB" sz="3600" dirty="0"/>
              <a:t> </a:t>
            </a:r>
            <a:r>
              <a:rPr lang="en-GB" sz="3600" dirty="0" err="1"/>
              <a:t>posameznih</a:t>
            </a:r>
            <a:r>
              <a:rPr lang="en-GB" sz="3600" dirty="0"/>
              <a:t> </a:t>
            </a:r>
            <a:r>
              <a:rPr lang="en-GB" sz="3600" dirty="0" err="1" smtClean="0"/>
              <a:t>partnrjev</a:t>
            </a:r>
            <a:r>
              <a:rPr lang="en-GB" sz="3600" dirty="0" smtClean="0"/>
              <a:t> </a:t>
            </a:r>
            <a:r>
              <a:rPr lang="en-GB" sz="3600" dirty="0"/>
              <a:t>v </a:t>
            </a:r>
            <a:r>
              <a:rPr lang="en-GB" sz="3600" dirty="0" err="1"/>
              <a:t>projektu</a:t>
            </a:r>
            <a:r>
              <a:rPr lang="en-GB" sz="3600" dirty="0"/>
              <a:t> EIP</a:t>
            </a:r>
            <a:r>
              <a:rPr lang="en-GB" sz="3600" dirty="0" smtClean="0"/>
              <a:t>,</a:t>
            </a:r>
            <a:endParaRPr lang="sl-SI" sz="3600" dirty="0" smtClean="0"/>
          </a:p>
          <a:p>
            <a:pPr lvl="1"/>
            <a:r>
              <a:rPr lang="sl-SI" sz="3200" dirty="0" smtClean="0"/>
              <a:t>Svetovalec v vlogi inovativnega posrednika lahko le vodi procese znotraj partnerstva</a:t>
            </a:r>
          </a:p>
          <a:p>
            <a:pPr lvl="1"/>
            <a:r>
              <a:rPr lang="sl-SI" sz="3200" dirty="0" smtClean="0"/>
              <a:t>Lahko pa sodeluje v vlogi svetovalca ali vodilnega partnerja v EIP projektu in hkrati v vlogi inovativnega posrednika</a:t>
            </a:r>
          </a:p>
          <a:p>
            <a:pPr lvl="1"/>
            <a:r>
              <a:rPr lang="sl-SI" sz="3200" dirty="0" smtClean="0"/>
              <a:t> svetovalec mora imeti znanje za inovacijsko posredovanje.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3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74073" y="131543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TRIKOTNIK </a:t>
            </a:r>
            <a:r>
              <a:rPr lang="sl-SI" b="1" dirty="0"/>
              <a:t>SOUSTVARJANJA  </a:t>
            </a:r>
            <a:br>
              <a:rPr lang="sl-SI" b="1" dirty="0"/>
            </a:br>
            <a:endParaRPr lang="en-GB" dirty="0"/>
          </a:p>
        </p:txBody>
      </p:sp>
      <p:sp>
        <p:nvSpPr>
          <p:cNvPr id="7" name="Naslov 10"/>
          <p:cNvSpPr txBox="1">
            <a:spLocks/>
          </p:cNvSpPr>
          <p:nvPr/>
        </p:nvSpPr>
        <p:spPr>
          <a:xfrm>
            <a:off x="374073" y="2611214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b="1" dirty="0" smtClean="0"/>
              <a:t/>
            </a:r>
            <a:br>
              <a:rPr lang="sl-SI" sz="4000" b="1" dirty="0" smtClean="0"/>
            </a:br>
            <a:r>
              <a:rPr lang="sl-SI" sz="4000" b="1" dirty="0" smtClean="0"/>
              <a:t>KROG MEDSEBOJNE POVEZANOSTI </a:t>
            </a:r>
            <a:br>
              <a:rPr lang="sl-SI" sz="4000" b="1" dirty="0" smtClean="0"/>
            </a:br>
            <a:endParaRPr lang="en-GB" sz="4000" dirty="0"/>
          </a:p>
        </p:txBody>
      </p:sp>
      <p:sp>
        <p:nvSpPr>
          <p:cNvPr id="8" name="Naslov 10"/>
          <p:cNvSpPr txBox="1">
            <a:spLocks/>
          </p:cNvSpPr>
          <p:nvPr/>
        </p:nvSpPr>
        <p:spPr>
          <a:xfrm>
            <a:off x="457200" y="3990813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6700" b="1" dirty="0" smtClean="0"/>
              <a:t>SPIRALA INOVATIVNOSTI</a:t>
            </a:r>
            <a:r>
              <a:rPr lang="sl-SI" b="1" dirty="0" smtClean="0"/>
              <a:t>  </a:t>
            </a:r>
            <a:br>
              <a:rPr lang="sl-SI" b="1" dirty="0" smtClean="0"/>
            </a:br>
            <a:endParaRPr lang="en-GB" dirty="0"/>
          </a:p>
        </p:txBody>
      </p:sp>
      <p:sp>
        <p:nvSpPr>
          <p:cNvPr id="6" name="Naslov 10"/>
          <p:cNvSpPr txBox="1">
            <a:spLocks/>
          </p:cNvSpPr>
          <p:nvPr/>
        </p:nvSpPr>
        <p:spPr>
          <a:xfrm>
            <a:off x="457200" y="5361276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6700" b="1" dirty="0" smtClean="0"/>
              <a:t>in množica drugih metod kmetijskega </a:t>
            </a:r>
          </a:p>
          <a:p>
            <a:r>
              <a:rPr lang="sl-SI" sz="6700" b="1" dirty="0" smtClean="0"/>
              <a:t>inovacijskega svetovanja JSKS</a:t>
            </a:r>
            <a:r>
              <a:rPr lang="sl-SI" b="1" dirty="0" smtClean="0"/>
              <a:t>  </a:t>
            </a:r>
            <a:br>
              <a:rPr lang="sl-SI" b="1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6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52245"/>
            <a:ext cx="2328421" cy="570575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sz="3200" dirty="0" smtClean="0"/>
              <a:t>KGZS/JSKS ima 4 trenerje CECRA</a:t>
            </a:r>
            <a:br>
              <a:rPr lang="sl-SI" sz="3200" dirty="0" smtClean="0"/>
            </a:br>
            <a:r>
              <a:rPr lang="sl-SI" sz="3200" dirty="0" smtClean="0"/>
              <a:t>v letu 2023 planiramo</a:t>
            </a:r>
            <a:br>
              <a:rPr lang="sl-SI" sz="3200" dirty="0" smtClean="0"/>
            </a:br>
            <a:r>
              <a:rPr lang="sl-SI" sz="3200" dirty="0" smtClean="0"/>
              <a:t>uvedbo modula 16</a:t>
            </a:r>
            <a:endParaRPr lang="en-GB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28421" y="1152244"/>
            <a:ext cx="6815579" cy="5705756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dirty="0" smtClean="0"/>
              <a:t>CECRA modul 16</a:t>
            </a:r>
          </a:p>
          <a:p>
            <a:r>
              <a:rPr lang="sl-SI" sz="2800" dirty="0" smtClean="0"/>
              <a:t>Kaj </a:t>
            </a:r>
            <a:r>
              <a:rPr lang="sl-SI" sz="2800" dirty="0"/>
              <a:t>je inovativnost?</a:t>
            </a:r>
          </a:p>
          <a:p>
            <a:r>
              <a:rPr lang="sl-SI" sz="2800" dirty="0" smtClean="0"/>
              <a:t>Faze </a:t>
            </a:r>
            <a:r>
              <a:rPr lang="sl-SI" sz="2800" dirty="0"/>
              <a:t>v inovacijskem procesu</a:t>
            </a:r>
          </a:p>
          <a:p>
            <a:r>
              <a:rPr lang="sl-SI" sz="2800" dirty="0" smtClean="0"/>
              <a:t>Akterji/vloge </a:t>
            </a:r>
            <a:r>
              <a:rPr lang="sl-SI" sz="2800" dirty="0"/>
              <a:t>v inovacijskih </a:t>
            </a:r>
            <a:r>
              <a:rPr lang="sl-SI" sz="2800" dirty="0" smtClean="0"/>
              <a:t>procesih</a:t>
            </a:r>
          </a:p>
          <a:p>
            <a:r>
              <a:rPr lang="sl-SI" sz="2800" dirty="0" smtClean="0"/>
              <a:t>Pomen </a:t>
            </a:r>
            <a:r>
              <a:rPr lang="sl-SI" sz="2800" dirty="0"/>
              <a:t>izmenjave, dialoga, strukture in </a:t>
            </a:r>
            <a:r>
              <a:rPr lang="sl-SI" sz="2800" dirty="0" smtClean="0"/>
              <a:t>konfrontacije za </a:t>
            </a:r>
            <a:r>
              <a:rPr lang="sl-SI" sz="2800" dirty="0"/>
              <a:t>vitalno </a:t>
            </a:r>
            <a:r>
              <a:rPr lang="sl-SI" sz="2800" dirty="0" smtClean="0"/>
              <a:t>mrežo</a:t>
            </a:r>
          </a:p>
          <a:p>
            <a:r>
              <a:rPr lang="sl-SI" sz="2800" dirty="0" smtClean="0"/>
              <a:t>Ustvarjalne tehnike</a:t>
            </a:r>
          </a:p>
          <a:p>
            <a:r>
              <a:rPr lang="sl-SI" sz="2800" dirty="0" smtClean="0"/>
              <a:t>Praktično </a:t>
            </a:r>
            <a:r>
              <a:rPr lang="sl-SI" sz="2800" dirty="0"/>
              <a:t>usposabljanje o tem, kako usmerjati inovacijske </a:t>
            </a:r>
            <a:r>
              <a:rPr lang="sl-SI" sz="2800" dirty="0" smtClean="0"/>
              <a:t>procese</a:t>
            </a:r>
          </a:p>
          <a:p>
            <a:r>
              <a:rPr lang="sl-SI" sz="2800" dirty="0" smtClean="0"/>
              <a:t>Moja </a:t>
            </a:r>
            <a:r>
              <a:rPr lang="sl-SI" sz="2800" dirty="0"/>
              <a:t>vloga svetovalca v multidisciplinarnih skupinah za </a:t>
            </a:r>
            <a:r>
              <a:rPr lang="sl-SI" sz="2800" dirty="0" smtClean="0"/>
              <a:t>inovacije in </a:t>
            </a:r>
            <a:r>
              <a:rPr lang="sl-SI" sz="2800" dirty="0"/>
              <a:t>omrežje</a:t>
            </a:r>
          </a:p>
          <a:p>
            <a:endParaRPr lang="sl-SI" sz="2000" dirty="0"/>
          </a:p>
          <a:p>
            <a:endParaRPr lang="en-GB" sz="2000" dirty="0"/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0"/>
            <a:ext cx="9144793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830580"/>
            <a:ext cx="9144000" cy="1226821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sl-SI" dirty="0" smtClean="0"/>
              <a:t>Modul 16 CECRA </a:t>
            </a:r>
            <a:r>
              <a:rPr lang="sl-SI" sz="2400" b="1" dirty="0" smtClean="0">
                <a:solidFill>
                  <a:prstClr val="black"/>
                </a:solidFill>
                <a:ea typeface="+mn-ea"/>
                <a:cs typeface="+mn-cs"/>
              </a:rPr>
              <a:t>SVETOVALCI bomo </a:t>
            </a:r>
            <a:r>
              <a:rPr lang="sl-SI" sz="2400" b="1" dirty="0" err="1" smtClean="0">
                <a:solidFill>
                  <a:prstClr val="black"/>
                </a:solidFill>
                <a:ea typeface="+mn-ea"/>
                <a:cs typeface="+mn-cs"/>
              </a:rPr>
              <a:t>USPOSOBili</a:t>
            </a:r>
            <a:r>
              <a:rPr lang="sl-SI" sz="2400" b="1" dirty="0" smtClean="0">
                <a:solidFill>
                  <a:prstClr val="black"/>
                </a:solidFill>
                <a:ea typeface="+mn-ea"/>
                <a:cs typeface="+mn-cs"/>
              </a:rPr>
              <a:t> DA:</a:t>
            </a:r>
            <a:endParaRPr lang="en-GB" dirty="0"/>
          </a:p>
        </p:txBody>
      </p:sp>
      <p:sp>
        <p:nvSpPr>
          <p:cNvPr id="9" name="Označba mesta besedila 8"/>
          <p:cNvSpPr>
            <a:spLocks noGrp="1"/>
          </p:cNvSpPr>
          <p:nvPr>
            <p:ph type="subTitle" idx="1"/>
          </p:nvPr>
        </p:nvSpPr>
        <p:spPr>
          <a:xfrm>
            <a:off x="0" y="2014935"/>
            <a:ext cx="9144000" cy="35629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/>
            <a:endParaRPr lang="en-GB" sz="20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0" y="2315692"/>
            <a:ext cx="91440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vedo</a:t>
            </a:r>
            <a:r>
              <a:rPr lang="en-GB" sz="2400" b="1" dirty="0"/>
              <a:t>, </a:t>
            </a:r>
            <a:r>
              <a:rPr lang="en-GB" sz="2400" b="1" dirty="0" err="1"/>
              <a:t>kaj</a:t>
            </a:r>
            <a:r>
              <a:rPr lang="en-GB" sz="2400" b="1" dirty="0"/>
              <a:t> </a:t>
            </a:r>
            <a:r>
              <a:rPr lang="en-GB" sz="2400" b="1" dirty="0" err="1"/>
              <a:t>pomeni</a:t>
            </a:r>
            <a:r>
              <a:rPr lang="en-GB" sz="2400" b="1" dirty="0"/>
              <a:t> </a:t>
            </a:r>
            <a:r>
              <a:rPr lang="en-GB" sz="2400" b="1" dirty="0" err="1"/>
              <a:t>inovativnost</a:t>
            </a:r>
            <a:r>
              <a:rPr lang="en-GB" sz="2400" b="1" dirty="0"/>
              <a:t> in se </a:t>
            </a:r>
            <a:r>
              <a:rPr lang="en-GB" sz="2400" b="1" dirty="0" err="1"/>
              <a:t>zavedajo</a:t>
            </a:r>
            <a:r>
              <a:rPr lang="en-GB" sz="2400" b="1" dirty="0"/>
              <a:t> </a:t>
            </a:r>
            <a:r>
              <a:rPr lang="en-GB" sz="2400" b="1" dirty="0" err="1" smtClean="0"/>
              <a:t>značilnosti</a:t>
            </a:r>
            <a:r>
              <a:rPr lang="sl-SI" sz="2400" b="1" dirty="0" smtClean="0"/>
              <a:t> </a:t>
            </a:r>
            <a:r>
              <a:rPr lang="en-GB" sz="2400" b="1" dirty="0" smtClean="0"/>
              <a:t>v </a:t>
            </a:r>
            <a:r>
              <a:rPr lang="en-GB" sz="2400" b="1" dirty="0" err="1"/>
              <a:t>inovacijskih</a:t>
            </a:r>
            <a:r>
              <a:rPr lang="en-GB" sz="2400" b="1" dirty="0"/>
              <a:t> </a:t>
            </a:r>
            <a:r>
              <a:rPr lang="en-GB" sz="2400" b="1" dirty="0" err="1"/>
              <a:t>procesih</a:t>
            </a:r>
            <a:endParaRPr lang="en-GB" sz="2400" b="1" dirty="0"/>
          </a:p>
          <a:p>
            <a:endParaRPr lang="en-GB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0" y="3496244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/>
              <a:t>so </a:t>
            </a:r>
            <a:r>
              <a:rPr lang="en-GB" sz="2400" b="1" dirty="0" err="1"/>
              <a:t>sposob</a:t>
            </a:r>
            <a:r>
              <a:rPr lang="sl-SI" sz="2400" b="1" dirty="0"/>
              <a:t>ni</a:t>
            </a:r>
            <a:r>
              <a:rPr lang="en-GB" sz="2400" b="1" dirty="0"/>
              <a:t> </a:t>
            </a:r>
            <a:r>
              <a:rPr lang="en-GB" sz="2400" b="1" dirty="0" err="1"/>
              <a:t>odražati</a:t>
            </a:r>
            <a:r>
              <a:rPr lang="en-GB" sz="2400" b="1" dirty="0"/>
              <a:t> </a:t>
            </a:r>
            <a:r>
              <a:rPr lang="en-GB" sz="2400" b="1" dirty="0" err="1"/>
              <a:t>svojo</a:t>
            </a:r>
            <a:r>
              <a:rPr lang="en-GB" sz="2400" b="1" dirty="0"/>
              <a:t> </a:t>
            </a:r>
            <a:r>
              <a:rPr lang="en-GB" sz="2400" b="1" dirty="0" err="1"/>
              <a:t>vlogo</a:t>
            </a:r>
            <a:r>
              <a:rPr lang="en-GB" sz="2400" b="1" dirty="0"/>
              <a:t> in </a:t>
            </a:r>
            <a:r>
              <a:rPr lang="en-GB" sz="2400" b="1" dirty="0" err="1"/>
              <a:t>lastno</a:t>
            </a:r>
            <a:r>
              <a:rPr lang="en-GB" sz="2400" b="1" dirty="0"/>
              <a:t> </a:t>
            </a:r>
            <a:r>
              <a:rPr lang="en-GB" sz="2400" b="1" dirty="0" err="1"/>
              <a:t>vedenje</a:t>
            </a:r>
            <a:r>
              <a:rPr lang="en-GB" sz="2400" b="1" dirty="0"/>
              <a:t> </a:t>
            </a:r>
            <a:r>
              <a:rPr lang="en-GB" sz="2400" b="1" dirty="0" err="1"/>
              <a:t>kot</a:t>
            </a:r>
            <a:r>
              <a:rPr lang="en-GB" sz="2400" b="1" dirty="0"/>
              <a:t> </a:t>
            </a:r>
            <a:r>
              <a:rPr lang="en-GB" sz="2400" b="1" dirty="0" err="1"/>
              <a:t>inovativ</a:t>
            </a:r>
            <a:r>
              <a:rPr lang="sl-SI" sz="2400" b="1" dirty="0"/>
              <a:t>ni </a:t>
            </a:r>
            <a:r>
              <a:rPr lang="en-GB" sz="2400" b="1" dirty="0" err="1" smtClean="0"/>
              <a:t>vodja</a:t>
            </a:r>
            <a:endParaRPr lang="en-GB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0" y="4395432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se </a:t>
            </a:r>
            <a:r>
              <a:rPr lang="en-GB" sz="2400" b="1" dirty="0" err="1"/>
              <a:t>nauči</a:t>
            </a:r>
            <a:r>
              <a:rPr lang="en-GB" sz="2400" b="1" dirty="0"/>
              <a:t> </a:t>
            </a:r>
            <a:r>
              <a:rPr lang="en-GB" sz="2400" b="1" dirty="0" err="1"/>
              <a:t>redno</a:t>
            </a:r>
            <a:r>
              <a:rPr lang="en-GB" sz="2400" b="1" dirty="0"/>
              <a:t> </a:t>
            </a:r>
            <a:r>
              <a:rPr lang="en-GB" sz="2400" b="1" dirty="0" err="1"/>
              <a:t>spremljati</a:t>
            </a:r>
            <a:r>
              <a:rPr lang="en-GB" sz="2400" b="1" dirty="0"/>
              <a:t> </a:t>
            </a:r>
            <a:r>
              <a:rPr lang="en-GB" sz="2400" b="1" dirty="0" err="1"/>
              <a:t>vzorce</a:t>
            </a:r>
            <a:r>
              <a:rPr lang="en-GB" sz="2400" b="1" dirty="0"/>
              <a:t> </a:t>
            </a:r>
            <a:r>
              <a:rPr lang="en-GB" sz="2400" b="1" dirty="0" err="1"/>
              <a:t>inovacijskih</a:t>
            </a:r>
            <a:r>
              <a:rPr lang="en-GB" sz="2400" b="1" dirty="0"/>
              <a:t> </a:t>
            </a:r>
            <a:r>
              <a:rPr lang="en-GB" sz="2400" b="1" dirty="0" err="1"/>
              <a:t>procesov</a:t>
            </a:r>
            <a:r>
              <a:rPr lang="sl-SI" sz="2400" b="1" dirty="0"/>
              <a:t> </a:t>
            </a:r>
            <a:r>
              <a:rPr lang="en-GB" sz="2400" b="1" dirty="0"/>
              <a:t>in </a:t>
            </a:r>
            <a:r>
              <a:rPr lang="en-GB" sz="2400" b="1" dirty="0" err="1"/>
              <a:t>kako</a:t>
            </a:r>
            <a:r>
              <a:rPr lang="en-GB" sz="2400" b="1" dirty="0"/>
              <a:t> se </a:t>
            </a:r>
            <a:r>
              <a:rPr lang="en-GB" sz="2400" b="1" dirty="0" err="1"/>
              <a:t>na</a:t>
            </a:r>
            <a:r>
              <a:rPr lang="en-GB" sz="2400" b="1" dirty="0"/>
              <a:t> to </a:t>
            </a:r>
            <a:r>
              <a:rPr lang="en-GB" sz="2400" b="1" dirty="0" err="1" smtClean="0"/>
              <a:t>odzvati</a:t>
            </a:r>
            <a:endParaRPr lang="en-GB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0" y="5294620"/>
            <a:ext cx="914400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pozna</a:t>
            </a:r>
            <a:r>
              <a:rPr lang="en-GB" sz="2400" b="1" dirty="0"/>
              <a:t> </a:t>
            </a:r>
            <a:r>
              <a:rPr lang="en-GB" sz="2400" b="1" dirty="0" err="1"/>
              <a:t>orodja</a:t>
            </a:r>
            <a:r>
              <a:rPr lang="en-GB" sz="2400" b="1" dirty="0"/>
              <a:t> in </a:t>
            </a:r>
            <a:r>
              <a:rPr lang="en-GB" sz="2400" b="1" dirty="0" err="1"/>
              <a:t>metode</a:t>
            </a:r>
            <a:r>
              <a:rPr lang="en-GB" sz="2400" b="1" dirty="0"/>
              <a:t> </a:t>
            </a:r>
            <a:r>
              <a:rPr lang="en-GB" sz="2400" b="1" dirty="0" err="1"/>
              <a:t>za</a:t>
            </a:r>
            <a:r>
              <a:rPr lang="en-GB" sz="2400" b="1" dirty="0"/>
              <a:t> </a:t>
            </a:r>
            <a:r>
              <a:rPr lang="en-GB" sz="2400" b="1" dirty="0" err="1"/>
              <a:t>ustvarjanje</a:t>
            </a:r>
            <a:r>
              <a:rPr lang="en-GB" sz="2400" b="1" dirty="0"/>
              <a:t> </a:t>
            </a:r>
            <a:r>
              <a:rPr lang="en-GB" sz="2400" b="1" dirty="0" err="1"/>
              <a:t>idej</a:t>
            </a:r>
            <a:r>
              <a:rPr lang="en-GB" sz="2400" b="1" dirty="0"/>
              <a:t> in </a:t>
            </a:r>
            <a:r>
              <a:rPr lang="en-GB" sz="2400" b="1" dirty="0" err="1"/>
              <a:t>inovacij</a:t>
            </a:r>
            <a:r>
              <a:rPr lang="sl-SI" sz="2400" b="1" dirty="0"/>
              <a:t> </a:t>
            </a:r>
            <a:r>
              <a:rPr lang="en-GB" sz="2400" b="1" dirty="0" err="1"/>
              <a:t>dejanja</a:t>
            </a:r>
            <a:endParaRPr lang="en-GB" sz="2400" b="1" dirty="0"/>
          </a:p>
          <a:p>
            <a:endParaRPr lang="en-GB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0" y="6101475"/>
            <a:ext cx="9144000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se </a:t>
            </a:r>
            <a:r>
              <a:rPr lang="en-GB" sz="2400" b="1" dirty="0" err="1"/>
              <a:t>bodo</a:t>
            </a:r>
            <a:r>
              <a:rPr lang="en-GB" sz="2400" b="1" dirty="0"/>
              <a:t> </a:t>
            </a:r>
            <a:r>
              <a:rPr lang="sl-SI" sz="2400" b="1" dirty="0" smtClean="0"/>
              <a:t>znali</a:t>
            </a:r>
            <a:r>
              <a:rPr lang="en-GB" sz="2400" b="1" dirty="0" smtClean="0"/>
              <a:t> </a:t>
            </a:r>
            <a:r>
              <a:rPr lang="en-GB" sz="2400" b="1" dirty="0" err="1"/>
              <a:t>osredotoča</a:t>
            </a:r>
            <a:r>
              <a:rPr lang="sl-SI" sz="2400" b="1" dirty="0"/>
              <a:t>ti</a:t>
            </a:r>
            <a:r>
              <a:rPr lang="en-GB" sz="2400" b="1" dirty="0"/>
              <a:t> </a:t>
            </a:r>
            <a:r>
              <a:rPr lang="en-GB" sz="2400" b="1" dirty="0" err="1"/>
              <a:t>na</a:t>
            </a:r>
            <a:r>
              <a:rPr lang="en-GB" sz="2400" b="1" dirty="0"/>
              <a:t> </a:t>
            </a:r>
            <a:r>
              <a:rPr lang="en-GB" sz="2400" b="1" dirty="0" err="1"/>
              <a:t>energijo</a:t>
            </a:r>
            <a:r>
              <a:rPr lang="en-GB" sz="2400" b="1" dirty="0"/>
              <a:t> v </a:t>
            </a:r>
            <a:r>
              <a:rPr lang="en-GB" sz="2400" b="1" dirty="0" err="1"/>
              <a:t>inovacijskih</a:t>
            </a:r>
            <a:r>
              <a:rPr lang="en-GB" sz="2400" b="1" dirty="0"/>
              <a:t> </a:t>
            </a:r>
            <a:r>
              <a:rPr lang="en-GB" sz="2400" b="1" dirty="0" err="1"/>
              <a:t>procesih</a:t>
            </a:r>
            <a:endParaRPr lang="sl-SI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3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407923" y="1087972"/>
            <a:ext cx="8468269" cy="14026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sl-SI" sz="3100" b="1" dirty="0">
                <a:solidFill>
                  <a:prstClr val="black"/>
                </a:solidFill>
              </a:rPr>
              <a:t>IZVAJANJE NALOG CELOSTNEGA SITEMA INOVACIJSKEGA POSREDNIŠTVA</a:t>
            </a:r>
            <a:r>
              <a:rPr lang="en-GB" b="1" dirty="0">
                <a:solidFill>
                  <a:prstClr val="black"/>
                </a:solidFill>
              </a:rPr>
              <a:t/>
            </a:r>
            <a:br>
              <a:rPr lang="en-GB" b="1" dirty="0">
                <a:solidFill>
                  <a:prstClr val="black"/>
                </a:solidFill>
              </a:rPr>
            </a:br>
            <a:r>
              <a:rPr lang="sl-SI" dirty="0">
                <a:solidFill>
                  <a:prstClr val="black"/>
                </a:solidFill>
              </a:rPr>
              <a:t>- </a:t>
            </a:r>
            <a:r>
              <a:rPr lang="sl-SI" sz="3100" dirty="0">
                <a:solidFill>
                  <a:prstClr val="black"/>
                </a:solidFill>
              </a:rPr>
              <a:t>AKTIVNOSTI</a:t>
            </a:r>
            <a:endParaRPr lang="en-GB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04014" y="2590003"/>
            <a:ext cx="8535971" cy="40370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 algn="just"/>
            <a:r>
              <a:rPr lang="en-GB" sz="10000" dirty="0" err="1"/>
              <a:t>Sodelovanje</a:t>
            </a:r>
            <a:r>
              <a:rPr lang="en-GB" sz="10000" dirty="0"/>
              <a:t> in </a:t>
            </a:r>
            <a:r>
              <a:rPr lang="en-GB" sz="10000" dirty="0" err="1"/>
              <a:t>koordinacija</a:t>
            </a:r>
            <a:r>
              <a:rPr lang="en-GB" sz="10000" dirty="0"/>
              <a:t> z </a:t>
            </a:r>
            <a:r>
              <a:rPr lang="en-GB" sz="10000" dirty="0" err="1"/>
              <a:t>drugimi</a:t>
            </a:r>
            <a:r>
              <a:rPr lang="en-GB" sz="10000" dirty="0"/>
              <a:t> </a:t>
            </a:r>
            <a:r>
              <a:rPr lang="en-GB" sz="10000" dirty="0" err="1"/>
              <a:t>deležniki</a:t>
            </a:r>
            <a:r>
              <a:rPr lang="en-GB" sz="10000" dirty="0"/>
              <a:t> AKIS, </a:t>
            </a:r>
            <a:r>
              <a:rPr lang="en-GB" sz="10000" dirty="0" err="1"/>
              <a:t>vključno</a:t>
            </a:r>
            <a:r>
              <a:rPr lang="en-GB" sz="10000" dirty="0"/>
              <a:t> z EIP VEM </a:t>
            </a:r>
            <a:r>
              <a:rPr lang="en-GB" sz="10000" dirty="0" err="1" smtClean="0"/>
              <a:t>točko</a:t>
            </a:r>
            <a:endParaRPr lang="sl-SI" sz="10000" dirty="0" smtClean="0"/>
          </a:p>
          <a:p>
            <a:pPr lvl="1" algn="just"/>
            <a:r>
              <a:rPr lang="sl-SI" sz="9600" dirty="0" smtClean="0"/>
              <a:t> Vzpostavitev </a:t>
            </a:r>
            <a:r>
              <a:rPr lang="sl-SI" sz="9600" dirty="0" err="1" smtClean="0"/>
              <a:t>infomacijskih</a:t>
            </a:r>
            <a:r>
              <a:rPr lang="sl-SI" sz="9600" dirty="0" smtClean="0"/>
              <a:t> kanalov,</a:t>
            </a:r>
          </a:p>
          <a:p>
            <a:pPr lvl="1" algn="just"/>
            <a:r>
              <a:rPr lang="sl-SI" sz="9600" dirty="0" smtClean="0"/>
              <a:t> Usposabljanje, </a:t>
            </a:r>
          </a:p>
          <a:p>
            <a:pPr lvl="1" algn="just"/>
            <a:r>
              <a:rPr lang="sl-SI" sz="9600" dirty="0" smtClean="0"/>
              <a:t> Priprava in izvedba, </a:t>
            </a:r>
            <a:r>
              <a:rPr lang="sl-SI" sz="9600" dirty="0" err="1" smtClean="0"/>
              <a:t>moderiranje</a:t>
            </a:r>
            <a:r>
              <a:rPr lang="sl-SI" sz="9600" dirty="0" smtClean="0"/>
              <a:t> dogodkov</a:t>
            </a:r>
            <a:endParaRPr lang="en-GB" sz="9600" dirty="0"/>
          </a:p>
          <a:p>
            <a:endParaRPr lang="en-GB" sz="10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6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74072" y="1484304"/>
            <a:ext cx="8468269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 IZVAJANJE NALOG INOVACIJSKEGA </a:t>
            </a:r>
            <a:r>
              <a:rPr lang="en-GB" dirty="0" smtClean="0"/>
              <a:t>POSREDNIŠTVA</a:t>
            </a:r>
            <a:r>
              <a:rPr lang="sl-SI" dirty="0" smtClean="0"/>
              <a:t>- CILJI</a:t>
            </a:r>
            <a:endParaRPr lang="en-GB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74073" y="2750259"/>
            <a:ext cx="8535971" cy="40370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err="1" smtClean="0"/>
              <a:t>Krepitev</a:t>
            </a:r>
            <a:r>
              <a:rPr lang="en-GB" dirty="0" smtClean="0"/>
              <a:t> </a:t>
            </a:r>
            <a:r>
              <a:rPr lang="en-GB" dirty="0" err="1"/>
              <a:t>dejavnosti</a:t>
            </a:r>
            <a:r>
              <a:rPr lang="en-GB" dirty="0"/>
              <a:t> </a:t>
            </a:r>
            <a:r>
              <a:rPr lang="en-GB" dirty="0" err="1"/>
              <a:t>inovacijskih</a:t>
            </a:r>
            <a:r>
              <a:rPr lang="en-GB" dirty="0"/>
              <a:t> </a:t>
            </a:r>
            <a:r>
              <a:rPr lang="en-GB" dirty="0" err="1"/>
              <a:t>posrednikov</a:t>
            </a:r>
            <a:r>
              <a:rPr lang="en-GB" dirty="0"/>
              <a:t> (</a:t>
            </a:r>
            <a:r>
              <a:rPr lang="en-GB" dirty="0" err="1"/>
              <a:t>specialistov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podeželja</a:t>
            </a:r>
            <a:r>
              <a:rPr lang="en-GB" dirty="0"/>
              <a:t>), </a:t>
            </a:r>
            <a:r>
              <a:rPr lang="en-GB" dirty="0" err="1"/>
              <a:t>ki</a:t>
            </a:r>
            <a:r>
              <a:rPr lang="en-GB" dirty="0"/>
              <a:t> so </a:t>
            </a:r>
            <a:r>
              <a:rPr lang="en-GB" dirty="0" err="1"/>
              <a:t>najbližje</a:t>
            </a:r>
            <a:r>
              <a:rPr lang="en-GB" dirty="0"/>
              <a:t> </a:t>
            </a:r>
            <a:r>
              <a:rPr lang="en-GB" dirty="0" smtClean="0"/>
              <a:t>kmetov </a:t>
            </a:r>
            <a:r>
              <a:rPr lang="en-GB" dirty="0"/>
              <a:t>in </a:t>
            </a:r>
            <a:r>
              <a:rPr lang="en-GB" dirty="0" err="1"/>
              <a:t>gozdarjem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iščejo</a:t>
            </a:r>
            <a:r>
              <a:rPr lang="en-GB" dirty="0"/>
              <a:t> </a:t>
            </a:r>
            <a:r>
              <a:rPr lang="en-GB" dirty="0" err="1"/>
              <a:t>inovativne</a:t>
            </a:r>
            <a:r>
              <a:rPr lang="en-GB" dirty="0"/>
              <a:t> </a:t>
            </a:r>
            <a:r>
              <a:rPr lang="en-GB" dirty="0" err="1"/>
              <a:t>rešitve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. </a:t>
            </a:r>
          </a:p>
          <a:p>
            <a:pPr algn="just"/>
            <a:endParaRPr lang="en-GB" dirty="0"/>
          </a:p>
          <a:p>
            <a:pPr algn="just"/>
            <a:r>
              <a:rPr lang="en-GB" dirty="0" err="1" smtClean="0"/>
              <a:t>Zagotoviti</a:t>
            </a:r>
            <a:r>
              <a:rPr lang="en-GB" dirty="0"/>
              <a:t>, da je v </a:t>
            </a:r>
            <a:r>
              <a:rPr lang="en-GB" dirty="0" err="1"/>
              <a:t>projekt</a:t>
            </a:r>
            <a:r>
              <a:rPr lang="en-GB" dirty="0"/>
              <a:t> EIP </a:t>
            </a:r>
            <a:r>
              <a:rPr lang="en-GB" dirty="0" err="1"/>
              <a:t>vključeno</a:t>
            </a:r>
            <a:r>
              <a:rPr lang="en-GB" dirty="0"/>
              <a:t> </a:t>
            </a:r>
            <a:r>
              <a:rPr lang="en-GB" dirty="0" err="1"/>
              <a:t>celostno</a:t>
            </a:r>
            <a:r>
              <a:rPr lang="en-GB" dirty="0"/>
              <a:t> </a:t>
            </a:r>
            <a:r>
              <a:rPr lang="en-GB" dirty="0" err="1"/>
              <a:t>strokovno</a:t>
            </a:r>
            <a:r>
              <a:rPr lang="en-GB" dirty="0"/>
              <a:t> </a:t>
            </a:r>
            <a:r>
              <a:rPr lang="en-GB" dirty="0" err="1"/>
              <a:t>znanje</a:t>
            </a:r>
            <a:r>
              <a:rPr lang="en-GB" dirty="0"/>
              <a:t> in </a:t>
            </a:r>
            <a:r>
              <a:rPr lang="en-GB" dirty="0" err="1"/>
              <a:t>izkušnje</a:t>
            </a:r>
            <a:r>
              <a:rPr lang="en-GB" dirty="0"/>
              <a:t>, </a:t>
            </a:r>
            <a:r>
              <a:rPr lang="en-GB" dirty="0" err="1"/>
              <a:t>potrebno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iskanje</a:t>
            </a:r>
            <a:r>
              <a:rPr lang="en-GB" dirty="0"/>
              <a:t> /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inovativnih</a:t>
            </a:r>
            <a:r>
              <a:rPr lang="en-GB" dirty="0"/>
              <a:t> </a:t>
            </a:r>
            <a:r>
              <a:rPr lang="en-GB" dirty="0" err="1"/>
              <a:t>rešitev</a:t>
            </a:r>
            <a:r>
              <a:rPr lang="en-GB" dirty="0"/>
              <a:t> </a:t>
            </a:r>
            <a:r>
              <a:rPr lang="en-GB" dirty="0" err="1"/>
              <a:t>konkretnega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</a:t>
            </a:r>
            <a:endParaRPr lang="sl-SI" dirty="0" smtClean="0"/>
          </a:p>
          <a:p>
            <a:pPr marL="0" indent="0" algn="just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en-GB" dirty="0" smtClean="0"/>
              <a:t>(-</a:t>
            </a:r>
            <a:r>
              <a:rPr lang="en-GB" dirty="0" err="1"/>
              <a:t>ov</a:t>
            </a:r>
            <a:r>
              <a:rPr lang="en-GB" dirty="0"/>
              <a:t>) </a:t>
            </a:r>
            <a:r>
              <a:rPr lang="en-GB" dirty="0" err="1" smtClean="0"/>
              <a:t>kmet</a:t>
            </a:r>
            <a:r>
              <a:rPr lang="sl-SI" dirty="0" smtClean="0"/>
              <a:t>a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0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74072" y="1484304"/>
            <a:ext cx="8468269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 IZVAJANJE NALOG INOVACIJSKEGA </a:t>
            </a:r>
            <a:r>
              <a:rPr lang="en-GB" dirty="0" smtClean="0"/>
              <a:t>POSREDNIŠTVA</a:t>
            </a:r>
            <a:r>
              <a:rPr lang="sl-SI" dirty="0" smtClean="0"/>
              <a:t>- CILJI</a:t>
            </a:r>
            <a:endParaRPr lang="en-GB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74073" y="2750259"/>
            <a:ext cx="8535971" cy="40370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 err="1" smtClean="0"/>
              <a:t>Nepristransko</a:t>
            </a:r>
            <a:r>
              <a:rPr lang="en-GB" dirty="0" smtClean="0"/>
              <a:t> </a:t>
            </a:r>
            <a:r>
              <a:rPr lang="en-GB" dirty="0" err="1"/>
              <a:t>združevanje</a:t>
            </a:r>
            <a:r>
              <a:rPr lang="en-GB" dirty="0"/>
              <a:t> </a:t>
            </a:r>
            <a:r>
              <a:rPr lang="en-GB" dirty="0" err="1"/>
              <a:t>različnih</a:t>
            </a:r>
            <a:r>
              <a:rPr lang="en-GB" dirty="0"/>
              <a:t> </a:t>
            </a:r>
            <a:r>
              <a:rPr lang="en-GB" dirty="0" err="1"/>
              <a:t>deležnikov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razvoj</a:t>
            </a:r>
            <a:r>
              <a:rPr lang="en-GB" dirty="0"/>
              <a:t> </a:t>
            </a:r>
            <a:r>
              <a:rPr lang="en-GB" dirty="0" err="1"/>
              <a:t>inovativnih</a:t>
            </a:r>
            <a:r>
              <a:rPr lang="en-GB" dirty="0"/>
              <a:t> </a:t>
            </a:r>
            <a:r>
              <a:rPr lang="en-GB" dirty="0" err="1"/>
              <a:t>rešitev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 in </a:t>
            </a:r>
            <a:r>
              <a:rPr lang="en-GB" dirty="0" err="1"/>
              <a:t>pospeševanje</a:t>
            </a:r>
            <a:r>
              <a:rPr lang="en-GB" dirty="0"/>
              <a:t> </a:t>
            </a:r>
            <a:r>
              <a:rPr lang="en-GB" dirty="0" err="1"/>
              <a:t>sprejemanja</a:t>
            </a:r>
            <a:r>
              <a:rPr lang="en-GB" dirty="0"/>
              <a:t> </a:t>
            </a:r>
            <a:r>
              <a:rPr lang="en-GB" dirty="0" err="1"/>
              <a:t>inovativnih</a:t>
            </a:r>
            <a:r>
              <a:rPr lang="en-GB" dirty="0"/>
              <a:t> </a:t>
            </a:r>
            <a:r>
              <a:rPr lang="en-GB" dirty="0" err="1"/>
              <a:t>rešitev</a:t>
            </a:r>
            <a:r>
              <a:rPr lang="en-GB" dirty="0"/>
              <a:t> s </a:t>
            </a:r>
            <a:r>
              <a:rPr lang="en-GB" dirty="0" err="1"/>
              <a:t>strani</a:t>
            </a:r>
            <a:r>
              <a:rPr lang="en-GB" dirty="0"/>
              <a:t> </a:t>
            </a:r>
            <a:r>
              <a:rPr lang="en-GB" dirty="0" err="1"/>
              <a:t>kmetovalcev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 smtClean="0"/>
              <a:t>Dejavnosti</a:t>
            </a:r>
            <a:r>
              <a:rPr lang="en-GB" dirty="0" smtClean="0"/>
              <a:t> </a:t>
            </a:r>
            <a:r>
              <a:rPr lang="en-GB" dirty="0" err="1"/>
              <a:t>potekajo</a:t>
            </a:r>
            <a:r>
              <a:rPr lang="en-GB" dirty="0"/>
              <a:t> v </a:t>
            </a:r>
            <a:r>
              <a:rPr lang="en-GB" dirty="0" err="1"/>
              <a:t>sodelovanju</a:t>
            </a:r>
            <a:r>
              <a:rPr lang="en-GB" dirty="0"/>
              <a:t> z </a:t>
            </a:r>
            <a:r>
              <a:rPr lang="en-GB" dirty="0" err="1"/>
              <a:t>Direktoratom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kmetijstvo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izvaja</a:t>
            </a:r>
            <a:r>
              <a:rPr lang="en-GB" dirty="0"/>
              <a:t> </a:t>
            </a:r>
            <a:r>
              <a:rPr lang="en-GB" dirty="0" err="1"/>
              <a:t>naloge</a:t>
            </a:r>
            <a:r>
              <a:rPr lang="en-GB" dirty="0"/>
              <a:t> </a:t>
            </a:r>
            <a:r>
              <a:rPr lang="en-GB" dirty="0" err="1"/>
              <a:t>inovacijske</a:t>
            </a:r>
            <a:r>
              <a:rPr lang="en-GB" dirty="0"/>
              <a:t> </a:t>
            </a:r>
            <a:r>
              <a:rPr lang="en-GB" dirty="0" err="1"/>
              <a:t>podpore</a:t>
            </a:r>
            <a:r>
              <a:rPr lang="en-GB" dirty="0"/>
              <a:t> </a:t>
            </a:r>
            <a:r>
              <a:rPr lang="en-GB" dirty="0" err="1"/>
              <a:t>operativnim</a:t>
            </a:r>
            <a:r>
              <a:rPr lang="en-GB" dirty="0"/>
              <a:t> </a:t>
            </a:r>
            <a:r>
              <a:rPr lang="en-GB" dirty="0" err="1"/>
              <a:t>skupinam</a:t>
            </a:r>
            <a:r>
              <a:rPr lang="en-GB" dirty="0"/>
              <a:t> EIP </a:t>
            </a:r>
            <a:r>
              <a:rPr lang="en-GB" dirty="0" err="1"/>
              <a:t>kot</a:t>
            </a:r>
            <a:r>
              <a:rPr lang="en-GB" dirty="0"/>
              <a:t> EIP VEM </a:t>
            </a:r>
            <a:r>
              <a:rPr lang="en-GB" dirty="0" err="1"/>
              <a:t>točka</a:t>
            </a:r>
            <a:r>
              <a:rPr lang="en-GB" dirty="0"/>
              <a:t> (EIP one-stop-shop) v </a:t>
            </a:r>
            <a:r>
              <a:rPr lang="en-GB" dirty="0" err="1"/>
              <a:t>povezavi</a:t>
            </a:r>
            <a:r>
              <a:rPr lang="en-GB" dirty="0"/>
              <a:t> z </a:t>
            </a:r>
            <a:r>
              <a:rPr lang="en-GB" dirty="0" err="1"/>
              <a:t>Mrežo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podeželje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8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74072" y="1484304"/>
            <a:ext cx="8468269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 IZVAJANJE NALOG INOVACIJSKEGA </a:t>
            </a:r>
            <a:r>
              <a:rPr lang="en-GB" dirty="0" smtClean="0"/>
              <a:t>POSREDNIŠTVA</a:t>
            </a:r>
            <a:r>
              <a:rPr lang="sl-SI" dirty="0" smtClean="0"/>
              <a:t>- KAZALNIKI</a:t>
            </a:r>
            <a:endParaRPr lang="en-GB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374073" y="2750259"/>
            <a:ext cx="8535971" cy="40370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število</a:t>
            </a:r>
            <a:r>
              <a:rPr lang="en-GB" dirty="0" smtClean="0"/>
              <a:t> </a:t>
            </a:r>
            <a:r>
              <a:rPr lang="en-GB" dirty="0"/>
              <a:t>in </a:t>
            </a:r>
            <a:r>
              <a:rPr lang="en-GB" dirty="0" err="1"/>
              <a:t>višina</a:t>
            </a:r>
            <a:r>
              <a:rPr lang="en-GB" dirty="0"/>
              <a:t> </a:t>
            </a:r>
            <a:r>
              <a:rPr lang="en-GB" dirty="0" err="1"/>
              <a:t>zaprošenih</a:t>
            </a:r>
            <a:r>
              <a:rPr lang="en-GB" dirty="0"/>
              <a:t> in </a:t>
            </a:r>
            <a:r>
              <a:rPr lang="en-GB" dirty="0" err="1"/>
              <a:t>odobrenih</a:t>
            </a:r>
            <a:r>
              <a:rPr lang="en-GB" dirty="0"/>
              <a:t> </a:t>
            </a:r>
            <a:r>
              <a:rPr lang="en-GB" dirty="0" err="1"/>
              <a:t>sredstev</a:t>
            </a:r>
            <a:r>
              <a:rPr lang="en-GB" dirty="0"/>
              <a:t> </a:t>
            </a:r>
            <a:r>
              <a:rPr lang="en-GB" dirty="0" err="1"/>
              <a:t>oddanih</a:t>
            </a:r>
            <a:r>
              <a:rPr lang="en-GB" dirty="0"/>
              <a:t> vlog (</a:t>
            </a:r>
            <a:r>
              <a:rPr lang="en-GB" dirty="0" err="1"/>
              <a:t>vir</a:t>
            </a:r>
            <a:r>
              <a:rPr lang="en-GB" dirty="0"/>
              <a:t>: AKTRP), </a:t>
            </a:r>
          </a:p>
          <a:p>
            <a:r>
              <a:rPr lang="en-GB" dirty="0" err="1" smtClean="0"/>
              <a:t>število</a:t>
            </a:r>
            <a:r>
              <a:rPr lang="en-GB" dirty="0" smtClean="0"/>
              <a:t> </a:t>
            </a:r>
            <a:r>
              <a:rPr lang="en-GB" dirty="0"/>
              <a:t>in </a:t>
            </a:r>
            <a:r>
              <a:rPr lang="en-GB" dirty="0" err="1"/>
              <a:t>vrednost</a:t>
            </a:r>
            <a:r>
              <a:rPr lang="en-GB" dirty="0"/>
              <a:t> </a:t>
            </a:r>
            <a:r>
              <a:rPr lang="en-GB" dirty="0" err="1"/>
              <a:t>oddanih</a:t>
            </a:r>
            <a:r>
              <a:rPr lang="en-GB" dirty="0"/>
              <a:t> </a:t>
            </a:r>
            <a:r>
              <a:rPr lang="en-GB" dirty="0" err="1"/>
              <a:t>zahtevkov</a:t>
            </a:r>
            <a:r>
              <a:rPr lang="en-GB" dirty="0"/>
              <a:t> (</a:t>
            </a:r>
            <a:r>
              <a:rPr lang="en-GB" dirty="0" err="1"/>
              <a:t>vir</a:t>
            </a:r>
            <a:r>
              <a:rPr lang="en-GB" dirty="0"/>
              <a:t>: AKTRP),</a:t>
            </a:r>
          </a:p>
          <a:p>
            <a:r>
              <a:rPr lang="en-GB" dirty="0" err="1" smtClean="0"/>
              <a:t>število</a:t>
            </a:r>
            <a:r>
              <a:rPr lang="en-GB" dirty="0" smtClean="0"/>
              <a:t> </a:t>
            </a:r>
            <a:r>
              <a:rPr lang="en-GB" dirty="0" err="1"/>
              <a:t>oddanih</a:t>
            </a:r>
            <a:r>
              <a:rPr lang="en-GB" dirty="0"/>
              <a:t> </a:t>
            </a:r>
            <a:r>
              <a:rPr lang="en-GB" dirty="0" err="1"/>
              <a:t>poročil</a:t>
            </a:r>
            <a:r>
              <a:rPr lang="en-GB" dirty="0"/>
              <a:t> (</a:t>
            </a:r>
            <a:r>
              <a:rPr lang="en-GB" dirty="0" err="1"/>
              <a:t>vir</a:t>
            </a:r>
            <a:r>
              <a:rPr lang="en-GB" dirty="0"/>
              <a:t>: AKTRP),</a:t>
            </a:r>
          </a:p>
          <a:p>
            <a:r>
              <a:rPr lang="en-GB" dirty="0" err="1" smtClean="0"/>
              <a:t>število</a:t>
            </a:r>
            <a:r>
              <a:rPr lang="en-GB" dirty="0" smtClean="0"/>
              <a:t> </a:t>
            </a:r>
            <a:r>
              <a:rPr lang="en-GB" dirty="0" err="1"/>
              <a:t>izvedenih</a:t>
            </a:r>
            <a:r>
              <a:rPr lang="en-GB" dirty="0"/>
              <a:t> </a:t>
            </a:r>
            <a:r>
              <a:rPr lang="en-GB" dirty="0" err="1"/>
              <a:t>osebnih</a:t>
            </a:r>
            <a:r>
              <a:rPr lang="en-GB" dirty="0"/>
              <a:t> </a:t>
            </a:r>
            <a:r>
              <a:rPr lang="en-GB" dirty="0" err="1"/>
              <a:t>svetovanj</a:t>
            </a:r>
            <a:r>
              <a:rPr lang="en-GB" dirty="0"/>
              <a:t> (</a:t>
            </a:r>
            <a:r>
              <a:rPr lang="en-GB" dirty="0" err="1"/>
              <a:t>vir</a:t>
            </a:r>
            <a:r>
              <a:rPr lang="en-GB" dirty="0"/>
              <a:t>: </a:t>
            </a:r>
            <a:r>
              <a:rPr lang="en-GB" dirty="0" err="1"/>
              <a:t>Benakta</a:t>
            </a:r>
            <a:r>
              <a:rPr lang="en-GB" dirty="0"/>
              <a:t>),</a:t>
            </a:r>
          </a:p>
          <a:p>
            <a:r>
              <a:rPr lang="en-GB" dirty="0" err="1" smtClean="0"/>
              <a:t>število</a:t>
            </a:r>
            <a:r>
              <a:rPr lang="en-GB" dirty="0" smtClean="0"/>
              <a:t> </a:t>
            </a:r>
            <a:r>
              <a:rPr lang="en-GB" dirty="0" err="1"/>
              <a:t>informiranj</a:t>
            </a:r>
            <a:r>
              <a:rPr lang="en-GB" dirty="0"/>
              <a:t> oz. </a:t>
            </a:r>
            <a:r>
              <a:rPr lang="en-GB" dirty="0" err="1"/>
              <a:t>izvedenih</a:t>
            </a:r>
            <a:r>
              <a:rPr lang="en-GB" dirty="0"/>
              <a:t> </a:t>
            </a:r>
            <a:r>
              <a:rPr lang="en-GB" dirty="0" err="1"/>
              <a:t>delavnic</a:t>
            </a:r>
            <a:r>
              <a:rPr lang="en-GB" dirty="0"/>
              <a:t> (</a:t>
            </a:r>
            <a:r>
              <a:rPr lang="en-GB" dirty="0" err="1"/>
              <a:t>vir</a:t>
            </a:r>
            <a:r>
              <a:rPr lang="en-GB" dirty="0"/>
              <a:t>: </a:t>
            </a:r>
            <a:r>
              <a:rPr lang="en-GB" dirty="0" err="1"/>
              <a:t>Benakta</a:t>
            </a:r>
            <a:r>
              <a:rPr lang="en-GB" dirty="0"/>
              <a:t>) </a:t>
            </a:r>
          </a:p>
          <a:p>
            <a:r>
              <a:rPr lang="en-GB" dirty="0" err="1" smtClean="0"/>
              <a:t>število</a:t>
            </a:r>
            <a:r>
              <a:rPr lang="en-GB" dirty="0" smtClean="0"/>
              <a:t> </a:t>
            </a:r>
            <a:r>
              <a:rPr lang="en-GB" dirty="0" err="1"/>
              <a:t>vzpostavljenih</a:t>
            </a:r>
            <a:r>
              <a:rPr lang="en-GB" dirty="0"/>
              <a:t> </a:t>
            </a:r>
            <a:r>
              <a:rPr lang="en-GB" dirty="0" err="1"/>
              <a:t>partnerstev</a:t>
            </a:r>
            <a:r>
              <a:rPr lang="en-GB" dirty="0"/>
              <a:t> </a:t>
            </a:r>
            <a:r>
              <a:rPr lang="en-GB" dirty="0" err="1"/>
              <a:t>operativnih</a:t>
            </a:r>
            <a:r>
              <a:rPr lang="en-GB" dirty="0"/>
              <a:t> </a:t>
            </a:r>
            <a:r>
              <a:rPr lang="en-GB" dirty="0" err="1"/>
              <a:t>skupin</a:t>
            </a:r>
            <a:r>
              <a:rPr lang="en-GB" dirty="0"/>
              <a:t> EIP (</a:t>
            </a:r>
            <a:r>
              <a:rPr lang="en-GB" dirty="0" err="1"/>
              <a:t>vir</a:t>
            </a:r>
            <a:r>
              <a:rPr lang="en-GB" dirty="0"/>
              <a:t>: AKTRP),</a:t>
            </a:r>
          </a:p>
          <a:p>
            <a:r>
              <a:rPr lang="en-GB" dirty="0" smtClean="0"/>
              <a:t>	</a:t>
            </a:r>
            <a:r>
              <a:rPr lang="en-GB" dirty="0" err="1" smtClean="0"/>
              <a:t>število</a:t>
            </a:r>
            <a:r>
              <a:rPr lang="en-GB" dirty="0" smtClean="0"/>
              <a:t> </a:t>
            </a:r>
            <a:r>
              <a:rPr lang="en-GB" dirty="0" err="1"/>
              <a:t>vključenih</a:t>
            </a:r>
            <a:r>
              <a:rPr lang="en-GB" dirty="0"/>
              <a:t> </a:t>
            </a:r>
            <a:r>
              <a:rPr lang="en-GB" dirty="0" err="1"/>
              <a:t>kmetovalcev</a:t>
            </a:r>
            <a:r>
              <a:rPr lang="en-GB" dirty="0"/>
              <a:t> v </a:t>
            </a:r>
            <a:r>
              <a:rPr lang="en-GB" dirty="0" err="1"/>
              <a:t>partnerstva</a:t>
            </a:r>
            <a:r>
              <a:rPr lang="en-GB" dirty="0"/>
              <a:t> </a:t>
            </a:r>
            <a:r>
              <a:rPr lang="en-GB" dirty="0" err="1"/>
              <a:t>operativnih</a:t>
            </a:r>
            <a:r>
              <a:rPr lang="en-GB" dirty="0"/>
              <a:t> </a:t>
            </a:r>
            <a:r>
              <a:rPr lang="en-GB" dirty="0" err="1"/>
              <a:t>skupin</a:t>
            </a:r>
            <a:r>
              <a:rPr lang="en-GB" dirty="0"/>
              <a:t> EIP (</a:t>
            </a:r>
            <a:r>
              <a:rPr lang="en-GB" dirty="0" err="1"/>
              <a:t>vir</a:t>
            </a:r>
            <a:r>
              <a:rPr lang="en-GB" dirty="0"/>
              <a:t>: AKTRP),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9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23784" y="5684108"/>
            <a:ext cx="8229600" cy="3529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sz="2400" dirty="0" smtClean="0"/>
              <a:t>Anton Jagodic, KGZS</a:t>
            </a:r>
            <a:endParaRPr lang="sl-SI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68637356"/>
              </p:ext>
            </p:extLst>
          </p:nvPr>
        </p:nvGraphicFramePr>
        <p:xfrm>
          <a:off x="-464201" y="1268626"/>
          <a:ext cx="9086334" cy="558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51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0" name="Naslov 9"/>
          <p:cNvSpPr>
            <a:spLocks noGrp="1"/>
          </p:cNvSpPr>
          <p:nvPr>
            <p:ph type="ctrTitle"/>
          </p:nvPr>
        </p:nvSpPr>
        <p:spPr>
          <a:xfrm>
            <a:off x="159327" y="1250384"/>
            <a:ext cx="8825346" cy="54350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dirty="0" smtClean="0"/>
              <a:t>Nova storitev potrebuje: </a:t>
            </a:r>
            <a:endParaRPr lang="en-GB" dirty="0"/>
          </a:p>
        </p:txBody>
      </p:sp>
      <p:sp>
        <p:nvSpPr>
          <p:cNvPr id="12" name="Podnaslov 11"/>
          <p:cNvSpPr>
            <a:spLocks noGrp="1"/>
          </p:cNvSpPr>
          <p:nvPr>
            <p:ph type="subTitle" idx="1"/>
          </p:nvPr>
        </p:nvSpPr>
        <p:spPr>
          <a:xfrm>
            <a:off x="159327" y="1921851"/>
            <a:ext cx="8825346" cy="276791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pl-PL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 storitve na </a:t>
            </a:r>
            <a:r>
              <a:rPr lang="pl-PL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enem mestu za </a:t>
            </a:r>
            <a:r>
              <a:rPr lang="pl-PL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podporo, pripravo in izvajanje inovacijskih pristopov, projektov.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sl-SI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mrežo sodelavcev za nastajanje </a:t>
            </a:r>
            <a:r>
              <a:rPr lang="sl-SI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uporabnih in trajnih inovacij in varno, zaupanja vredno </a:t>
            </a:r>
            <a:r>
              <a:rPr lang="sl-SI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sodelovanje  </a:t>
            </a:r>
            <a:r>
              <a:rPr lang="sl-SI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kmetov, znanostjo in drugimi relevantnimi </a:t>
            </a:r>
            <a:r>
              <a:rPr lang="sl-SI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deležniki </a:t>
            </a:r>
            <a:r>
              <a:rPr lang="sl-SI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povezavi s kmetijstvom</a:t>
            </a:r>
            <a:r>
              <a:rPr lang="sl-SI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59327" y="4817729"/>
            <a:ext cx="882534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sl-SI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Mreža JSKS ima</a:t>
            </a:r>
            <a:r>
              <a:rPr lang="sl-SI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sl-SI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sl-SI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Vlogo svetovalcev, ki </a:t>
            </a:r>
            <a:r>
              <a:rPr lang="sl-SI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 EU smatra kot </a:t>
            </a:r>
            <a:r>
              <a:rPr lang="sl-SI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novo, ima RS v delujoči JSKS. Z letom 2017 prvi projekti EIP, financiranje M16,  izkušnje, kompetence, razvoj kadrov.   </a:t>
            </a:r>
          </a:p>
          <a:p>
            <a:pPr lvl="1"/>
            <a:endParaRPr lang="sl-SI" sz="20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sl-SI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JSKS </a:t>
            </a:r>
            <a:r>
              <a:rPr lang="sl-SI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 od svoje vzpostavitve naprej  vzpostavljen »mini AKIS« znotraj sebe in »AKIS z drugimi organizacijami v </a:t>
            </a:r>
            <a:r>
              <a:rPr lang="sl-SI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širšem </a:t>
            </a:r>
            <a:r>
              <a:rPr lang="sl-SI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smislu.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547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150620"/>
            <a:ext cx="9144000" cy="5638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sz="3200" dirty="0" smtClean="0"/>
              <a:t>Sistem inovacijskega posredništva- </a:t>
            </a:r>
            <a:r>
              <a:rPr lang="sl-SI" sz="2800" dirty="0" smtClean="0"/>
              <a:t>vse na enem mestu:</a:t>
            </a:r>
            <a:endParaRPr lang="en-GB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714500"/>
            <a:ext cx="9144000" cy="51435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sz="3600" b="1" dirty="0" err="1">
                <a:solidFill>
                  <a:schemeClr val="tx1"/>
                </a:solidFill>
              </a:rPr>
              <a:t>Posredniška</a:t>
            </a:r>
            <a:r>
              <a:rPr lang="en-GB" sz="3600" b="1" dirty="0">
                <a:solidFill>
                  <a:schemeClr val="tx1"/>
                </a:solidFill>
              </a:rPr>
              <a:t> </a:t>
            </a:r>
            <a:r>
              <a:rPr lang="en-GB" sz="3600" b="1" dirty="0" err="1">
                <a:solidFill>
                  <a:schemeClr val="tx1"/>
                </a:solidFill>
              </a:rPr>
              <a:t>funkcija</a:t>
            </a:r>
            <a:r>
              <a:rPr lang="en-GB" sz="3600" dirty="0">
                <a:solidFill>
                  <a:schemeClr val="tx1"/>
                </a:solidFill>
              </a:rPr>
              <a:t>: </a:t>
            </a:r>
            <a:r>
              <a:rPr lang="en-GB" sz="3600" dirty="0" err="1">
                <a:solidFill>
                  <a:schemeClr val="tx1"/>
                </a:solidFill>
              </a:rPr>
              <a:t>povezovanje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akterjev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okoli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inovativne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ideje</a:t>
            </a:r>
            <a:r>
              <a:rPr lang="en-GB" sz="3600" dirty="0">
                <a:solidFill>
                  <a:schemeClr val="tx1"/>
                </a:solidFill>
              </a:rPr>
              <a:t> od </a:t>
            </a:r>
            <a:r>
              <a:rPr lang="en-GB" sz="3600" dirty="0" err="1">
                <a:solidFill>
                  <a:schemeClr val="tx1"/>
                </a:solidFill>
              </a:rPr>
              <a:t>spodaj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 smtClean="0">
                <a:solidFill>
                  <a:schemeClr val="tx1"/>
                </a:solidFill>
              </a:rPr>
              <a:t>navzgor</a:t>
            </a:r>
            <a:endParaRPr lang="sl-SI" sz="3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3600" b="1" dirty="0" err="1" smtClean="0">
                <a:solidFill>
                  <a:schemeClr val="tx1"/>
                </a:solidFill>
              </a:rPr>
              <a:t>Koordinacija</a:t>
            </a:r>
            <a:r>
              <a:rPr lang="en-GB" sz="3600" b="1" dirty="0" smtClean="0">
                <a:solidFill>
                  <a:schemeClr val="tx1"/>
                </a:solidFill>
              </a:rPr>
              <a:t> </a:t>
            </a:r>
            <a:r>
              <a:rPr lang="en-GB" sz="3600" b="1" dirty="0">
                <a:solidFill>
                  <a:schemeClr val="tx1"/>
                </a:solidFill>
              </a:rPr>
              <a:t>in </a:t>
            </a:r>
            <a:r>
              <a:rPr lang="sl-SI" sz="3600" b="1" dirty="0" err="1" smtClean="0">
                <a:solidFill>
                  <a:schemeClr val="tx1"/>
                </a:solidFill>
              </a:rPr>
              <a:t>moderiranje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projektov</a:t>
            </a:r>
            <a:r>
              <a:rPr lang="en-GB" sz="3600" dirty="0">
                <a:solidFill>
                  <a:schemeClr val="tx1"/>
                </a:solidFill>
              </a:rPr>
              <a:t>, </a:t>
            </a:r>
            <a:r>
              <a:rPr lang="en-GB" sz="3600" dirty="0" err="1">
                <a:solidFill>
                  <a:schemeClr val="tx1"/>
                </a:solidFill>
              </a:rPr>
              <a:t>kot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posrednik</a:t>
            </a:r>
            <a:r>
              <a:rPr lang="en-GB" sz="3600" dirty="0">
                <a:solidFill>
                  <a:schemeClr val="tx1"/>
                </a:solidFill>
              </a:rPr>
              <a:t> med </a:t>
            </a:r>
            <a:r>
              <a:rPr lang="en-GB" sz="3600" dirty="0" err="1">
                <a:solidFill>
                  <a:schemeClr val="tx1"/>
                </a:solidFill>
              </a:rPr>
              <a:t>partnerji</a:t>
            </a:r>
            <a:endParaRPr lang="en-GB" sz="36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3600" b="1" dirty="0" err="1" smtClean="0">
                <a:solidFill>
                  <a:schemeClr val="tx1"/>
                </a:solidFill>
              </a:rPr>
              <a:t>Spodbujanje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inovacij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na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splošno</a:t>
            </a:r>
            <a:r>
              <a:rPr lang="en-GB" sz="3600" dirty="0">
                <a:solidFill>
                  <a:schemeClr val="tx1"/>
                </a:solidFill>
              </a:rPr>
              <a:t> in </a:t>
            </a:r>
            <a:r>
              <a:rPr lang="en-GB" sz="3600" b="1" dirty="0" err="1">
                <a:solidFill>
                  <a:schemeClr val="tx1"/>
                </a:solidFill>
              </a:rPr>
              <a:t>ozaveščanje</a:t>
            </a:r>
            <a:r>
              <a:rPr lang="en-GB" sz="3600" dirty="0">
                <a:solidFill>
                  <a:schemeClr val="tx1"/>
                </a:solidFill>
              </a:rPr>
              <a:t> o </a:t>
            </a:r>
            <a:r>
              <a:rPr lang="en-GB" sz="3600" dirty="0" err="1">
                <a:solidFill>
                  <a:schemeClr val="tx1"/>
                </a:solidFill>
              </a:rPr>
              <a:t>njihovem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pomenu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za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sl-SI" sz="3600" dirty="0" smtClean="0">
                <a:solidFill>
                  <a:schemeClr val="tx1"/>
                </a:solidFill>
              </a:rPr>
              <a:t>tranzicijo</a:t>
            </a:r>
            <a:endParaRPr lang="en-GB" sz="36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3600" b="1" dirty="0" err="1" smtClean="0">
                <a:solidFill>
                  <a:schemeClr val="tx1"/>
                </a:solidFill>
              </a:rPr>
              <a:t>Usposabljanje</a:t>
            </a:r>
            <a:r>
              <a:rPr lang="sl-SI" sz="3600" b="1" dirty="0">
                <a:solidFill>
                  <a:schemeClr val="tx1"/>
                </a:solidFill>
              </a:rPr>
              <a:t>/</a:t>
            </a:r>
            <a:r>
              <a:rPr lang="sl-SI" sz="3600" b="1" dirty="0" err="1">
                <a:solidFill>
                  <a:schemeClr val="tx1"/>
                </a:solidFill>
              </a:rPr>
              <a:t>coaching</a:t>
            </a:r>
            <a:r>
              <a:rPr lang="sl-SI" sz="3600" b="1" dirty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kmetov </a:t>
            </a:r>
            <a:r>
              <a:rPr lang="en-GB" sz="3600" dirty="0" err="1">
                <a:solidFill>
                  <a:schemeClr val="tx1"/>
                </a:solidFill>
              </a:rPr>
              <a:t>za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inovacije</a:t>
            </a:r>
            <a:r>
              <a:rPr lang="en-GB" sz="3600" dirty="0">
                <a:solidFill>
                  <a:schemeClr val="tx1"/>
                </a:solidFill>
              </a:rPr>
              <a:t> (</a:t>
            </a:r>
            <a:r>
              <a:rPr lang="en-GB" sz="3600" dirty="0" err="1">
                <a:solidFill>
                  <a:schemeClr val="tx1"/>
                </a:solidFill>
              </a:rPr>
              <a:t>individualno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svetovanje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glede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inovacij</a:t>
            </a:r>
            <a:r>
              <a:rPr lang="en-GB" sz="3600" dirty="0" smtClean="0">
                <a:solidFill>
                  <a:schemeClr val="tx1"/>
                </a:solidFill>
              </a:rPr>
              <a:t>)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coaching</a:t>
            </a:r>
            <a:r>
              <a:rPr kumimoji="0" lang="sl-SI" altLang="sl-SI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087972"/>
            <a:ext cx="9144000" cy="5638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sz="3200" dirty="0" smtClean="0"/>
              <a:t>Sistem inovacijskega posredništva- </a:t>
            </a:r>
            <a:r>
              <a:rPr lang="sl-SI" sz="2800" dirty="0" smtClean="0"/>
              <a:t>vse na enem mestu:</a:t>
            </a:r>
            <a:endParaRPr lang="en-GB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651852"/>
            <a:ext cx="9144000" cy="52061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sl-SI" sz="2800" dirty="0" smtClean="0">
                <a:solidFill>
                  <a:schemeClr val="tx1"/>
                </a:solidFill>
              </a:rPr>
              <a:t>5.	</a:t>
            </a:r>
            <a:r>
              <a:rPr lang="en-GB" sz="2800" b="1" dirty="0" err="1" smtClean="0">
                <a:solidFill>
                  <a:schemeClr val="tx1"/>
                </a:solidFill>
              </a:rPr>
              <a:t>Organiziranje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>
                <a:solidFill>
                  <a:schemeClr val="tx1"/>
                </a:solidFill>
              </a:rPr>
              <a:t>tematskih</a:t>
            </a:r>
            <a:r>
              <a:rPr lang="en-GB" sz="2800" b="1" dirty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dogodkov</a:t>
            </a:r>
            <a:r>
              <a:rPr lang="sl-SI" sz="2800" b="1" dirty="0" smtClean="0">
                <a:solidFill>
                  <a:schemeClr val="tx1"/>
                </a:solidFill>
              </a:rPr>
              <a:t>/</a:t>
            </a:r>
            <a:r>
              <a:rPr lang="sl-SI" sz="2800" b="1" dirty="0" err="1" smtClean="0">
                <a:solidFill>
                  <a:schemeClr val="tx1"/>
                </a:solidFill>
              </a:rPr>
              <a:t>brainstorming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za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	</a:t>
            </a:r>
            <a:r>
              <a:rPr lang="en-GB" sz="2800" dirty="0" err="1" smtClean="0">
                <a:solidFill>
                  <a:schemeClr val="tx1"/>
                </a:solidFill>
              </a:rPr>
              <a:t>iskanje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         	</a:t>
            </a:r>
            <a:r>
              <a:rPr lang="en-GB" sz="2800" dirty="0" err="1" smtClean="0">
                <a:solidFill>
                  <a:schemeClr val="tx1"/>
                </a:solidFill>
              </a:rPr>
              <a:t>možnih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rešitev</a:t>
            </a:r>
            <a:r>
              <a:rPr lang="en-GB" sz="2800" dirty="0">
                <a:solidFill>
                  <a:schemeClr val="tx1"/>
                </a:solidFill>
              </a:rPr>
              <a:t> in </a:t>
            </a:r>
            <a:r>
              <a:rPr lang="en-GB" sz="2800" dirty="0" err="1">
                <a:solidFill>
                  <a:schemeClr val="tx1"/>
                </a:solidFill>
              </a:rPr>
              <a:t>povezovanje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partnerjev</a:t>
            </a:r>
            <a:endParaRPr lang="en-GB" sz="2800" dirty="0">
              <a:solidFill>
                <a:schemeClr val="tx1"/>
              </a:solidFill>
            </a:endParaRPr>
          </a:p>
          <a:p>
            <a:pPr algn="just"/>
            <a:r>
              <a:rPr lang="sl-SI" sz="2800" dirty="0" smtClean="0">
                <a:solidFill>
                  <a:schemeClr val="tx1"/>
                </a:solidFill>
              </a:rPr>
              <a:t>6. 	</a:t>
            </a:r>
            <a:r>
              <a:rPr lang="en-GB" sz="2800" dirty="0" err="1" smtClean="0">
                <a:solidFill>
                  <a:schemeClr val="tx1"/>
                </a:solidFill>
              </a:rPr>
              <a:t>Spodbujanje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kmetov </a:t>
            </a:r>
            <a:r>
              <a:rPr lang="en-GB" sz="2800" b="1" dirty="0" smtClean="0">
                <a:solidFill>
                  <a:schemeClr val="tx1"/>
                </a:solidFill>
              </a:rPr>
              <a:t>z</a:t>
            </a:r>
            <a:r>
              <a:rPr lang="sl-SI" sz="2800" b="1" dirty="0" smtClean="0">
                <a:solidFill>
                  <a:schemeClr val="tx1"/>
                </a:solidFill>
              </a:rPr>
              <a:t> (</a:t>
            </a:r>
            <a:r>
              <a:rPr lang="sl-SI" sz="2800" b="1" dirty="0" err="1" smtClean="0">
                <a:solidFill>
                  <a:schemeClr val="tx1"/>
                </a:solidFill>
              </a:rPr>
              <a:t>innovacijska</a:t>
            </a:r>
            <a:r>
              <a:rPr lang="sl-SI" sz="2800" b="1" dirty="0" smtClean="0">
                <a:solidFill>
                  <a:schemeClr val="tx1"/>
                </a:solidFill>
              </a:rPr>
              <a:t> nagrada)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sl-SI" sz="2800" b="1" dirty="0" smtClean="0">
                <a:solidFill>
                  <a:schemeClr val="tx1"/>
                </a:solidFill>
              </a:rPr>
              <a:t>	</a:t>
            </a:r>
            <a:r>
              <a:rPr lang="en-GB" sz="2800" b="1" dirty="0" err="1" smtClean="0">
                <a:solidFill>
                  <a:schemeClr val="tx1"/>
                </a:solidFill>
              </a:rPr>
              <a:t>nagra</a:t>
            </a:r>
            <a:r>
              <a:rPr lang="sl-SI" sz="2800" b="1" dirty="0" err="1" smtClean="0">
                <a:solidFill>
                  <a:schemeClr val="tx1"/>
                </a:solidFill>
              </a:rPr>
              <a:t>jevanjem</a:t>
            </a:r>
            <a:r>
              <a:rPr lang="sl-SI" sz="2800" dirty="0" smtClean="0">
                <a:solidFill>
                  <a:schemeClr val="tx1"/>
                </a:solidFill>
              </a:rPr>
              <a:t>/najboljših 	</a:t>
            </a:r>
            <a:r>
              <a:rPr lang="en-GB" sz="2800" dirty="0" err="1" smtClean="0">
                <a:solidFill>
                  <a:schemeClr val="tx1"/>
                </a:solidFill>
              </a:rPr>
              <a:t>inovacij</a:t>
            </a:r>
            <a:r>
              <a:rPr lang="sl-SI" sz="2800" dirty="0" smtClean="0">
                <a:solidFill>
                  <a:schemeClr val="tx1"/>
                </a:solidFill>
              </a:rPr>
              <a:t>/promocija/pomoč </a:t>
            </a:r>
          </a:p>
          <a:p>
            <a:pPr algn="just"/>
            <a:r>
              <a:rPr lang="sl-SI" sz="2800" dirty="0" smtClean="0">
                <a:solidFill>
                  <a:schemeClr val="tx1"/>
                </a:solidFill>
              </a:rPr>
              <a:t>7.	</a:t>
            </a:r>
            <a:r>
              <a:rPr lang="en-GB" sz="2800" b="1" dirty="0" err="1" smtClean="0">
                <a:solidFill>
                  <a:schemeClr val="tx1"/>
                </a:solidFill>
              </a:rPr>
              <a:t>Razširjanje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inovativnih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rezultatov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dirty="0" err="1">
                <a:solidFill>
                  <a:schemeClr val="tx1"/>
                </a:solidFill>
              </a:rPr>
              <a:t>posebnih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dogodkov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in </a:t>
            </a:r>
            <a:r>
              <a:rPr lang="sl-SI" sz="2800" dirty="0" smtClean="0">
                <a:solidFill>
                  <a:schemeClr val="tx1"/>
                </a:solidFill>
              </a:rPr>
              <a:t>	</a:t>
            </a:r>
            <a:r>
              <a:rPr lang="en-GB" sz="2800" dirty="0" err="1" smtClean="0">
                <a:solidFill>
                  <a:schemeClr val="tx1"/>
                </a:solidFill>
              </a:rPr>
              <a:t>kampanj</a:t>
            </a:r>
            <a:endParaRPr lang="en-GB" sz="2800" dirty="0">
              <a:solidFill>
                <a:schemeClr val="tx1"/>
              </a:solidFill>
            </a:endParaRPr>
          </a:p>
          <a:p>
            <a:pPr algn="just"/>
            <a:r>
              <a:rPr lang="sl-SI" sz="2800" dirty="0" smtClean="0">
                <a:solidFill>
                  <a:schemeClr val="tx1"/>
                </a:solidFill>
              </a:rPr>
              <a:t>8.      </a:t>
            </a:r>
            <a:r>
              <a:rPr lang="en-GB" sz="2800" dirty="0" err="1" smtClean="0">
                <a:solidFill>
                  <a:schemeClr val="tx1"/>
                </a:solidFill>
              </a:rPr>
              <a:t>Ohranjanje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>
                <a:solidFill>
                  <a:schemeClr val="tx1"/>
                </a:solidFill>
              </a:rPr>
              <a:t>tesne</a:t>
            </a:r>
            <a:r>
              <a:rPr lang="en-GB" sz="2800" b="1" dirty="0">
                <a:solidFill>
                  <a:schemeClr val="tx1"/>
                </a:solidFill>
              </a:rPr>
              <a:t> </a:t>
            </a:r>
            <a:r>
              <a:rPr lang="en-GB" sz="2800" b="1" dirty="0" err="1">
                <a:solidFill>
                  <a:schemeClr val="tx1"/>
                </a:solidFill>
              </a:rPr>
              <a:t>povezave</a:t>
            </a:r>
            <a:r>
              <a:rPr lang="en-GB" sz="2800" b="1" dirty="0">
                <a:solidFill>
                  <a:schemeClr val="tx1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z </a:t>
            </a:r>
            <a:r>
              <a:rPr lang="en-GB" sz="2800" dirty="0" err="1">
                <a:solidFill>
                  <a:schemeClr val="tx1"/>
                </a:solidFill>
              </a:rPr>
              <a:t>drugimi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kmetijami/podjetji	</a:t>
            </a:r>
            <a:r>
              <a:rPr lang="en-GB" sz="2800" dirty="0" err="1" smtClean="0">
                <a:solidFill>
                  <a:schemeClr val="tx1"/>
                </a:solidFill>
              </a:rPr>
              <a:t>ter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	</a:t>
            </a:r>
            <a:r>
              <a:rPr lang="en-GB" sz="2800" dirty="0" err="1" smtClean="0">
                <a:solidFill>
                  <a:schemeClr val="tx1"/>
                </a:solidFill>
              </a:rPr>
              <a:t>drugimi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inovacijskimi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storitvami</a:t>
            </a:r>
            <a:r>
              <a:rPr lang="en-GB" sz="2800" dirty="0">
                <a:solidFill>
                  <a:schemeClr val="tx1"/>
                </a:solidFill>
              </a:rPr>
              <a:t> in </a:t>
            </a:r>
            <a:r>
              <a:rPr lang="en-GB" sz="2800" dirty="0" err="1">
                <a:solidFill>
                  <a:schemeClr val="tx1"/>
                </a:solidFill>
              </a:rPr>
              <a:t>organi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sl-SI" sz="2800" dirty="0" smtClean="0">
                <a:solidFill>
                  <a:schemeClr val="tx1"/>
                </a:solidFill>
              </a:rPr>
              <a:t>	</a:t>
            </a:r>
            <a:r>
              <a:rPr lang="en-GB" sz="2800" dirty="0" err="1" smtClean="0">
                <a:solidFill>
                  <a:schemeClr val="tx1"/>
                </a:solidFill>
              </a:rPr>
              <a:t>financiranja</a:t>
            </a:r>
            <a:r>
              <a:rPr lang="sl-SI" sz="2800" dirty="0" smtClean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087972"/>
            <a:ext cx="9144000" cy="5638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sl-SI" sz="2800" dirty="0" smtClean="0"/>
              <a:t>Sistem JSKS</a:t>
            </a:r>
            <a:endParaRPr lang="en-GB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590892"/>
            <a:ext cx="9144000" cy="52061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0468425"/>
              </p:ext>
            </p:extLst>
          </p:nvPr>
        </p:nvGraphicFramePr>
        <p:xfrm>
          <a:off x="0" y="2241847"/>
          <a:ext cx="7940040" cy="461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5083342"/>
              </p:ext>
            </p:extLst>
          </p:nvPr>
        </p:nvGraphicFramePr>
        <p:xfrm>
          <a:off x="4975860" y="967619"/>
          <a:ext cx="6096000" cy="274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97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xfrm>
            <a:off x="374073" y="1484304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dirty="0" smtClean="0"/>
              <a:t>Vloga kmetijskih svetovalcev</a:t>
            </a:r>
            <a:endParaRPr lang="en-GB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255741" y="6519648"/>
            <a:ext cx="3888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https://www.kgzs.si/uploads/dokumenti/slo_2019_nov_25_-_3_cap_strategic_akis_plans_-_inge_van_oost_1_sl_1_1_%5Bsamo_za_branje%5D.pdf</a:t>
            </a:r>
          </a:p>
        </p:txBody>
      </p:sp>
      <p:pic>
        <p:nvPicPr>
          <p:cNvPr id="17" name="Označba mesta vsebine 1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1" y="3023636"/>
            <a:ext cx="8999838" cy="240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903"/>
            <a:ext cx="9144000" cy="1153875"/>
          </a:xfrm>
          <a:prstGeom prst="rect">
            <a:avLst/>
          </a:prstGeom>
        </p:spPr>
      </p:pic>
      <p:sp>
        <p:nvSpPr>
          <p:cNvPr id="12" name="Označba mesta besedila 11"/>
          <p:cNvSpPr>
            <a:spLocks noGrp="1"/>
          </p:cNvSpPr>
          <p:nvPr>
            <p:ph type="body" idx="1"/>
          </p:nvPr>
        </p:nvSpPr>
        <p:spPr>
          <a:xfrm>
            <a:off x="238788" y="1482591"/>
            <a:ext cx="4040188" cy="158370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EIP </a:t>
            </a:r>
            <a:r>
              <a:rPr lang="sl-SI" sz="3200" dirty="0" smtClean="0"/>
              <a:t>operativne skupine</a:t>
            </a:r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5" name="Označba mesta vsebine 14"/>
          <p:cNvSpPr>
            <a:spLocks noGrp="1"/>
          </p:cNvSpPr>
          <p:nvPr>
            <p:ph sz="quarter" idx="4"/>
          </p:nvPr>
        </p:nvSpPr>
        <p:spPr>
          <a:xfrm>
            <a:off x="4626172" y="2514240"/>
            <a:ext cx="4041775" cy="319840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sz="3200" dirty="0"/>
              <a:t>V </a:t>
            </a:r>
            <a:r>
              <a:rPr lang="en-GB" sz="3200" dirty="0" err="1" smtClean="0"/>
              <a:t>Sloveniji</a:t>
            </a:r>
            <a:r>
              <a:rPr lang="sl-SI" sz="3200" dirty="0" smtClean="0"/>
              <a:t> v</a:t>
            </a:r>
            <a:r>
              <a:rPr lang="en-GB" sz="3200" dirty="0" smtClean="0"/>
              <a:t> </a:t>
            </a:r>
            <a:r>
              <a:rPr lang="en-GB" sz="3200" dirty="0" err="1"/>
              <a:t>odobrenih</a:t>
            </a:r>
            <a:r>
              <a:rPr lang="en-GB" sz="3200" dirty="0"/>
              <a:t> </a:t>
            </a:r>
            <a:r>
              <a:rPr lang="en-GB" sz="3200" dirty="0" err="1"/>
              <a:t>projektih</a:t>
            </a:r>
            <a:r>
              <a:rPr lang="en-GB" sz="3200" dirty="0"/>
              <a:t> </a:t>
            </a:r>
            <a:r>
              <a:rPr lang="en-GB" sz="3200" dirty="0" err="1"/>
              <a:t>podpiramo</a:t>
            </a:r>
            <a:r>
              <a:rPr lang="en-GB" sz="3200" dirty="0"/>
              <a:t> </a:t>
            </a:r>
            <a:r>
              <a:rPr lang="en-GB" sz="3200" dirty="0" err="1" smtClean="0"/>
              <a:t>izvedbo</a:t>
            </a:r>
            <a:r>
              <a:rPr lang="en-GB" sz="3200" dirty="0" smtClean="0"/>
              <a:t> </a:t>
            </a:r>
            <a:r>
              <a:rPr lang="en-GB" sz="3200" dirty="0" err="1"/>
              <a:t>izbranih</a:t>
            </a:r>
            <a:r>
              <a:rPr lang="en-GB" sz="3200" dirty="0"/>
              <a:t> </a:t>
            </a:r>
            <a:r>
              <a:rPr lang="en-GB" sz="3200" dirty="0" err="1"/>
              <a:t>projektov</a:t>
            </a:r>
            <a:r>
              <a:rPr lang="en-GB" sz="3200" dirty="0"/>
              <a:t> in </a:t>
            </a:r>
            <a:r>
              <a:rPr lang="en-GB" sz="3200" dirty="0" err="1"/>
              <a:t>njihovo</a:t>
            </a:r>
            <a:r>
              <a:rPr lang="en-GB" sz="3200" dirty="0"/>
              <a:t> </a:t>
            </a:r>
            <a:r>
              <a:rPr lang="en-GB" sz="3200" dirty="0" smtClean="0"/>
              <a:t>dis</a:t>
            </a:r>
            <a:r>
              <a:rPr lang="sl-SI" sz="3200" dirty="0" smtClean="0"/>
              <a:t>e</a:t>
            </a:r>
            <a:r>
              <a:rPr lang="en-GB" sz="3200" dirty="0" err="1" smtClean="0"/>
              <a:t>mnacijo</a:t>
            </a:r>
            <a:r>
              <a:rPr lang="en-GB" sz="3200" dirty="0" smtClean="0"/>
              <a:t> </a:t>
            </a:r>
            <a:r>
              <a:rPr lang="en-GB" sz="3200" dirty="0"/>
              <a:t>v </a:t>
            </a:r>
            <a:r>
              <a:rPr lang="en-GB" sz="3200" dirty="0" err="1"/>
              <a:t>praksi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16" name="Označba mesta vsebine 15"/>
          <p:cNvSpPr>
            <a:spLocks noGrp="1"/>
          </p:cNvSpPr>
          <p:nvPr>
            <p:ph sz="half" idx="2"/>
          </p:nvPr>
        </p:nvSpPr>
        <p:spPr>
          <a:xfrm>
            <a:off x="238788" y="2749907"/>
            <a:ext cx="4040188" cy="373573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sl-SI" sz="3200" dirty="0" smtClean="0"/>
          </a:p>
          <a:p>
            <a:r>
              <a:rPr lang="sl-SI" sz="3200" dirty="0" smtClean="0"/>
              <a:t>Operativna skupina se vzpostavi za</a:t>
            </a:r>
            <a:r>
              <a:rPr lang="en-GB" sz="3200" dirty="0" smtClean="0"/>
              <a:t> </a:t>
            </a:r>
            <a:r>
              <a:rPr lang="en-GB" sz="3200" dirty="0" err="1" smtClean="0"/>
              <a:t>inovativn</a:t>
            </a:r>
            <a:r>
              <a:rPr lang="sl-SI" sz="3200" dirty="0" smtClean="0"/>
              <a:t>i </a:t>
            </a:r>
            <a:r>
              <a:rPr lang="en-GB" sz="3200" dirty="0" err="1" smtClean="0"/>
              <a:t>projekt</a:t>
            </a:r>
            <a:r>
              <a:rPr lang="en-GB" sz="3200" dirty="0" smtClean="0"/>
              <a:t> in </a:t>
            </a:r>
            <a:endParaRPr lang="sl-SI" sz="3200" dirty="0" smtClean="0"/>
          </a:p>
          <a:p>
            <a:pPr marL="0" indent="0">
              <a:buNone/>
            </a:pPr>
            <a:r>
              <a:rPr lang="sl-SI" sz="3200" dirty="0"/>
              <a:t> </a:t>
            </a:r>
            <a:r>
              <a:rPr lang="sl-SI" sz="3200" dirty="0" smtClean="0"/>
              <a:t>   išče</a:t>
            </a:r>
            <a:r>
              <a:rPr lang="en-GB" sz="3200" dirty="0" smtClean="0"/>
              <a:t> </a:t>
            </a:r>
            <a:r>
              <a:rPr lang="en-GB" sz="3200" dirty="0" err="1" smtClean="0"/>
              <a:t>rešitve</a:t>
            </a:r>
            <a:r>
              <a:rPr lang="en-GB" sz="3200" dirty="0" smtClean="0"/>
              <a:t> </a:t>
            </a:r>
            <a:r>
              <a:rPr lang="en-GB" sz="3200" dirty="0" err="1" smtClean="0"/>
              <a:t>za</a:t>
            </a:r>
            <a:r>
              <a:rPr lang="sl-SI" sz="3200" dirty="0" smtClean="0"/>
              <a:t>       </a:t>
            </a:r>
            <a:r>
              <a:rPr lang="en-GB" sz="3200" dirty="0" err="1" smtClean="0"/>
              <a:t>določen</a:t>
            </a:r>
            <a:r>
              <a:rPr lang="en-GB" sz="3200" dirty="0" smtClean="0"/>
              <a:t> </a:t>
            </a:r>
            <a:r>
              <a:rPr lang="sl-SI" sz="3200" dirty="0" smtClean="0"/>
              <a:t>KMETOV </a:t>
            </a:r>
            <a:r>
              <a:rPr lang="en-GB" sz="3200" dirty="0" smtClean="0"/>
              <a:t>problem.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38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622710"/>
              </p:ext>
            </p:extLst>
          </p:nvPr>
        </p:nvGraphicFramePr>
        <p:xfrm>
          <a:off x="0" y="1153874"/>
          <a:ext cx="9144000" cy="570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ergament 1 8"/>
          <p:cNvSpPr/>
          <p:nvPr/>
        </p:nvSpPr>
        <p:spPr>
          <a:xfrm>
            <a:off x="3764692" y="4065373"/>
            <a:ext cx="5379308" cy="2792627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chemeClr val="tx1"/>
                </a:solidFill>
              </a:rPr>
              <a:t>IZVAJANJE NALOG CELOSTNEGA SITEMA INOVACIJSKEGA POSREDNIŠTVA</a:t>
            </a:r>
            <a:endParaRPr lang="en-GB" sz="3200" b="1" dirty="0">
              <a:solidFill>
                <a:schemeClr val="tx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7442">
            <a:off x="274439" y="1352454"/>
            <a:ext cx="2963060" cy="159466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4001">
            <a:off x="723334" y="2914195"/>
            <a:ext cx="2671214" cy="150120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5698">
            <a:off x="1435760" y="4593081"/>
            <a:ext cx="2043512" cy="217202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180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1540</Words>
  <Application>Microsoft Office PowerPoint</Application>
  <PresentationFormat>Diaprojekcija na zaslonu (4:3)</PresentationFormat>
  <Paragraphs>196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28</vt:i4>
      </vt:variant>
    </vt:vector>
  </HeadingPairs>
  <TitlesOfParts>
    <vt:vector size="34" baseType="lpstr">
      <vt:lpstr>Arial</vt:lpstr>
      <vt:lpstr>Calibri</vt:lpstr>
      <vt:lpstr>inherit</vt:lpstr>
      <vt:lpstr>Times New Roman</vt:lpstr>
      <vt:lpstr>Office Theme</vt:lpstr>
      <vt:lpstr>Officeova tema</vt:lpstr>
      <vt:lpstr>37. TRADICIONALNI POSVET JAVNE SLUŽBE KMETIJSKEGA SVETOVANJA (JSKS)</vt:lpstr>
      <vt:lpstr> IZVAJANJE NALOG CELOSTNEGA SITEMA INOVACIJSKEGA POSREDNIŠTVA- JSKS</vt:lpstr>
      <vt:lpstr>Nova storitev potrebuje: </vt:lpstr>
      <vt:lpstr>Sistem inovacijskega posredništva- vse na enem mestu:</vt:lpstr>
      <vt:lpstr>Sistem inovacijskega posredništva- vse na enem mestu:</vt:lpstr>
      <vt:lpstr>Sistem JSKS</vt:lpstr>
      <vt:lpstr>Vloga kmetijskih svetovalcev</vt:lpstr>
      <vt:lpstr>PowerPointova predstavitev</vt:lpstr>
      <vt:lpstr>PowerPointova predstavitev</vt:lpstr>
      <vt:lpstr> IZVAJANJE NALOG CELOSTNEGA SITEMA INOVACIJSKEGA POSREDNIŠTVA - AKTIVNOSTI</vt:lpstr>
      <vt:lpstr>IZVAJANJE NALOG CELOSTNEGA SITEMA INOVACIJSKEGA POSREDNIŠTVA - AKTIVNOSTI</vt:lpstr>
      <vt:lpstr>PowerPointova predstavitev</vt:lpstr>
      <vt:lpstr>IZVAJANJE NALOG CELOSTNEGA SITEMA INOVACIJSKEGA POSREDNIŠTVA - AKTIVNOSTI</vt:lpstr>
      <vt:lpstr> IZVAJANJE NALOG CELOSTNEGA SITEMA INOVACIJSKEGA POSREDNIŠTVA - AKTIVNOSTI</vt:lpstr>
      <vt:lpstr>HLADNI PROCESI – ali - Kako se pričakuje, da bomo organizirali nek projekt?</vt:lpstr>
      <vt:lpstr>HLADNI PROCESI – ali -Kako se pričakuje, da bomo organizirali nek projekt?</vt:lpstr>
      <vt:lpstr> TOPLI PROCESI </vt:lpstr>
      <vt:lpstr> TOPLI PROCESI </vt:lpstr>
      <vt:lpstr>PowerPointova predstavitev</vt:lpstr>
      <vt:lpstr> IZVAJANJE NALOG CELOSTNEGA SITEMA INOVACIJSKEGA POSREDNIŠTVA - AKTIVNOSTI</vt:lpstr>
      <vt:lpstr> TRIKOTNIK SOUSTVARJANJA   </vt:lpstr>
      <vt:lpstr>KGZS/JSKS ima 4 trenerje CECRA v letu 2023 planiramo uvedbo modula 16</vt:lpstr>
      <vt:lpstr>Modul 16 CECRA SVETOVALCI bomo USPOSOBili DA:</vt:lpstr>
      <vt:lpstr> IZVAJANJE NALOG CELOSTNEGA SITEMA INOVACIJSKEGA POSREDNIŠTVA - AKTIVNOSTI</vt:lpstr>
      <vt:lpstr> IZVAJANJE NALOG INOVACIJSKEGA POSREDNIŠTVA- CILJI</vt:lpstr>
      <vt:lpstr> IZVAJANJE NALOG INOVACIJSKEGA POSREDNIŠTVA- CILJI</vt:lpstr>
      <vt:lpstr> IZVAJANJE NALOG INOVACIJSKEGA POSREDNIŠTVA- KAZALNIKI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37. TRADICIONALNI POSVET JAVNE SLUŽBE KMETIJSKEGA SVETOVANJA (JSKS)</dc:title>
  <dc:creator>Anton Jagodic</dc:creator>
  <cp:lastModifiedBy>Robert Peklaj</cp:lastModifiedBy>
  <cp:revision>65</cp:revision>
  <dcterms:created xsi:type="dcterms:W3CDTF">2022-11-26T16:51:01Z</dcterms:created>
  <dcterms:modified xsi:type="dcterms:W3CDTF">2022-12-06T12:43:02Z</dcterms:modified>
</cp:coreProperties>
</file>