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61" r:id="rId3"/>
    <p:sldId id="279" r:id="rId4"/>
    <p:sldId id="280" r:id="rId5"/>
    <p:sldId id="263" r:id="rId6"/>
    <p:sldId id="264" r:id="rId7"/>
    <p:sldId id="265" r:id="rId8"/>
    <p:sldId id="266" r:id="rId9"/>
    <p:sldId id="267" r:id="rId10"/>
    <p:sldId id="268" r:id="rId11"/>
    <p:sldId id="269" r:id="rId12"/>
    <p:sldId id="270" r:id="rId13"/>
    <p:sldId id="271" r:id="rId14"/>
    <p:sldId id="272" r:id="rId15"/>
    <p:sldId id="273" r:id="rId16"/>
    <p:sldId id="277" r:id="rId17"/>
    <p:sldId id="275" r:id="rId18"/>
    <p:sldId id="278" r:id="rId19"/>
    <p:sldId id="262" r:id="rId20"/>
  </p:sldIdLst>
  <p:sldSz cx="9144000" cy="6858000" type="screen4x3"/>
  <p:notesSz cx="6735763" cy="9866313"/>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CE0909A0-83D8-45D0-889E-A9AD087E1DEB}" type="datetimeFigureOut">
              <a:rPr lang="sl-SI" smtClean="0"/>
              <a:t>06.12.2022</a:t>
            </a:fld>
            <a:endParaRPr lang="sl-SI"/>
          </a:p>
        </p:txBody>
      </p:sp>
      <p:sp>
        <p:nvSpPr>
          <p:cNvPr id="4" name="Označba mesta noge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6799F652-E40E-4284-B786-A4E2CCE0177B}" type="slidenum">
              <a:rPr lang="sl-SI" smtClean="0"/>
              <a:t>‹#›</a:t>
            </a:fld>
            <a:endParaRPr lang="sl-SI"/>
          </a:p>
        </p:txBody>
      </p:sp>
    </p:spTree>
    <p:extLst>
      <p:ext uri="{BB962C8B-B14F-4D97-AF65-F5344CB8AC3E}">
        <p14:creationId xmlns:p14="http://schemas.microsoft.com/office/powerpoint/2010/main" val="3411452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D71F38A-6F4F-499D-BE03-342488744355}" type="datetimeFigureOut">
              <a:rPr lang="sl-SI" smtClean="0"/>
              <a:t>06.12.2022</a:t>
            </a:fld>
            <a:endParaRPr lang="sl-SI"/>
          </a:p>
        </p:txBody>
      </p:sp>
      <p:sp>
        <p:nvSpPr>
          <p:cNvPr id="4" name="Označba mesta stranske slike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CF7EE9A-9CBA-4164-9470-9F888D37CAEF}" type="slidenum">
              <a:rPr lang="sl-SI" smtClean="0"/>
              <a:t>‹#›</a:t>
            </a:fld>
            <a:endParaRPr lang="sl-SI"/>
          </a:p>
        </p:txBody>
      </p:sp>
    </p:spTree>
    <p:extLst>
      <p:ext uri="{BB962C8B-B14F-4D97-AF65-F5344CB8AC3E}">
        <p14:creationId xmlns:p14="http://schemas.microsoft.com/office/powerpoint/2010/main" val="421965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3CF7EE9A-9CBA-4164-9470-9F888D37CAEF}" type="slidenum">
              <a:rPr lang="sl-SI" smtClean="0"/>
              <a:t>1</a:t>
            </a:fld>
            <a:endParaRPr lang="sl-SI" dirty="0"/>
          </a:p>
        </p:txBody>
      </p:sp>
    </p:spTree>
    <p:extLst>
      <p:ext uri="{BB962C8B-B14F-4D97-AF65-F5344CB8AC3E}">
        <p14:creationId xmlns:p14="http://schemas.microsoft.com/office/powerpoint/2010/main" val="1893224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smtClean="0"/>
              <a:t>Prvič</a:t>
            </a:r>
            <a:r>
              <a:rPr lang="sl-SI" baseline="0" dirty="0" smtClean="0"/>
              <a:t> smo o sistemu AKIS spregovorili leta na posvetu JSKS leta 2014, ko nam ga je predstavil prof. Erjavec. Poudaril je, da je pravi AKIS učeči AKIS. Preko 8 odgovorov s strani zavodov, ki vam jih bom predstavila, boste slišali kako uspešno smo vrteli krog znanja, inovacij in sodelovanja tekom izvajanja PRP 2014-2020.</a:t>
            </a:r>
            <a:endParaRPr lang="sl-SI" dirty="0"/>
          </a:p>
        </p:txBody>
      </p:sp>
      <p:sp>
        <p:nvSpPr>
          <p:cNvPr id="4" name="Označba mesta številke diapozitiva 3"/>
          <p:cNvSpPr>
            <a:spLocks noGrp="1"/>
          </p:cNvSpPr>
          <p:nvPr>
            <p:ph type="sldNum" sz="quarter" idx="10"/>
          </p:nvPr>
        </p:nvSpPr>
        <p:spPr/>
        <p:txBody>
          <a:bodyPr/>
          <a:lstStyle/>
          <a:p>
            <a:fld id="{3CF7EE9A-9CBA-4164-9470-9F888D37CAEF}" type="slidenum">
              <a:rPr lang="sl-SI" smtClean="0"/>
              <a:t>2</a:t>
            </a:fld>
            <a:endParaRPr lang="sl-SI" dirty="0"/>
          </a:p>
        </p:txBody>
      </p:sp>
    </p:spTree>
    <p:extLst>
      <p:ext uri="{BB962C8B-B14F-4D97-AF65-F5344CB8AC3E}">
        <p14:creationId xmlns:p14="http://schemas.microsoft.com/office/powerpoint/2010/main" val="1597380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smtClean="0"/>
              <a:t>Vprašanja smo razdelili v pet vsebinskih sklopov.</a:t>
            </a:r>
            <a:endParaRPr lang="sl-SI" dirty="0"/>
          </a:p>
        </p:txBody>
      </p:sp>
      <p:sp>
        <p:nvSpPr>
          <p:cNvPr id="4" name="Označba mesta številke diapozitiva 3"/>
          <p:cNvSpPr>
            <a:spLocks noGrp="1"/>
          </p:cNvSpPr>
          <p:nvPr>
            <p:ph type="sldNum" sz="quarter" idx="10"/>
          </p:nvPr>
        </p:nvSpPr>
        <p:spPr/>
        <p:txBody>
          <a:bodyPr/>
          <a:lstStyle/>
          <a:p>
            <a:fld id="{3CF7EE9A-9CBA-4164-9470-9F888D37CAEF}" type="slidenum">
              <a:rPr lang="sl-SI" smtClean="0"/>
              <a:t>3</a:t>
            </a:fld>
            <a:endParaRPr lang="sl-SI"/>
          </a:p>
        </p:txBody>
      </p:sp>
    </p:spTree>
    <p:extLst>
      <p:ext uri="{BB962C8B-B14F-4D97-AF65-F5344CB8AC3E}">
        <p14:creationId xmlns:p14="http://schemas.microsoft.com/office/powerpoint/2010/main" val="3096656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3CF7EE9A-9CBA-4164-9470-9F888D37CAEF}" type="slidenum">
              <a:rPr lang="sl-SI" smtClean="0"/>
              <a:t>4</a:t>
            </a:fld>
            <a:endParaRPr lang="sl-SI"/>
          </a:p>
        </p:txBody>
      </p:sp>
    </p:spTree>
    <p:extLst>
      <p:ext uri="{BB962C8B-B14F-4D97-AF65-F5344CB8AC3E}">
        <p14:creationId xmlns:p14="http://schemas.microsoft.com/office/powerpoint/2010/main" val="1580199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smtClean="0"/>
              <a:t>Odgovori so razvrščeni</a:t>
            </a:r>
            <a:r>
              <a:rPr lang="sl-SI" baseline="0" dirty="0" smtClean="0"/>
              <a:t> po prioritetnem vrstnem redu. Dobili smo kar 20 različnih načinov informiranja in to priča o tem, da imamo znotraj sistema JSKS dobro vzpostavljeno informacijsko mrežo in da je to tema, ki svetovalce zelo zanima.</a:t>
            </a:r>
            <a:endParaRPr lang="sl-SI" dirty="0"/>
          </a:p>
        </p:txBody>
      </p:sp>
      <p:sp>
        <p:nvSpPr>
          <p:cNvPr id="4" name="Označba mesta številke diapozitiva 3"/>
          <p:cNvSpPr>
            <a:spLocks noGrp="1"/>
          </p:cNvSpPr>
          <p:nvPr>
            <p:ph type="sldNum" sz="quarter" idx="10"/>
          </p:nvPr>
        </p:nvSpPr>
        <p:spPr/>
        <p:txBody>
          <a:bodyPr/>
          <a:lstStyle/>
          <a:p>
            <a:fld id="{3CF7EE9A-9CBA-4164-9470-9F888D37CAEF}" type="slidenum">
              <a:rPr lang="sl-SI" smtClean="0"/>
              <a:t>5</a:t>
            </a:fld>
            <a:endParaRPr lang="sl-SI"/>
          </a:p>
        </p:txBody>
      </p:sp>
    </p:spTree>
    <p:extLst>
      <p:ext uri="{BB962C8B-B14F-4D97-AF65-F5344CB8AC3E}">
        <p14:creationId xmlns:p14="http://schemas.microsoft.com/office/powerpoint/2010/main" val="3646459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3CF7EE9A-9CBA-4164-9470-9F888D37CAEF}" type="slidenum">
              <a:rPr lang="sl-SI" smtClean="0"/>
              <a:t>11</a:t>
            </a:fld>
            <a:endParaRPr lang="sl-SI"/>
          </a:p>
        </p:txBody>
      </p:sp>
    </p:spTree>
    <p:extLst>
      <p:ext uri="{BB962C8B-B14F-4D97-AF65-F5344CB8AC3E}">
        <p14:creationId xmlns:p14="http://schemas.microsoft.com/office/powerpoint/2010/main" val="2666896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10"/>
          </p:nvPr>
        </p:nvSpPr>
        <p:spPr/>
        <p:txBody>
          <a:bodyPr/>
          <a:lstStyle/>
          <a:p>
            <a:fld id="{3CF7EE9A-9CBA-4164-9470-9F888D37CAEF}" type="slidenum">
              <a:rPr lang="sl-SI" smtClean="0"/>
              <a:t>13</a:t>
            </a:fld>
            <a:endParaRPr lang="sl-SI"/>
          </a:p>
        </p:txBody>
      </p:sp>
    </p:spTree>
    <p:extLst>
      <p:ext uri="{BB962C8B-B14F-4D97-AF65-F5344CB8AC3E}">
        <p14:creationId xmlns:p14="http://schemas.microsoft.com/office/powerpoint/2010/main" val="2597735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3CF7EE9A-9CBA-4164-9470-9F888D37CAEF}" type="slidenum">
              <a:rPr lang="sl-SI" smtClean="0"/>
              <a:t>19</a:t>
            </a:fld>
            <a:endParaRPr lang="sl-SI"/>
          </a:p>
        </p:txBody>
      </p:sp>
    </p:spTree>
    <p:extLst>
      <p:ext uri="{BB962C8B-B14F-4D97-AF65-F5344CB8AC3E}">
        <p14:creationId xmlns:p14="http://schemas.microsoft.com/office/powerpoint/2010/main" val="130323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2F5F435E-74E4-48C6-8C21-DFB2829BFAC4}" type="datetimeFigureOut">
              <a:rPr lang="sl-SI" smtClean="0"/>
              <a:t>06.12.2022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238645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F5F435E-74E4-48C6-8C21-DFB2829BFAC4}" type="datetimeFigureOut">
              <a:rPr lang="sl-SI" smtClean="0"/>
              <a:t>06.12.2022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386434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F5F435E-74E4-48C6-8C21-DFB2829BFAC4}" type="datetimeFigureOut">
              <a:rPr lang="sl-SI" smtClean="0"/>
              <a:t>06.12.2022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1833360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F5F435E-74E4-48C6-8C21-DFB2829BFAC4}" type="datetimeFigureOut">
              <a:rPr lang="sl-SI" smtClean="0"/>
              <a:t>06.12.2022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277452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2F5F435E-74E4-48C6-8C21-DFB2829BFAC4}" type="datetimeFigureOut">
              <a:rPr lang="sl-SI" smtClean="0"/>
              <a:t>06.12.2022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45522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2F5F435E-74E4-48C6-8C21-DFB2829BFAC4}" type="datetimeFigureOut">
              <a:rPr lang="sl-SI" smtClean="0"/>
              <a:t>06.12.2022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276564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2F5F435E-74E4-48C6-8C21-DFB2829BFAC4}" type="datetimeFigureOut">
              <a:rPr lang="sl-SI" smtClean="0"/>
              <a:t>06.12.2022</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2289269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2F5F435E-74E4-48C6-8C21-DFB2829BFAC4}" type="datetimeFigureOut">
              <a:rPr lang="sl-SI" smtClean="0"/>
              <a:t>06.12.2022</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776058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2F5F435E-74E4-48C6-8C21-DFB2829BFAC4}" type="datetimeFigureOut">
              <a:rPr lang="sl-SI" smtClean="0"/>
              <a:t>06.12.2022</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3813283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2F5F435E-74E4-48C6-8C21-DFB2829BFAC4}" type="datetimeFigureOut">
              <a:rPr lang="sl-SI" smtClean="0"/>
              <a:t>06.12.2022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353445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2F5F435E-74E4-48C6-8C21-DFB2829BFAC4}" type="datetimeFigureOut">
              <a:rPr lang="sl-SI" smtClean="0"/>
              <a:t>06.12.2022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53A0CC8-31A3-4C27-9757-195C65CF9BE1}" type="slidenum">
              <a:rPr lang="sl-SI" smtClean="0"/>
              <a:t>‹#›</a:t>
            </a:fld>
            <a:endParaRPr lang="sl-SI"/>
          </a:p>
        </p:txBody>
      </p:sp>
    </p:spTree>
    <p:extLst>
      <p:ext uri="{BB962C8B-B14F-4D97-AF65-F5344CB8AC3E}">
        <p14:creationId xmlns:p14="http://schemas.microsoft.com/office/powerpoint/2010/main" val="122210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F435E-74E4-48C6-8C21-DFB2829BFAC4}" type="datetimeFigureOut">
              <a:rPr lang="sl-SI" smtClean="0"/>
              <a:t>06.12.2022</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0CC8-31A3-4C27-9757-195C65CF9BE1}" type="slidenum">
              <a:rPr lang="sl-SI" smtClean="0"/>
              <a:t>‹#›</a:t>
            </a:fld>
            <a:endParaRPr lang="sl-SI"/>
          </a:p>
        </p:txBody>
      </p:sp>
    </p:spTree>
    <p:extLst>
      <p:ext uri="{BB962C8B-B14F-4D97-AF65-F5344CB8AC3E}">
        <p14:creationId xmlns:p14="http://schemas.microsoft.com/office/powerpoint/2010/main" val="261744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4.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2.png"/><Relationship Id="rId4" Type="http://schemas.openxmlformats.org/officeDocument/2006/relationships/image" Target="../media/image9.png"/><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s://skp.si/eup/seznam-projektov/zakljuceni-eip-projekti" TargetMode="External"/><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1.png"/><Relationship Id="rId10" Type="http://schemas.openxmlformats.org/officeDocument/2006/relationships/image" Target="../media/image13.png"/><Relationship Id="rId4" Type="http://schemas.openxmlformats.org/officeDocument/2006/relationships/hyperlink" Target="https://ec.europa.eu/eip/agriculture/en/eip-agri-projects" TargetMode="External"/><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587" y="5547481"/>
            <a:ext cx="9144000" cy="1310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slov 1"/>
          <p:cNvSpPr>
            <a:spLocks noGrp="1"/>
          </p:cNvSpPr>
          <p:nvPr>
            <p:ph type="ctrTitle"/>
          </p:nvPr>
        </p:nvSpPr>
        <p:spPr>
          <a:xfrm>
            <a:off x="213321" y="116632"/>
            <a:ext cx="8712968" cy="1470025"/>
          </a:xfrm>
        </p:spPr>
        <p:txBody>
          <a:bodyPr>
            <a:normAutofit/>
          </a:bodyPr>
          <a:lstStyle/>
          <a:p>
            <a:r>
              <a:rPr lang="sl-SI" sz="2800" b="1" dirty="0" smtClean="0"/>
              <a:t>37. TRADICIONALNI POSVET JAVNE SLUŽBE KMETIJSKEGA SVETOVANJA (JSKS)</a:t>
            </a:r>
            <a:endParaRPr lang="sl-SI" sz="2800" b="1" dirty="0"/>
          </a:p>
        </p:txBody>
      </p:sp>
      <p:sp>
        <p:nvSpPr>
          <p:cNvPr id="4" name="Podnaslov 3"/>
          <p:cNvSpPr>
            <a:spLocks noGrp="1"/>
          </p:cNvSpPr>
          <p:nvPr>
            <p:ph type="subTitle" idx="1"/>
          </p:nvPr>
        </p:nvSpPr>
        <p:spPr>
          <a:xfrm>
            <a:off x="1619672" y="2348880"/>
            <a:ext cx="6891603" cy="2088232"/>
          </a:xfrm>
        </p:spPr>
        <p:txBody>
          <a:bodyPr>
            <a:normAutofit/>
          </a:bodyPr>
          <a:lstStyle/>
          <a:p>
            <a:r>
              <a:rPr lang="sl-SI" b="1" dirty="0" smtClean="0">
                <a:solidFill>
                  <a:srgbClr val="00B050"/>
                </a:solidFill>
              </a:rPr>
              <a:t>Uporaba </a:t>
            </a:r>
            <a:r>
              <a:rPr lang="sl-SI" b="1" dirty="0">
                <a:solidFill>
                  <a:srgbClr val="00B050"/>
                </a:solidFill>
              </a:rPr>
              <a:t>in razširjanje rezultatov projekta EIP - izkušnje svetovalcev </a:t>
            </a:r>
            <a:r>
              <a:rPr lang="sl-SI" b="1" dirty="0" smtClean="0">
                <a:solidFill>
                  <a:srgbClr val="00B050"/>
                </a:solidFill>
              </a:rPr>
              <a:t>KGZS</a:t>
            </a:r>
            <a:endParaRPr lang="sl-SI" sz="4400" b="1" dirty="0">
              <a:solidFill>
                <a:srgbClr val="00B050"/>
              </a:solidFill>
            </a:endParaRPr>
          </a:p>
        </p:txBody>
      </p:sp>
      <p:sp>
        <p:nvSpPr>
          <p:cNvPr id="5" name="PoljeZBesedilom 4"/>
          <p:cNvSpPr txBox="1"/>
          <p:nvPr/>
        </p:nvSpPr>
        <p:spPr>
          <a:xfrm>
            <a:off x="2078267" y="4204345"/>
            <a:ext cx="4983075" cy="1015663"/>
          </a:xfrm>
          <a:prstGeom prst="rect">
            <a:avLst/>
          </a:prstGeom>
          <a:noFill/>
        </p:spPr>
        <p:txBody>
          <a:bodyPr wrap="square" rtlCol="0">
            <a:spAutoFit/>
          </a:bodyPr>
          <a:lstStyle/>
          <a:p>
            <a:pPr algn="ctr"/>
            <a:r>
              <a:rPr lang="sl-SI" sz="2000" b="1" dirty="0" smtClean="0"/>
              <a:t>Barbara Trunkelj</a:t>
            </a:r>
          </a:p>
          <a:p>
            <a:pPr algn="ctr"/>
            <a:r>
              <a:rPr lang="sl-SI" sz="2000" b="1" dirty="0" smtClean="0"/>
              <a:t>Kmetijsko gozdarska zbornica Slovenije</a:t>
            </a:r>
          </a:p>
          <a:p>
            <a:pPr algn="ctr"/>
            <a:endParaRPr lang="sl-SI" sz="2000" b="1" dirty="0" smtClean="0"/>
          </a:p>
        </p:txBody>
      </p:sp>
      <p:sp>
        <p:nvSpPr>
          <p:cNvPr id="6" name="PoljeZBesedilom 5"/>
          <p:cNvSpPr txBox="1"/>
          <p:nvPr/>
        </p:nvSpPr>
        <p:spPr>
          <a:xfrm>
            <a:off x="6208829" y="5948604"/>
            <a:ext cx="2793239" cy="83099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sl-SI" sz="2400" b="1" dirty="0" smtClean="0">
                <a:solidFill>
                  <a:schemeClr val="bg1"/>
                </a:solidFill>
              </a:rPr>
              <a:t>Bled</a:t>
            </a:r>
          </a:p>
          <a:p>
            <a:pPr algn="ctr"/>
            <a:r>
              <a:rPr lang="sl-SI" sz="2400" b="1" dirty="0" smtClean="0">
                <a:solidFill>
                  <a:schemeClr val="bg1"/>
                </a:solidFill>
              </a:rPr>
              <a:t>28. – 29. 11. 2022</a:t>
            </a:r>
            <a:endParaRPr lang="sl-SI" sz="2400" b="1" dirty="0">
              <a:solidFill>
                <a:schemeClr val="bg1"/>
              </a:solidFill>
            </a:endParaRPr>
          </a:p>
        </p:txBody>
      </p:sp>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6172"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100392" y="876839"/>
            <a:ext cx="821769" cy="107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Pravokotnik 13"/>
          <p:cNvSpPr/>
          <p:nvPr/>
        </p:nvSpPr>
        <p:spPr>
          <a:xfrm>
            <a:off x="1619672" y="1484784"/>
            <a:ext cx="6707250" cy="646331"/>
          </a:xfrm>
          <a:prstGeom prst="rect">
            <a:avLst/>
          </a:prstGeom>
        </p:spPr>
        <p:txBody>
          <a:bodyPr wrap="square">
            <a:spAutoFit/>
          </a:bodyPr>
          <a:lstStyle/>
          <a:p>
            <a:r>
              <a:rPr lang="sl-SI" dirty="0" smtClean="0"/>
              <a:t>Posvet Javne službe kmetijskega svetovanja in dogodkov Evropskega partnerstva za inovacija - EIP</a:t>
            </a:r>
            <a:endParaRPr lang="sl-SI" dirty="0"/>
          </a:p>
        </p:txBody>
      </p:sp>
      <p:pic>
        <p:nvPicPr>
          <p:cNvPr id="1043" name="Picture 19"/>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2587" y="1268760"/>
            <a:ext cx="1669677" cy="4379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Slika 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139952" y="4866197"/>
            <a:ext cx="1009849" cy="670200"/>
          </a:xfrm>
          <a:prstGeom prst="rect">
            <a:avLst/>
          </a:prstGeom>
        </p:spPr>
      </p:pic>
    </p:spTree>
    <p:extLst>
      <p:ext uri="{BB962C8B-B14F-4D97-AF65-F5344CB8AC3E}">
        <p14:creationId xmlns:p14="http://schemas.microsoft.com/office/powerpoint/2010/main" val="3924250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6172" y="121625"/>
            <a:ext cx="8229600" cy="1264319"/>
          </a:xfrm>
        </p:spPr>
        <p:txBody>
          <a:bodyPr>
            <a:noAutofit/>
          </a:bodyPr>
          <a:lstStyle/>
          <a:p>
            <a:pPr algn="l"/>
            <a:r>
              <a:rPr lang="sl-SI" sz="2400" b="1" dirty="0" smtClean="0">
                <a:solidFill>
                  <a:srgbClr val="00B050"/>
                </a:solidFill>
              </a:rPr>
              <a:t>3. Ali </a:t>
            </a:r>
            <a:r>
              <a:rPr lang="sl-SI" sz="2400" b="1" dirty="0">
                <a:solidFill>
                  <a:srgbClr val="00B050"/>
                </a:solidFill>
              </a:rPr>
              <a:t>ste v okviru strokovnih kolegijev na vašem zavodu kadarkoli do sedaj že obravnavali vsebino kakega od projektov EIP (v katerem sistem KGZS ni sodeloval)  in na kakšen način (samo </a:t>
            </a:r>
            <a:r>
              <a:rPr lang="sl-SI" sz="2400" b="1" dirty="0" err="1">
                <a:solidFill>
                  <a:srgbClr val="00B050"/>
                </a:solidFill>
              </a:rPr>
              <a:t>info</a:t>
            </a:r>
            <a:r>
              <a:rPr lang="sl-SI" sz="2400" b="1" dirty="0">
                <a:solidFill>
                  <a:srgbClr val="00B050"/>
                </a:solidFill>
              </a:rPr>
              <a:t>.. predstavitev… ogled…) in za katerega?</a:t>
            </a:r>
            <a:endParaRPr lang="sl-SI" sz="2400" dirty="0">
              <a:solidFill>
                <a:srgbClr val="00B050"/>
              </a:solidFill>
            </a:endParaRPr>
          </a:p>
        </p:txBody>
      </p:sp>
      <p:sp>
        <p:nvSpPr>
          <p:cNvPr id="3" name="Označba mesta vsebine 2"/>
          <p:cNvSpPr>
            <a:spLocks noGrp="1"/>
          </p:cNvSpPr>
          <p:nvPr>
            <p:ph idx="1"/>
          </p:nvPr>
        </p:nvSpPr>
        <p:spPr>
          <a:xfrm>
            <a:off x="389766" y="1427197"/>
            <a:ext cx="8363669" cy="4313099"/>
          </a:xfrm>
        </p:spPr>
        <p:txBody>
          <a:bodyPr>
            <a:normAutofit/>
          </a:bodyPr>
          <a:lstStyle/>
          <a:p>
            <a:pPr marL="0" indent="0">
              <a:buNone/>
            </a:pPr>
            <a:r>
              <a:rPr lang="sl-SI" sz="2400" dirty="0" smtClean="0"/>
              <a:t>Iz odgovorov smo razbrali, da se informacije o rezultatih EIP projektov, kjer JSKS ni bila vključena, slabše širijo med kmetijske svetovalce.  Večina svetovalcev je odgovorilo, da so s projekti, kjer ni bila vključena JSKS, manj seznanjeni. Kljub vsemu, pa smo dobili nekaj pritrdilnih odgovorov.</a:t>
            </a:r>
            <a:endParaRPr lang="sl-SI" sz="2400" dirty="0"/>
          </a:p>
          <a:p>
            <a:r>
              <a:rPr lang="sl-SI" sz="1800" i="1" dirty="0"/>
              <a:t>Da, rezultate posredujemo naprej do terenskih svetovalcev na internih kolegijih-poljedelsko-zelenjadarskih in poljedelsko – živinorejskih kolegijih- Vključevanje ekosistemskih storitev v trajnostno kmetijstvo na primeru zagotavljanja vrstne pestrosti cvetočih travnikov, Razvoj tehnologij pridelave in predelave z beljakovinami bogatih rastlin</a:t>
            </a:r>
          </a:p>
          <a:p>
            <a:r>
              <a:rPr lang="sl-SI" sz="1800" i="1" dirty="0">
                <a:solidFill>
                  <a:srgbClr val="00B050"/>
                </a:solidFill>
              </a:rPr>
              <a:t>Projekt v katerem KGZS ne sodeluje na kolegiju nismo imeli predstavitve, smo pa bili udeleženci predstavitev projekta na terenu po Sloveniji.</a:t>
            </a:r>
          </a:p>
          <a:p>
            <a:r>
              <a:rPr lang="sl-SI" sz="1800" i="1" dirty="0"/>
              <a:t>Da večino EIP, ki je vezana na KGZ NM in vsebino dela poznam, tudi preko ogledov.</a:t>
            </a:r>
          </a:p>
        </p:txBody>
      </p:sp>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954" y="5674940"/>
            <a:ext cx="9144793" cy="1412776"/>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5945" y="6381328"/>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1822" y="6381328"/>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63729" y="6381329"/>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spTree>
    <p:extLst>
      <p:ext uri="{BB962C8B-B14F-4D97-AF65-F5344CB8AC3E}">
        <p14:creationId xmlns:p14="http://schemas.microsoft.com/office/powerpoint/2010/main" val="2616196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12613" y="337786"/>
            <a:ext cx="8229600" cy="1264319"/>
          </a:xfrm>
        </p:spPr>
        <p:txBody>
          <a:bodyPr>
            <a:noAutofit/>
          </a:bodyPr>
          <a:lstStyle/>
          <a:p>
            <a:pPr algn="l"/>
            <a:r>
              <a:rPr lang="sl-SI" sz="2400" b="1" dirty="0" smtClean="0">
                <a:solidFill>
                  <a:srgbClr val="00B050"/>
                </a:solidFill>
              </a:rPr>
              <a:t>4. Ali </a:t>
            </a:r>
            <a:r>
              <a:rPr lang="sl-SI" sz="2400" b="1" dirty="0">
                <a:solidFill>
                  <a:srgbClr val="00B050"/>
                </a:solidFill>
              </a:rPr>
              <a:t>je bila vsebina katerega koli projekta do sedaj že </a:t>
            </a:r>
            <a:r>
              <a:rPr lang="sl-SI" sz="2400" b="1" dirty="0" smtClean="0">
                <a:solidFill>
                  <a:srgbClr val="00B050"/>
                </a:solidFill>
              </a:rPr>
              <a:t/>
            </a:r>
            <a:br>
              <a:rPr lang="sl-SI" sz="2400" b="1" dirty="0" smtClean="0">
                <a:solidFill>
                  <a:srgbClr val="00B050"/>
                </a:solidFill>
              </a:rPr>
            </a:br>
            <a:r>
              <a:rPr lang="sl-SI" sz="2400" b="1" dirty="0" smtClean="0">
                <a:solidFill>
                  <a:srgbClr val="00B050"/>
                </a:solidFill>
              </a:rPr>
              <a:t>predmet </a:t>
            </a:r>
            <a:r>
              <a:rPr lang="sl-SI" sz="2400" b="1" dirty="0">
                <a:solidFill>
                  <a:srgbClr val="00B050"/>
                </a:solidFill>
              </a:rPr>
              <a:t>usposabljanja </a:t>
            </a:r>
            <a:r>
              <a:rPr lang="sl-SI" sz="2400" b="1" u="sng" dirty="0" smtClean="0">
                <a:solidFill>
                  <a:srgbClr val="00B050"/>
                </a:solidFill>
              </a:rPr>
              <a:t>svetovalcev </a:t>
            </a:r>
            <a:r>
              <a:rPr lang="sl-SI" sz="2400" b="1" dirty="0" smtClean="0">
                <a:solidFill>
                  <a:srgbClr val="00B050"/>
                </a:solidFill>
              </a:rPr>
              <a:t>(katerega </a:t>
            </a:r>
            <a:r>
              <a:rPr lang="sl-SI" sz="2400" b="1" dirty="0">
                <a:solidFill>
                  <a:srgbClr val="00B050"/>
                </a:solidFill>
              </a:rPr>
              <a:t>in na kakšen način (predavanje, ogled poskusov…, delavnica</a:t>
            </a:r>
            <a:r>
              <a:rPr lang="sl-SI" sz="2400" b="1" dirty="0" smtClean="0">
                <a:solidFill>
                  <a:srgbClr val="00B050"/>
                </a:solidFill>
              </a:rPr>
              <a:t>..)?</a:t>
            </a:r>
            <a:endParaRPr lang="sl-SI" sz="2400" dirty="0">
              <a:solidFill>
                <a:srgbClr val="00B050"/>
              </a:solidFill>
            </a:endParaRPr>
          </a:p>
        </p:txBody>
      </p:sp>
      <p:sp>
        <p:nvSpPr>
          <p:cNvPr id="3" name="Označba mesta vsebine 2"/>
          <p:cNvSpPr>
            <a:spLocks noGrp="1"/>
          </p:cNvSpPr>
          <p:nvPr>
            <p:ph idx="1"/>
          </p:nvPr>
        </p:nvSpPr>
        <p:spPr>
          <a:xfrm>
            <a:off x="369309" y="1602106"/>
            <a:ext cx="8363669" cy="1281723"/>
          </a:xfrm>
        </p:spPr>
        <p:txBody>
          <a:bodyPr>
            <a:normAutofit/>
          </a:bodyPr>
          <a:lstStyle/>
          <a:p>
            <a:pPr marL="0" indent="0">
              <a:buNone/>
            </a:pPr>
            <a:r>
              <a:rPr lang="sl-SI" sz="2400" dirty="0"/>
              <a:t>Vsi </a:t>
            </a:r>
            <a:r>
              <a:rPr lang="sl-SI" sz="2400" dirty="0" smtClean="0"/>
              <a:t>KGZS-zavodi </a:t>
            </a:r>
            <a:r>
              <a:rPr lang="sl-SI" sz="2400" dirty="0"/>
              <a:t>so odgovorili zelo pozitivno in našteli mnoge </a:t>
            </a:r>
            <a:r>
              <a:rPr lang="sl-SI" sz="2400" dirty="0" smtClean="0"/>
              <a:t>projekte. Izobraževanje svetovalcev je namreč pogosta in zelo koristna aktivnost v izvajanju projektov EIP.</a:t>
            </a:r>
            <a:endParaRPr lang="sl-SI" sz="2400" i="1" dirty="0"/>
          </a:p>
        </p:txBody>
      </p:sp>
      <p:pic>
        <p:nvPicPr>
          <p:cNvPr id="4" name="Slika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661248"/>
            <a:ext cx="9144793" cy="1412776"/>
          </a:xfrm>
          <a:prstGeom prst="rect">
            <a:avLst/>
          </a:prstGeom>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7454" y="6381328"/>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1363331" y="6381328"/>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35238" y="6381329"/>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sp>
        <p:nvSpPr>
          <p:cNvPr id="11" name="Pravokotnik 10"/>
          <p:cNvSpPr/>
          <p:nvPr/>
        </p:nvSpPr>
        <p:spPr>
          <a:xfrm>
            <a:off x="273753" y="2994212"/>
            <a:ext cx="8447470" cy="1569660"/>
          </a:xfrm>
          <a:prstGeom prst="rect">
            <a:avLst/>
          </a:prstGeom>
        </p:spPr>
        <p:txBody>
          <a:bodyPr wrap="square">
            <a:spAutoFit/>
          </a:bodyPr>
          <a:lstStyle/>
          <a:p>
            <a:pPr>
              <a:spcBef>
                <a:spcPct val="0"/>
              </a:spcBef>
            </a:pPr>
            <a:r>
              <a:rPr lang="sl-SI" sz="2400" b="1" dirty="0">
                <a:solidFill>
                  <a:srgbClr val="00B050"/>
                </a:solidFill>
                <a:latin typeface="+mj-lt"/>
                <a:ea typeface="+mj-ea"/>
                <a:cs typeface="+mj-cs"/>
              </a:rPr>
              <a:t>5. Ali je bila vsebina katerega koli projekta do sedaj že predmet usposabljanja</a:t>
            </a:r>
            <a:r>
              <a:rPr lang="sl-SI" sz="2400" b="1" u="sng" dirty="0">
                <a:solidFill>
                  <a:srgbClr val="00B050"/>
                </a:solidFill>
                <a:latin typeface="+mj-lt"/>
                <a:ea typeface="+mj-ea"/>
                <a:cs typeface="+mj-cs"/>
              </a:rPr>
              <a:t> kmetov</a:t>
            </a:r>
            <a:r>
              <a:rPr lang="sl-SI" sz="2400" b="1" dirty="0">
                <a:solidFill>
                  <a:srgbClr val="00B050"/>
                </a:solidFill>
                <a:latin typeface="+mj-lt"/>
                <a:ea typeface="+mj-ea"/>
                <a:cs typeface="+mj-cs"/>
              </a:rPr>
              <a:t>, katerega in na kakšen način (predavanje, ogled poskusov…, </a:t>
            </a:r>
            <a:r>
              <a:rPr lang="sl-SI" sz="2400" b="1" dirty="0" smtClean="0">
                <a:solidFill>
                  <a:srgbClr val="00B050"/>
                </a:solidFill>
                <a:latin typeface="+mj-lt"/>
                <a:ea typeface="+mj-ea"/>
                <a:cs typeface="+mj-cs"/>
              </a:rPr>
              <a:t>delavnica…obvezna </a:t>
            </a:r>
            <a:r>
              <a:rPr lang="sl-SI" sz="2400" b="1" dirty="0">
                <a:solidFill>
                  <a:srgbClr val="00B050"/>
                </a:solidFill>
                <a:latin typeface="+mj-lt"/>
                <a:ea typeface="+mj-ea"/>
                <a:cs typeface="+mj-cs"/>
              </a:rPr>
              <a:t>predavanja KOPOP, DŽ, EK</a:t>
            </a:r>
            <a:r>
              <a:rPr lang="sl-SI" sz="2400" b="1" dirty="0" smtClean="0">
                <a:solidFill>
                  <a:srgbClr val="00B050"/>
                </a:solidFill>
                <a:latin typeface="+mj-lt"/>
                <a:ea typeface="+mj-ea"/>
                <a:cs typeface="+mj-cs"/>
              </a:rPr>
              <a:t>)?</a:t>
            </a:r>
            <a:endParaRPr lang="sl-SI" sz="2400" b="1" dirty="0">
              <a:solidFill>
                <a:srgbClr val="00B050"/>
              </a:solidFill>
              <a:latin typeface="+mj-lt"/>
              <a:ea typeface="+mj-ea"/>
              <a:cs typeface="+mj-cs"/>
            </a:endParaRPr>
          </a:p>
        </p:txBody>
      </p:sp>
      <p:sp>
        <p:nvSpPr>
          <p:cNvPr id="12" name="Pravokotnik 11"/>
          <p:cNvSpPr/>
          <p:nvPr/>
        </p:nvSpPr>
        <p:spPr>
          <a:xfrm>
            <a:off x="454731" y="4536409"/>
            <a:ext cx="8192824" cy="1200329"/>
          </a:xfrm>
          <a:prstGeom prst="rect">
            <a:avLst/>
          </a:prstGeom>
        </p:spPr>
        <p:txBody>
          <a:bodyPr wrap="square">
            <a:spAutoFit/>
          </a:bodyPr>
          <a:lstStyle/>
          <a:p>
            <a:pPr>
              <a:spcBef>
                <a:spcPct val="20000"/>
              </a:spcBef>
            </a:pPr>
            <a:r>
              <a:rPr lang="sl-SI" sz="2400" dirty="0" smtClean="0"/>
              <a:t>Vsi KGZS-zavodi so </a:t>
            </a:r>
            <a:r>
              <a:rPr lang="sl-SI" sz="2400" dirty="0"/>
              <a:t>odgovorili zelo </a:t>
            </a:r>
            <a:r>
              <a:rPr lang="sl-SI" sz="2400" dirty="0" smtClean="0"/>
              <a:t>pozitivno</a:t>
            </a:r>
            <a:r>
              <a:rPr lang="sl-SI" sz="2400" dirty="0"/>
              <a:t>. Našteli so večino projektov za katere so že napisali da jih poznajo, oz. so napisali, da so bili prisotni na izobraževanju</a:t>
            </a:r>
            <a:r>
              <a:rPr lang="sl-SI" sz="2400" dirty="0" smtClean="0"/>
              <a:t>.</a:t>
            </a:r>
            <a:endParaRPr lang="sl-SI" sz="2400" dirty="0"/>
          </a:p>
        </p:txBody>
      </p:sp>
    </p:spTree>
    <p:extLst>
      <p:ext uri="{BB962C8B-B14F-4D97-AF65-F5344CB8AC3E}">
        <p14:creationId xmlns:p14="http://schemas.microsoft.com/office/powerpoint/2010/main" val="1137813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5" y="5657714"/>
            <a:ext cx="9144793" cy="1412776"/>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5945" y="6381328"/>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1822" y="6381328"/>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63729" y="6381329"/>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Pravokotnik 7"/>
          <p:cNvSpPr/>
          <p:nvPr/>
        </p:nvSpPr>
        <p:spPr>
          <a:xfrm>
            <a:off x="251520" y="692696"/>
            <a:ext cx="8424936" cy="5867760"/>
          </a:xfrm>
          <a:prstGeom prst="rect">
            <a:avLst/>
          </a:prstGeom>
        </p:spPr>
        <p:txBody>
          <a:bodyPr wrap="square">
            <a:spAutoFit/>
          </a:bodyPr>
          <a:lstStyle/>
          <a:p>
            <a:pPr>
              <a:lnSpc>
                <a:spcPct val="105000"/>
              </a:lnSpc>
              <a:spcBef>
                <a:spcPct val="20000"/>
              </a:spcBef>
            </a:pPr>
            <a:r>
              <a:rPr lang="sl-SI" sz="2400" dirty="0" smtClean="0"/>
              <a:t> V odgovorih so svetovalci navedli:</a:t>
            </a:r>
          </a:p>
          <a:p>
            <a:pPr marL="342900" indent="-342900">
              <a:lnSpc>
                <a:spcPct val="105000"/>
              </a:lnSpc>
              <a:spcBef>
                <a:spcPct val="20000"/>
              </a:spcBef>
              <a:buFont typeface="Arial" panose="020B0604020202020204" pitchFamily="34" charset="0"/>
              <a:buChar char="•"/>
            </a:pPr>
            <a:r>
              <a:rPr lang="sl-SI" sz="2400" dirty="0"/>
              <a:t>predavanja, delavnice (tudi v tujini), oglede poskusov, vključno s prestavitvami v okviru panožnih krožkih o novostih EIP projektov. </a:t>
            </a:r>
          </a:p>
          <a:p>
            <a:pPr marL="342900" indent="-342900">
              <a:lnSpc>
                <a:spcPct val="105000"/>
              </a:lnSpc>
              <a:spcBef>
                <a:spcPct val="20000"/>
              </a:spcBef>
              <a:buFont typeface="Arial" panose="020B0604020202020204" pitchFamily="34" charset="0"/>
              <a:buChar char="•"/>
            </a:pPr>
            <a:r>
              <a:rPr lang="sl-SI" sz="2400" dirty="0"/>
              <a:t>delavnice odprtih vrat na kmetiji za druge kmetije, oglede dobrih praks, posvet o namakanju na sejmu Agra 2022,</a:t>
            </a:r>
          </a:p>
          <a:p>
            <a:pPr marL="342900" indent="-342900">
              <a:lnSpc>
                <a:spcPct val="105000"/>
              </a:lnSpc>
              <a:spcBef>
                <a:spcPct val="20000"/>
              </a:spcBef>
              <a:buFont typeface="Arial" panose="020B0604020202020204" pitchFamily="34" charset="0"/>
              <a:buChar char="•"/>
            </a:pPr>
            <a:r>
              <a:rPr lang="sl-SI" sz="2400" dirty="0" smtClean="0"/>
              <a:t>obvezna </a:t>
            </a:r>
            <a:r>
              <a:rPr lang="sl-SI" sz="2400" dirty="0"/>
              <a:t>predavanja KOOP in EK, dan zavoda Ptuj…</a:t>
            </a:r>
          </a:p>
          <a:p>
            <a:pPr marL="342900" indent="-342900">
              <a:lnSpc>
                <a:spcPct val="105000"/>
              </a:lnSpc>
              <a:spcBef>
                <a:spcPct val="20000"/>
              </a:spcBef>
              <a:buFont typeface="Arial" panose="020B0604020202020204" pitchFamily="34" charset="0"/>
              <a:buChar char="•"/>
            </a:pPr>
            <a:r>
              <a:rPr lang="sl-SI" sz="2400" dirty="0"/>
              <a:t>Pri </a:t>
            </a:r>
            <a:r>
              <a:rPr lang="sl-SI" sz="2400" dirty="0" smtClean="0"/>
              <a:t>različnih predavanjih </a:t>
            </a:r>
            <a:r>
              <a:rPr lang="sl-SI" sz="2400" dirty="0"/>
              <a:t>kmetom se predstavijo tudi nova dognanja EIP (jih vključimo v vsebino)</a:t>
            </a:r>
          </a:p>
          <a:p>
            <a:pPr marL="342900" indent="-342900">
              <a:lnSpc>
                <a:spcPct val="105000"/>
              </a:lnSpc>
              <a:spcBef>
                <a:spcPct val="20000"/>
              </a:spcBef>
              <a:buFont typeface="Arial" panose="020B0604020202020204" pitchFamily="34" charset="0"/>
              <a:buChar char="•"/>
            </a:pPr>
            <a:r>
              <a:rPr lang="sl-SI" sz="2400" dirty="0" smtClean="0"/>
              <a:t>Predstavitve </a:t>
            </a:r>
            <a:r>
              <a:rPr lang="sl-SI" sz="2400" dirty="0"/>
              <a:t>EIP projektov in delnih rezultatov na </a:t>
            </a:r>
            <a:r>
              <a:rPr lang="sl-SI" sz="2400" dirty="0" smtClean="0"/>
              <a:t>strokovnih posvetih (</a:t>
            </a:r>
            <a:r>
              <a:rPr lang="sl-SI" sz="2400" dirty="0" err="1" smtClean="0"/>
              <a:t>Lombergerjevi</a:t>
            </a:r>
            <a:r>
              <a:rPr lang="sl-SI" sz="2400" dirty="0" smtClean="0"/>
              <a:t> dnevi 2022 </a:t>
            </a:r>
            <a:r>
              <a:rPr lang="sl-SI" sz="2400" dirty="0"/>
              <a:t>na Vinogradniškem </a:t>
            </a:r>
            <a:r>
              <a:rPr lang="sl-SI" sz="2400" dirty="0" smtClean="0"/>
              <a:t>posvetu, 30.11.2022 </a:t>
            </a:r>
            <a:r>
              <a:rPr lang="sl-SI" sz="2400" dirty="0" err="1" smtClean="0"/>
              <a:t>itd</a:t>
            </a:r>
            <a:r>
              <a:rPr lang="sl-SI" sz="2400" dirty="0" smtClean="0"/>
              <a:t>)</a:t>
            </a:r>
            <a:endParaRPr lang="sl-SI" sz="2400" dirty="0"/>
          </a:p>
          <a:p>
            <a:pPr marL="342900" indent="-342900">
              <a:lnSpc>
                <a:spcPct val="105000"/>
              </a:lnSpc>
              <a:spcBef>
                <a:spcPct val="20000"/>
              </a:spcBef>
              <a:buFont typeface="Arial" panose="020B0604020202020204" pitchFamily="34" charset="0"/>
              <a:buChar char="•"/>
            </a:pPr>
            <a:endParaRPr lang="sl-SI" sz="2400" dirty="0"/>
          </a:p>
          <a:p>
            <a:pPr>
              <a:lnSpc>
                <a:spcPct val="105000"/>
              </a:lnSpc>
            </a:pPr>
            <a:endParaRPr lang="sl-SI" dirty="0">
              <a:effectLst/>
            </a:endParaRPr>
          </a:p>
        </p:txBody>
      </p:sp>
      <p:pic>
        <p:nvPicPr>
          <p:cNvPr id="12" name="Slika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spTree>
    <p:extLst>
      <p:ext uri="{BB962C8B-B14F-4D97-AF65-F5344CB8AC3E}">
        <p14:creationId xmlns:p14="http://schemas.microsoft.com/office/powerpoint/2010/main" val="3651460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12613" y="320376"/>
            <a:ext cx="8229600" cy="1264319"/>
          </a:xfrm>
        </p:spPr>
        <p:txBody>
          <a:bodyPr>
            <a:noAutofit/>
          </a:bodyPr>
          <a:lstStyle/>
          <a:p>
            <a:pPr lvl="0" algn="l"/>
            <a:r>
              <a:rPr lang="sl-SI" sz="2400" b="1" dirty="0" smtClean="0">
                <a:solidFill>
                  <a:srgbClr val="00B050"/>
                </a:solidFill>
              </a:rPr>
              <a:t>6. Ali </a:t>
            </a:r>
            <a:r>
              <a:rPr lang="sl-SI" sz="2400" b="1" dirty="0">
                <a:solidFill>
                  <a:srgbClr val="00B050"/>
                </a:solidFill>
              </a:rPr>
              <a:t>je bila s pomočjo </a:t>
            </a:r>
            <a:r>
              <a:rPr lang="sl-SI" sz="2400" b="1" dirty="0" smtClean="0">
                <a:solidFill>
                  <a:srgbClr val="00B050"/>
                </a:solidFill>
              </a:rPr>
              <a:t>projekta </a:t>
            </a:r>
            <a:r>
              <a:rPr lang="sl-SI" sz="2400" b="1" dirty="0">
                <a:solidFill>
                  <a:srgbClr val="00B050"/>
                </a:solidFill>
              </a:rPr>
              <a:t>izdana kakršna koli brošura, letak, orodje in ste ga videli in imeli možnost distribuirati za terenske </a:t>
            </a:r>
            <a:r>
              <a:rPr lang="sl-SI" sz="2400" b="1" dirty="0" smtClean="0">
                <a:solidFill>
                  <a:srgbClr val="00B050"/>
                </a:solidFill>
              </a:rPr>
              <a:t>svetovalce oziroma kmete, </a:t>
            </a:r>
            <a:r>
              <a:rPr lang="sl-SI" sz="2400" b="1" dirty="0">
                <a:solidFill>
                  <a:srgbClr val="00B050"/>
                </a:solidFill>
              </a:rPr>
              <a:t>kateri , kaj?</a:t>
            </a:r>
            <a:endParaRPr lang="sl-SI" sz="2400" dirty="0">
              <a:solidFill>
                <a:srgbClr val="00B050"/>
              </a:solidFill>
            </a:endParaRPr>
          </a:p>
        </p:txBody>
      </p:sp>
      <p:sp>
        <p:nvSpPr>
          <p:cNvPr id="3" name="Označba mesta vsebine 2"/>
          <p:cNvSpPr>
            <a:spLocks noGrp="1"/>
          </p:cNvSpPr>
          <p:nvPr>
            <p:ph idx="1"/>
          </p:nvPr>
        </p:nvSpPr>
        <p:spPr>
          <a:xfrm>
            <a:off x="2123728" y="2106326"/>
            <a:ext cx="6491461" cy="3081923"/>
          </a:xfrm>
        </p:spPr>
        <p:txBody>
          <a:bodyPr>
            <a:normAutofit fontScale="92500" lnSpcReduction="20000"/>
          </a:bodyPr>
          <a:lstStyle/>
          <a:p>
            <a:pPr marL="0" indent="0">
              <a:buNone/>
            </a:pPr>
            <a:r>
              <a:rPr lang="sl-SI" sz="2600" dirty="0"/>
              <a:t>Večino projektov EIP je v teku in se bodo zaključili konec leta 2023 ali še kasneje. Izvedbe usposabljanj za svetovalce in kmete kakor tudi brošure in drugi pripomočki se pretežno načrtujejo proti koncu izvedbe projektov</a:t>
            </a:r>
            <a:r>
              <a:rPr lang="sl-SI" sz="2600" dirty="0" smtClean="0"/>
              <a:t>. </a:t>
            </a:r>
          </a:p>
          <a:p>
            <a:pPr marL="0" indent="0">
              <a:buNone/>
            </a:pPr>
            <a:endParaRPr lang="sl-SI" sz="2600" dirty="0" smtClean="0"/>
          </a:p>
          <a:p>
            <a:pPr marL="0" indent="0">
              <a:buNone/>
            </a:pPr>
            <a:r>
              <a:rPr lang="sl-SI" sz="2600" dirty="0" smtClean="0"/>
              <a:t>Ne glede na to so svetovalci v odgovorih našteli mnoga tiskana gradiva v vezi s projekti, ki so jih naštevali v odgovorih na prejšnja vprašanja.</a:t>
            </a:r>
          </a:p>
          <a:p>
            <a:pPr marL="0" indent="0">
              <a:buNone/>
            </a:pPr>
            <a:endParaRPr lang="sl-SI" sz="2400" dirty="0"/>
          </a:p>
          <a:p>
            <a:pPr marL="0" indent="0">
              <a:buNone/>
            </a:pPr>
            <a:endParaRPr lang="sl-SI" sz="1800" i="1" dirty="0"/>
          </a:p>
        </p:txBody>
      </p:sp>
      <p:pic>
        <p:nvPicPr>
          <p:cNvPr id="4" name="Slika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5" y="5657714"/>
            <a:ext cx="9144793" cy="1412776"/>
          </a:xfrm>
          <a:prstGeom prst="rect">
            <a:avLst/>
          </a:prstGeom>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5945" y="6381328"/>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1391822" y="6381328"/>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63729" y="6381329"/>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pic>
        <p:nvPicPr>
          <p:cNvPr id="11" name="Picture 19"/>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a:off x="142790" y="1572355"/>
            <a:ext cx="1669677" cy="4379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3025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6172" y="121625"/>
            <a:ext cx="8229600" cy="1143158"/>
          </a:xfrm>
        </p:spPr>
        <p:txBody>
          <a:bodyPr>
            <a:noAutofit/>
          </a:bodyPr>
          <a:lstStyle/>
          <a:p>
            <a:r>
              <a:rPr lang="sl-SI" sz="2400" b="1" dirty="0" smtClean="0">
                <a:solidFill>
                  <a:srgbClr val="00B050"/>
                </a:solidFill>
              </a:rPr>
              <a:t>7. Vaše </a:t>
            </a:r>
            <a:r>
              <a:rPr lang="sl-SI" sz="2400" b="1" dirty="0">
                <a:solidFill>
                  <a:srgbClr val="00B050"/>
                </a:solidFill>
              </a:rPr>
              <a:t>izkušnje z prenosom znanja na podlagi projektov EIP.</a:t>
            </a:r>
            <a:endParaRPr lang="sl-SI" sz="2400" dirty="0">
              <a:solidFill>
                <a:srgbClr val="00B050"/>
              </a:solidFill>
            </a:endParaRPr>
          </a:p>
        </p:txBody>
      </p:sp>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657714"/>
            <a:ext cx="9144793" cy="1412776"/>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2623" y="6374679"/>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1822" y="6381328"/>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63729" y="6381329"/>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sp>
        <p:nvSpPr>
          <p:cNvPr id="13" name="Označba mesta vsebine 12"/>
          <p:cNvSpPr>
            <a:spLocks noGrp="1"/>
          </p:cNvSpPr>
          <p:nvPr>
            <p:ph idx="1"/>
          </p:nvPr>
        </p:nvSpPr>
        <p:spPr>
          <a:xfrm>
            <a:off x="317671" y="1092548"/>
            <a:ext cx="8507859" cy="5319181"/>
          </a:xfrm>
        </p:spPr>
        <p:txBody>
          <a:bodyPr>
            <a:normAutofit fontScale="62500" lnSpcReduction="20000"/>
          </a:bodyPr>
          <a:lstStyle/>
          <a:p>
            <a:pPr marL="0" indent="0">
              <a:buNone/>
            </a:pPr>
            <a:r>
              <a:rPr lang="sl-SI" sz="3800" dirty="0" smtClean="0"/>
              <a:t>Svetovalci so večinoma odgovorili zelo navdušeno. Iz odgovorov spodaj je razvidno, da imamo v Sloveniji vzpostavljen učeči se AKIS.</a:t>
            </a:r>
          </a:p>
          <a:p>
            <a:pPr marL="0" indent="0">
              <a:buNone/>
            </a:pPr>
            <a:endParaRPr lang="sl-SI" sz="1900" dirty="0" smtClean="0"/>
          </a:p>
          <a:p>
            <a:endParaRPr lang="sl-SI" sz="1500" i="1" dirty="0"/>
          </a:p>
          <a:p>
            <a:r>
              <a:rPr lang="sl-SI" sz="3500" i="1" dirty="0" smtClean="0"/>
              <a:t>Izkušnje </a:t>
            </a:r>
            <a:r>
              <a:rPr lang="sl-SI" sz="3500" i="1" dirty="0"/>
              <a:t>kjer sem sodeloval </a:t>
            </a:r>
            <a:r>
              <a:rPr lang="sl-SI" sz="3500" i="1" dirty="0" smtClean="0"/>
              <a:t>so odlične</a:t>
            </a:r>
            <a:r>
              <a:rPr lang="sl-SI" sz="3500" i="1" dirty="0"/>
              <a:t>. Žal pa gre veliko projektov mimo</a:t>
            </a:r>
            <a:r>
              <a:rPr lang="sl-SI" sz="3500" i="1" dirty="0" smtClean="0"/>
              <a:t>.</a:t>
            </a:r>
          </a:p>
          <a:p>
            <a:r>
              <a:rPr lang="sl-SI" sz="3500" i="1" dirty="0" smtClean="0"/>
              <a:t>Izkušnje </a:t>
            </a:r>
            <a:r>
              <a:rPr lang="sl-SI" sz="3500" i="1" dirty="0"/>
              <a:t>imam kot </a:t>
            </a:r>
            <a:r>
              <a:rPr lang="sl-SI" sz="3500" i="1" dirty="0" smtClean="0"/>
              <a:t>tisti, </a:t>
            </a:r>
            <a:r>
              <a:rPr lang="sl-SI" sz="3500" i="1" dirty="0"/>
              <a:t>ki prenaša znanje dobre (sodelovanje v pilotnem projektu »Konkurenčnost kmetovanja malih kmetij na VVO in OMD), na tak način gre za učinkovito samoizobraževanje, saj pridobiš veliko znanja od so-partnerjev v projektu. Na drugi strani pa ga je ob učinkovitem sodelovanju na praktičnih preizkusih tudi lažje prenašati na druge kmetovalce. Težje je ob množici projektnih aktivnosti pridobiti zanimanje in udeležbo kmetovalcev na določenih dogodkih</a:t>
            </a:r>
            <a:r>
              <a:rPr lang="sl-SI" sz="3500" i="1" dirty="0" smtClean="0"/>
              <a:t>.</a:t>
            </a:r>
          </a:p>
          <a:p>
            <a:r>
              <a:rPr lang="sl-SI" sz="3500" i="1" dirty="0">
                <a:solidFill>
                  <a:srgbClr val="00B050"/>
                </a:solidFill>
              </a:rPr>
              <a:t>Prenos znanja bi moral potekati po tem principu tudi, če ni podprt s sredstvi EIP.</a:t>
            </a:r>
          </a:p>
          <a:p>
            <a:endParaRPr lang="sl-SI" sz="4400" i="1" dirty="0"/>
          </a:p>
          <a:p>
            <a:endParaRPr lang="sl-SI" sz="2400" dirty="0"/>
          </a:p>
        </p:txBody>
      </p:sp>
    </p:spTree>
    <p:extLst>
      <p:ext uri="{BB962C8B-B14F-4D97-AF65-F5344CB8AC3E}">
        <p14:creationId xmlns:p14="http://schemas.microsoft.com/office/powerpoint/2010/main" val="4247602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1874601" y="864646"/>
            <a:ext cx="7269397" cy="5333969"/>
          </a:xfrm>
        </p:spPr>
        <p:txBody>
          <a:bodyPr>
            <a:noAutofit/>
          </a:bodyPr>
          <a:lstStyle/>
          <a:p>
            <a:r>
              <a:rPr lang="sl-SI" sz="2200" i="1" dirty="0" smtClean="0"/>
              <a:t>S </a:t>
            </a:r>
            <a:r>
              <a:rPr lang="sl-SI" sz="2200" i="1" dirty="0"/>
              <a:t>sodelovanjem v EIP projektih je na terenu bistveno več prenosa strokovnega znanja v prakso in s tem pozitivnega vpliva na kmetije in njihovo delovanje. V okviru EIP projektov imamo specialisti in svetovalci možnost dosti večjega napredka v strokovnem delu. Prenos znanja na kmetovalce je bistveno večji zaradi vseh dejavnostih v okviru projekta, saj krepijo sodelovanje strokovnjakov in kmetovalcev. </a:t>
            </a:r>
            <a:endParaRPr lang="sl-SI" sz="2200" i="1" dirty="0" smtClean="0"/>
          </a:p>
          <a:p>
            <a:r>
              <a:rPr lang="sl-SI" sz="2200" i="1" dirty="0" smtClean="0">
                <a:solidFill>
                  <a:srgbClr val="00B050"/>
                </a:solidFill>
              </a:rPr>
              <a:t>Zelo </a:t>
            </a:r>
            <a:r>
              <a:rPr lang="sl-SI" sz="2200" i="1" dirty="0">
                <a:solidFill>
                  <a:srgbClr val="00B050"/>
                </a:solidFill>
              </a:rPr>
              <a:t>pozitivno je mreženje, timsko delo in sodelovanje med nosilci projektov in partnerji v projektih, kamor sodijo tudi sodelujoče kmetije, kar posledično omogoča prenos znanja. </a:t>
            </a:r>
            <a:r>
              <a:rPr lang="sl-SI" sz="2200" i="1" dirty="0" smtClean="0">
                <a:solidFill>
                  <a:srgbClr val="00B050"/>
                </a:solidFill>
              </a:rPr>
              <a:t>Prenos </a:t>
            </a:r>
            <a:r>
              <a:rPr lang="sl-SI" sz="2200" i="1" dirty="0">
                <a:solidFill>
                  <a:srgbClr val="00B050"/>
                </a:solidFill>
              </a:rPr>
              <a:t>znanja bi lahko bil bolj učinkovito vzpostavljen s tem, da bi se zagotovila trajnost projektov, pomeni da bi bil prenos znanja zagotovljen tudi po zaključku projekta. </a:t>
            </a:r>
          </a:p>
          <a:p>
            <a:pPr marL="0" indent="0">
              <a:buNone/>
            </a:pPr>
            <a:endParaRPr lang="sl-SI" sz="2200" i="1" dirty="0"/>
          </a:p>
        </p:txBody>
      </p:sp>
      <p:sp>
        <p:nvSpPr>
          <p:cNvPr id="4" name="Naslov 1"/>
          <p:cNvSpPr>
            <a:spLocks noGrp="1"/>
          </p:cNvSpPr>
          <p:nvPr>
            <p:ph type="title"/>
          </p:nvPr>
        </p:nvSpPr>
        <p:spPr>
          <a:xfrm>
            <a:off x="126172" y="121625"/>
            <a:ext cx="8229600" cy="787095"/>
          </a:xfrm>
        </p:spPr>
        <p:txBody>
          <a:bodyPr>
            <a:noAutofit/>
          </a:bodyPr>
          <a:lstStyle/>
          <a:p>
            <a:r>
              <a:rPr lang="sl-SI" sz="2400" b="1" dirty="0" smtClean="0">
                <a:solidFill>
                  <a:srgbClr val="00B050"/>
                </a:solidFill>
              </a:rPr>
              <a:t>7. Vaše </a:t>
            </a:r>
            <a:r>
              <a:rPr lang="sl-SI" sz="2400" b="1" dirty="0">
                <a:solidFill>
                  <a:srgbClr val="00B050"/>
                </a:solidFill>
              </a:rPr>
              <a:t>izkušnje z prenosom znanja na podlagi projektov </a:t>
            </a:r>
            <a:r>
              <a:rPr lang="sl-SI" sz="2400" b="1" dirty="0" smtClean="0">
                <a:solidFill>
                  <a:srgbClr val="00B050"/>
                </a:solidFill>
              </a:rPr>
              <a:t>EIP</a:t>
            </a:r>
            <a:endParaRPr lang="sl-SI" sz="2400" dirty="0">
              <a:solidFill>
                <a:srgbClr val="00B050"/>
              </a:solidFill>
            </a:endParaRPr>
          </a:p>
        </p:txBody>
      </p:sp>
      <p:pic>
        <p:nvPicPr>
          <p:cNvPr id="5" name="Slika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pic>
        <p:nvPicPr>
          <p:cNvPr id="6" name="Slika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5" y="5657714"/>
            <a:ext cx="9144793" cy="1412776"/>
          </a:xfrm>
          <a:prstGeom prst="rect">
            <a:avLst/>
          </a:prstGeom>
        </p:spPr>
      </p:pic>
      <p:pic>
        <p:nvPicPr>
          <p:cNvPr id="9"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2623" y="6374679"/>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1391822" y="6381328"/>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63729" y="6381329"/>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9"/>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204924" y="1159297"/>
            <a:ext cx="1669677" cy="4379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866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6172" y="121626"/>
            <a:ext cx="8229600" cy="680034"/>
          </a:xfrm>
        </p:spPr>
        <p:txBody>
          <a:bodyPr>
            <a:noAutofit/>
          </a:bodyPr>
          <a:lstStyle/>
          <a:p>
            <a:r>
              <a:rPr lang="sl-SI" sz="2400" b="1" dirty="0" smtClean="0">
                <a:solidFill>
                  <a:srgbClr val="00B050"/>
                </a:solidFill>
              </a:rPr>
              <a:t>8. Vaš predlog za bodoče</a:t>
            </a:r>
            <a:endParaRPr lang="sl-SI" sz="2400" b="1" dirty="0">
              <a:solidFill>
                <a:srgbClr val="00B050"/>
              </a:solidFill>
            </a:endParaRPr>
          </a:p>
        </p:txBody>
      </p:sp>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5" y="5657714"/>
            <a:ext cx="9144793" cy="1412776"/>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5945" y="6381328"/>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1822" y="6381328"/>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63729" y="6381329"/>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sp>
        <p:nvSpPr>
          <p:cNvPr id="13" name="Označba mesta vsebine 12"/>
          <p:cNvSpPr>
            <a:spLocks noGrp="1"/>
          </p:cNvSpPr>
          <p:nvPr>
            <p:ph idx="1"/>
          </p:nvPr>
        </p:nvSpPr>
        <p:spPr>
          <a:xfrm>
            <a:off x="249637" y="764021"/>
            <a:ext cx="8702209" cy="5326417"/>
          </a:xfrm>
        </p:spPr>
        <p:txBody>
          <a:bodyPr>
            <a:normAutofit fontScale="92500" lnSpcReduction="10000"/>
          </a:bodyPr>
          <a:lstStyle/>
          <a:p>
            <a:pPr marL="0" indent="0">
              <a:buNone/>
            </a:pPr>
            <a:r>
              <a:rPr lang="sl-SI" sz="2600" dirty="0" smtClean="0"/>
              <a:t>Kmetijski svetovalci so izpostavili, da je potrebno </a:t>
            </a:r>
            <a:r>
              <a:rPr lang="sl-SI" sz="2600" dirty="0" smtClean="0">
                <a:solidFill>
                  <a:srgbClr val="00B050"/>
                </a:solidFill>
              </a:rPr>
              <a:t>na prvo mesto postaviti potrebe kmeta</a:t>
            </a:r>
            <a:r>
              <a:rPr lang="sl-SI" sz="2600" dirty="0" smtClean="0"/>
              <a:t>, da je nujno potrebno </a:t>
            </a:r>
            <a:r>
              <a:rPr lang="sl-SI" sz="2600" dirty="0" smtClean="0">
                <a:solidFill>
                  <a:srgbClr val="00B050"/>
                </a:solidFill>
              </a:rPr>
              <a:t>znanje prenašati tudi na druge kmete</a:t>
            </a:r>
            <a:r>
              <a:rPr lang="sl-SI" sz="2600" dirty="0" smtClean="0"/>
              <a:t>, ki niso bili vključeni v projekt , da je treba </a:t>
            </a:r>
            <a:r>
              <a:rPr lang="sl-SI" sz="2600" dirty="0" smtClean="0">
                <a:solidFill>
                  <a:srgbClr val="00B050"/>
                </a:solidFill>
              </a:rPr>
              <a:t>finančna sredstva za projekte EIP povečati</a:t>
            </a:r>
            <a:r>
              <a:rPr lang="sl-SI" sz="2600" dirty="0" smtClean="0"/>
              <a:t> in da bi imeli </a:t>
            </a:r>
            <a:r>
              <a:rPr lang="sl-SI" sz="2600" dirty="0" smtClean="0">
                <a:solidFill>
                  <a:srgbClr val="00B050"/>
                </a:solidFill>
              </a:rPr>
              <a:t>več časa za delo na omenjenih projektih</a:t>
            </a:r>
            <a:r>
              <a:rPr lang="sl-SI" sz="2600" dirty="0" smtClean="0"/>
              <a:t>. Predlagajo </a:t>
            </a:r>
            <a:r>
              <a:rPr lang="sl-SI" sz="2600" dirty="0" smtClean="0">
                <a:solidFill>
                  <a:srgbClr val="00B050"/>
                </a:solidFill>
              </a:rPr>
              <a:t>poenostavitev </a:t>
            </a:r>
            <a:r>
              <a:rPr lang="sl-SI" sz="2600" dirty="0" smtClean="0"/>
              <a:t>izvajanja projektov, </a:t>
            </a:r>
            <a:r>
              <a:rPr lang="sl-SI" sz="2600" dirty="0" smtClean="0">
                <a:solidFill>
                  <a:srgbClr val="00B050"/>
                </a:solidFill>
              </a:rPr>
              <a:t>manj drobljenja sredstev </a:t>
            </a:r>
            <a:r>
              <a:rPr lang="sl-SI" sz="2600" dirty="0" smtClean="0"/>
              <a:t>in </a:t>
            </a:r>
            <a:r>
              <a:rPr lang="sl-SI" sz="2600" dirty="0" smtClean="0">
                <a:solidFill>
                  <a:srgbClr val="00B050"/>
                </a:solidFill>
              </a:rPr>
              <a:t>bolj ciljno usmerjenost razpisov</a:t>
            </a:r>
            <a:r>
              <a:rPr lang="sl-SI" sz="2600" dirty="0" smtClean="0"/>
              <a:t>. Nujno je potrebno prevetriti tudi </a:t>
            </a:r>
            <a:r>
              <a:rPr lang="sl-SI" sz="2600" u="sng" dirty="0" smtClean="0">
                <a:solidFill>
                  <a:srgbClr val="00B050"/>
                </a:solidFill>
              </a:rPr>
              <a:t>način točkovanja</a:t>
            </a:r>
            <a:r>
              <a:rPr lang="sl-SI" sz="2600" dirty="0" smtClean="0"/>
              <a:t>, da se zaradi „nabiranja točk“ ne bo po nepotrebnem izgubljal fokus, čas in denar.</a:t>
            </a:r>
          </a:p>
          <a:p>
            <a:pPr marL="0" indent="0">
              <a:buNone/>
            </a:pPr>
            <a:endParaRPr lang="sl-SI" sz="900" dirty="0"/>
          </a:p>
          <a:p>
            <a:pPr marL="0" indent="0">
              <a:buNone/>
            </a:pPr>
            <a:r>
              <a:rPr lang="sl-SI" sz="2600" dirty="0" smtClean="0"/>
              <a:t>Kmetijski svetovalci tudi želijo, da so EIP projekti sistemsko urejeni na spletni strani KGZS.</a:t>
            </a:r>
          </a:p>
          <a:p>
            <a:pPr marL="0" indent="0">
              <a:buNone/>
            </a:pPr>
            <a:endParaRPr lang="sl-SI" sz="900" dirty="0" smtClean="0"/>
          </a:p>
          <a:p>
            <a:pPr marL="0" indent="0">
              <a:buNone/>
            </a:pPr>
            <a:r>
              <a:rPr lang="sl-SI" sz="2600" dirty="0" smtClean="0">
                <a:solidFill>
                  <a:srgbClr val="00B050"/>
                </a:solidFill>
              </a:rPr>
              <a:t>Treba je zagotoviti tudi prenos rezultatov EIP projektov, če JSKS ni bila v partnerstvu </a:t>
            </a:r>
            <a:r>
              <a:rPr lang="sl-SI" sz="2600" dirty="0" smtClean="0"/>
              <a:t>(v izvedbeni uredbi bi morala biti obvezna vsebina promocije rezultatov projektov EIP tudi  seznanitev JSKS preko KGZS </a:t>
            </a:r>
            <a:r>
              <a:rPr lang="sl-SI" sz="2600" dirty="0" err="1" smtClean="0"/>
              <a:t>info</a:t>
            </a:r>
            <a:r>
              <a:rPr lang="sl-SI" sz="2600" dirty="0" smtClean="0"/>
              <a:t> točk, ki so objavljene v prilogi razpisa).</a:t>
            </a:r>
          </a:p>
          <a:p>
            <a:pPr marL="0" indent="0">
              <a:buNone/>
            </a:pPr>
            <a:endParaRPr lang="sl-SI" sz="1700" i="1" dirty="0" smtClean="0"/>
          </a:p>
          <a:p>
            <a:endParaRPr lang="sl-SI" sz="2400" dirty="0"/>
          </a:p>
        </p:txBody>
      </p:sp>
    </p:spTree>
    <p:extLst>
      <p:ext uri="{BB962C8B-B14F-4D97-AF65-F5344CB8AC3E}">
        <p14:creationId xmlns:p14="http://schemas.microsoft.com/office/powerpoint/2010/main" val="3860740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6172" y="47734"/>
            <a:ext cx="8229600" cy="787095"/>
          </a:xfrm>
        </p:spPr>
        <p:txBody>
          <a:bodyPr>
            <a:noAutofit/>
          </a:bodyPr>
          <a:lstStyle/>
          <a:p>
            <a:r>
              <a:rPr lang="sl-SI" sz="2400" b="1" dirty="0">
                <a:solidFill>
                  <a:srgbClr val="00B050"/>
                </a:solidFill>
              </a:rPr>
              <a:t>8</a:t>
            </a:r>
            <a:r>
              <a:rPr lang="sl-SI" sz="2400" b="1" dirty="0" smtClean="0">
                <a:solidFill>
                  <a:srgbClr val="00B050"/>
                </a:solidFill>
              </a:rPr>
              <a:t>.</a:t>
            </a:r>
            <a:r>
              <a:rPr lang="sl-SI" b="1" dirty="0"/>
              <a:t> </a:t>
            </a:r>
            <a:r>
              <a:rPr lang="sl-SI" sz="2400" b="1" dirty="0">
                <a:solidFill>
                  <a:srgbClr val="00B050"/>
                </a:solidFill>
              </a:rPr>
              <a:t>Vaš predlog za </a:t>
            </a:r>
            <a:r>
              <a:rPr lang="sl-SI" sz="2400" b="1" dirty="0" smtClean="0">
                <a:solidFill>
                  <a:srgbClr val="00B050"/>
                </a:solidFill>
              </a:rPr>
              <a:t>bodoče</a:t>
            </a:r>
            <a:endParaRPr lang="sl-SI" sz="2400" dirty="0">
              <a:solidFill>
                <a:srgbClr val="00B050"/>
              </a:solidFill>
            </a:endParaRPr>
          </a:p>
        </p:txBody>
      </p:sp>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5" y="5657714"/>
            <a:ext cx="9144793" cy="1412776"/>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5945" y="6381328"/>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1822" y="6381328"/>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63729" y="6381329"/>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sp>
        <p:nvSpPr>
          <p:cNvPr id="13" name="Označba mesta vsebine 12"/>
          <p:cNvSpPr>
            <a:spLocks noGrp="1"/>
          </p:cNvSpPr>
          <p:nvPr>
            <p:ph idx="1"/>
          </p:nvPr>
        </p:nvSpPr>
        <p:spPr>
          <a:xfrm>
            <a:off x="317671" y="1108395"/>
            <a:ext cx="8507859" cy="4797268"/>
          </a:xfrm>
        </p:spPr>
        <p:txBody>
          <a:bodyPr>
            <a:normAutofit/>
          </a:bodyPr>
          <a:lstStyle/>
          <a:p>
            <a:r>
              <a:rPr lang="sl-SI" sz="2200" i="1" dirty="0" smtClean="0"/>
              <a:t>Bilo bi koristno, če bi bila končna poročila EIP projektov bolj dostopna (ali link) tudi na strani KGZS, kjer so sicer že, vendar jih je potrebno iskati- urediti bolj viden dostop.</a:t>
            </a:r>
          </a:p>
          <a:p>
            <a:r>
              <a:rPr lang="sl-SI" sz="2200" i="1" dirty="0" smtClean="0"/>
              <a:t>Projekti bi morali biti zastavljeni tako, da se iz pridobljenih znanj poduči tudi ostale kmete, ki v projektu ne sodelujejo vendar imajo podobne probleme ali jih posamezna tematika zanima. </a:t>
            </a:r>
          </a:p>
          <a:p>
            <a:r>
              <a:rPr lang="sl-SI" sz="2200" i="1" dirty="0" smtClean="0"/>
              <a:t>Projekti naj bodo korist za sadjarje ne pa za načrtovalce in izvajalce projektov.</a:t>
            </a:r>
          </a:p>
          <a:p>
            <a:r>
              <a:rPr lang="sl-SI" sz="2200" i="1" dirty="0" smtClean="0">
                <a:solidFill>
                  <a:srgbClr val="00B050"/>
                </a:solidFill>
              </a:rPr>
              <a:t>S projekti EIP bi bilo potrebno nadaljevati, zagotoviti financiranje, saj je uporabnih idej, želja in potreb veliko, veliko projektov pa  na žalost tudi odpade, ker je financiranje omejeno.</a:t>
            </a:r>
          </a:p>
          <a:p>
            <a:r>
              <a:rPr lang="sl-SI" sz="2200" i="1" dirty="0"/>
              <a:t>Manj projektov, ki morajo biti usmerjeni k resničnim potrebam naših kmetov.</a:t>
            </a:r>
            <a:endParaRPr lang="sl-SI" sz="2200" dirty="0"/>
          </a:p>
        </p:txBody>
      </p:sp>
    </p:spTree>
    <p:extLst>
      <p:ext uri="{BB962C8B-B14F-4D97-AF65-F5344CB8AC3E}">
        <p14:creationId xmlns:p14="http://schemas.microsoft.com/office/powerpoint/2010/main" val="233894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5" y="5657714"/>
            <a:ext cx="9144793" cy="1412776"/>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5945" y="6381328"/>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1822" y="6381328"/>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63729" y="6381329"/>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sp>
        <p:nvSpPr>
          <p:cNvPr id="13" name="Označba mesta vsebine 12"/>
          <p:cNvSpPr>
            <a:spLocks noGrp="1"/>
          </p:cNvSpPr>
          <p:nvPr>
            <p:ph idx="1"/>
          </p:nvPr>
        </p:nvSpPr>
        <p:spPr>
          <a:xfrm>
            <a:off x="206383" y="806427"/>
            <a:ext cx="8542081" cy="4996732"/>
          </a:xfrm>
        </p:spPr>
        <p:txBody>
          <a:bodyPr>
            <a:normAutofit fontScale="85000" lnSpcReduction="10000"/>
          </a:bodyPr>
          <a:lstStyle/>
          <a:p>
            <a:r>
              <a:rPr lang="sl-SI" sz="2600" i="1" dirty="0" smtClean="0"/>
              <a:t>Manj </a:t>
            </a:r>
            <a:r>
              <a:rPr lang="sl-SI" sz="2600" i="1" dirty="0"/>
              <a:t>administracije. Razpisi naj bodo odprtega tipa. Pri sedanjem načinu je potrebno zaradi konkurence zadostiti vse kriterije vezane na </a:t>
            </a:r>
            <a:r>
              <a:rPr lang="sl-SI" sz="2600" i="1" dirty="0" smtClean="0"/>
              <a:t>točkovanje, </a:t>
            </a:r>
            <a:r>
              <a:rPr lang="sl-SI" sz="2600" i="1" dirty="0"/>
              <a:t>če želimo uspeti na razpisu. Velikokrat se zaradi tega izgubi fokus in poudarek na vsebini vezani na konkreten problem, saj je potrebno dodajati vsebine zaradi pridobivanja točk. Vrednost projekta je posledično višja kot bi bila sicer, projekt traja dalj časa…</a:t>
            </a:r>
          </a:p>
          <a:p>
            <a:r>
              <a:rPr lang="sl-SI" sz="2600" i="1" dirty="0" smtClean="0">
                <a:solidFill>
                  <a:srgbClr val="00B050"/>
                </a:solidFill>
              </a:rPr>
              <a:t>Na </a:t>
            </a:r>
            <a:r>
              <a:rPr lang="sl-SI" sz="2600" i="1" dirty="0">
                <a:solidFill>
                  <a:srgbClr val="00B050"/>
                </a:solidFill>
              </a:rPr>
              <a:t>prvem mestu, ali naj bodo projekti razdeljeni na stroko in določeno, koliko zelenjadarskih, sadjarskih, vinogradniških… naj gre skozi sito, ne da vsi konkurirajo za enak, majhen denar. Naj bodo tehnološki projekti v prednosti pred okolijskimi, ali pa podobno, dodamo strokovno tehnološkim določeno količino </a:t>
            </a:r>
            <a:r>
              <a:rPr lang="sl-SI" sz="2600" i="1" dirty="0" smtClean="0">
                <a:solidFill>
                  <a:srgbClr val="00B050"/>
                </a:solidFill>
              </a:rPr>
              <a:t>okolijskim, </a:t>
            </a:r>
            <a:r>
              <a:rPr lang="sl-SI" sz="2600" i="1" dirty="0">
                <a:solidFill>
                  <a:srgbClr val="00B050"/>
                </a:solidFill>
              </a:rPr>
              <a:t>ne da potem ti prevladujejo nad tehnološkimi.  in predvsem, zmanjšati prijavno dokumentacijo na največ 25 % dosedanje </a:t>
            </a:r>
            <a:r>
              <a:rPr lang="sl-SI" sz="2600" i="1" dirty="0" smtClean="0">
                <a:solidFill>
                  <a:srgbClr val="00B050"/>
                </a:solidFill>
              </a:rPr>
              <a:t>in </a:t>
            </a:r>
            <a:r>
              <a:rPr lang="sl-SI" sz="2600" i="1" dirty="0">
                <a:solidFill>
                  <a:srgbClr val="00B050"/>
                </a:solidFill>
              </a:rPr>
              <a:t>tudi popraviti način poročanja, aplikacijo, ki, ko je najbolj potrebna ne dela in se poroča potem ponoči in podobno. </a:t>
            </a:r>
            <a:r>
              <a:rPr lang="sl-SI" sz="2600" b="1" i="1" dirty="0">
                <a:solidFill>
                  <a:srgbClr val="00B050"/>
                </a:solidFill>
              </a:rPr>
              <a:t>Način: povezava kmet – svetovalna služba, znanstvena inštitucija pa je odličen in naj </a:t>
            </a:r>
            <a:r>
              <a:rPr lang="sl-SI" sz="2600" b="1" i="1" dirty="0" smtClean="0">
                <a:solidFill>
                  <a:srgbClr val="00B050"/>
                </a:solidFill>
              </a:rPr>
              <a:t>ostane.</a:t>
            </a:r>
            <a:r>
              <a:rPr lang="sl-SI" sz="2600" b="1" i="1" dirty="0" smtClean="0"/>
              <a:t> </a:t>
            </a:r>
            <a:endParaRPr lang="sl-SI" sz="2600" b="1" i="1" dirty="0"/>
          </a:p>
          <a:p>
            <a:endParaRPr lang="sl-SI" sz="2400" dirty="0"/>
          </a:p>
        </p:txBody>
      </p:sp>
      <p:sp>
        <p:nvSpPr>
          <p:cNvPr id="11" name="Naslov 1"/>
          <p:cNvSpPr>
            <a:spLocks noGrp="1"/>
          </p:cNvSpPr>
          <p:nvPr>
            <p:ph type="title"/>
          </p:nvPr>
        </p:nvSpPr>
        <p:spPr>
          <a:xfrm>
            <a:off x="120917" y="21589"/>
            <a:ext cx="8229600" cy="574181"/>
          </a:xfrm>
        </p:spPr>
        <p:txBody>
          <a:bodyPr>
            <a:noAutofit/>
          </a:bodyPr>
          <a:lstStyle/>
          <a:p>
            <a:r>
              <a:rPr lang="sl-SI" sz="2400" b="1" dirty="0">
                <a:solidFill>
                  <a:srgbClr val="00B050"/>
                </a:solidFill>
              </a:rPr>
              <a:t>8</a:t>
            </a:r>
            <a:r>
              <a:rPr lang="sl-SI" sz="2400" b="1" dirty="0" smtClean="0">
                <a:solidFill>
                  <a:srgbClr val="00B050"/>
                </a:solidFill>
              </a:rPr>
              <a:t>.</a:t>
            </a:r>
            <a:r>
              <a:rPr lang="sl-SI" b="1" dirty="0"/>
              <a:t> </a:t>
            </a:r>
            <a:r>
              <a:rPr lang="sl-SI" sz="2400" b="1" dirty="0">
                <a:solidFill>
                  <a:srgbClr val="00B050"/>
                </a:solidFill>
              </a:rPr>
              <a:t>Vaš predlog za </a:t>
            </a:r>
            <a:r>
              <a:rPr lang="sl-SI" sz="2400" b="1" dirty="0" smtClean="0">
                <a:solidFill>
                  <a:srgbClr val="00B050"/>
                </a:solidFill>
              </a:rPr>
              <a:t>bodoče</a:t>
            </a:r>
            <a:endParaRPr lang="sl-SI" sz="2400" dirty="0">
              <a:solidFill>
                <a:srgbClr val="00B050"/>
              </a:solidFill>
            </a:endParaRPr>
          </a:p>
        </p:txBody>
      </p:sp>
    </p:spTree>
    <p:extLst>
      <p:ext uri="{BB962C8B-B14F-4D97-AF65-F5344CB8AC3E}">
        <p14:creationId xmlns:p14="http://schemas.microsoft.com/office/powerpoint/2010/main" val="3040052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Raven povezovalnik 6"/>
          <p:cNvCxnSpPr/>
          <p:nvPr/>
        </p:nvCxnSpPr>
        <p:spPr>
          <a:xfrm>
            <a:off x="1619672" y="1724025"/>
            <a:ext cx="5400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Slika 13"/>
          <p:cNvPicPr>
            <a:picLocks noChangeAspect="1"/>
          </p:cNvPicPr>
          <p:nvPr/>
        </p:nvPicPr>
        <p:blipFill>
          <a:blip r:embed="rId3"/>
          <a:stretch>
            <a:fillRect/>
          </a:stretch>
        </p:blipFill>
        <p:spPr>
          <a:xfrm>
            <a:off x="1756250" y="699780"/>
            <a:ext cx="4320484" cy="4141397"/>
          </a:xfrm>
          <a:prstGeom prst="rect">
            <a:avLst/>
          </a:prstGeom>
        </p:spPr>
      </p:pic>
      <p:pic>
        <p:nvPicPr>
          <p:cNvPr id="16" name="Picture 19"/>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587" y="1268760"/>
            <a:ext cx="1669677" cy="4379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16"/>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587" y="5547481"/>
            <a:ext cx="9144000" cy="1310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26172"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PoljeZBesedilom 27"/>
          <p:cNvSpPr txBox="1"/>
          <p:nvPr/>
        </p:nvSpPr>
        <p:spPr>
          <a:xfrm>
            <a:off x="1966987" y="5110739"/>
            <a:ext cx="3801810" cy="523220"/>
          </a:xfrm>
          <a:prstGeom prst="rect">
            <a:avLst/>
          </a:prstGeom>
          <a:noFill/>
        </p:spPr>
        <p:txBody>
          <a:bodyPr wrap="none" rtlCol="0">
            <a:spAutoFit/>
          </a:bodyPr>
          <a:lstStyle/>
          <a:p>
            <a:r>
              <a:rPr lang="sl-SI" sz="2800" b="1" dirty="0" smtClean="0">
                <a:solidFill>
                  <a:srgbClr val="00B050"/>
                </a:solidFill>
              </a:rPr>
              <a:t>HVALA ZA POZORNOST !</a:t>
            </a:r>
            <a:endParaRPr lang="sl-SI" sz="2800" dirty="0"/>
          </a:p>
        </p:txBody>
      </p:sp>
      <p:sp>
        <p:nvSpPr>
          <p:cNvPr id="29" name="PoljeZBesedilom 28"/>
          <p:cNvSpPr txBox="1"/>
          <p:nvPr/>
        </p:nvSpPr>
        <p:spPr>
          <a:xfrm rot="16200000">
            <a:off x="2592150" y="2439851"/>
            <a:ext cx="857915" cy="400110"/>
          </a:xfrm>
          <a:prstGeom prst="rect">
            <a:avLst/>
          </a:prstGeom>
          <a:noFill/>
        </p:spPr>
        <p:txBody>
          <a:bodyPr wrap="square" rtlCol="0">
            <a:spAutoFit/>
          </a:bodyPr>
          <a:lstStyle/>
          <a:p>
            <a:r>
              <a:rPr lang="sl-SI" sz="2000" b="1" dirty="0" smtClean="0"/>
              <a:t>KMET</a:t>
            </a:r>
            <a:endParaRPr lang="sl-SI" dirty="0"/>
          </a:p>
        </p:txBody>
      </p:sp>
      <p:sp>
        <p:nvSpPr>
          <p:cNvPr id="30" name="Pravokotnik 29"/>
          <p:cNvSpPr/>
          <p:nvPr/>
        </p:nvSpPr>
        <p:spPr>
          <a:xfrm rot="10800000">
            <a:off x="3504541" y="3511226"/>
            <a:ext cx="839910" cy="400110"/>
          </a:xfrm>
          <a:prstGeom prst="rect">
            <a:avLst/>
          </a:prstGeom>
        </p:spPr>
        <p:txBody>
          <a:bodyPr wrap="none">
            <a:spAutoFit/>
          </a:bodyPr>
          <a:lstStyle/>
          <a:p>
            <a:r>
              <a:rPr lang="sl-SI" sz="2000" b="1" dirty="0" smtClean="0"/>
              <a:t>MKGP</a:t>
            </a:r>
            <a:endParaRPr lang="sl-SI" sz="2000" b="1" dirty="0"/>
          </a:p>
        </p:txBody>
      </p:sp>
      <p:sp>
        <p:nvSpPr>
          <p:cNvPr id="31" name="PoljeZBesedilom 30"/>
          <p:cNvSpPr txBox="1"/>
          <p:nvPr/>
        </p:nvSpPr>
        <p:spPr>
          <a:xfrm rot="5400000">
            <a:off x="3986736" y="2668193"/>
            <a:ext cx="1614800" cy="400110"/>
          </a:xfrm>
          <a:prstGeom prst="rect">
            <a:avLst/>
          </a:prstGeom>
          <a:noFill/>
        </p:spPr>
        <p:txBody>
          <a:bodyPr wrap="square" rtlCol="0">
            <a:spAutoFit/>
          </a:bodyPr>
          <a:lstStyle/>
          <a:p>
            <a:r>
              <a:rPr lang="sl-SI" sz="2000" b="1" dirty="0" smtClean="0"/>
              <a:t>ZNANOST</a:t>
            </a:r>
            <a:r>
              <a:rPr lang="sl-SI" dirty="0" smtClean="0"/>
              <a:t> </a:t>
            </a:r>
            <a:endParaRPr lang="sl-SI" dirty="0"/>
          </a:p>
        </p:txBody>
      </p:sp>
      <p:sp>
        <p:nvSpPr>
          <p:cNvPr id="32" name="PoljeZBesedilom 31"/>
          <p:cNvSpPr txBox="1"/>
          <p:nvPr/>
        </p:nvSpPr>
        <p:spPr>
          <a:xfrm>
            <a:off x="4666128" y="2353210"/>
            <a:ext cx="237566" cy="369332"/>
          </a:xfrm>
          <a:prstGeom prst="rect">
            <a:avLst/>
          </a:prstGeom>
          <a:noFill/>
        </p:spPr>
        <p:txBody>
          <a:bodyPr wrap="none" rtlCol="0">
            <a:spAutoFit/>
          </a:bodyPr>
          <a:lstStyle/>
          <a:p>
            <a:r>
              <a:rPr lang="sl-SI" dirty="0" smtClean="0"/>
              <a:t> </a:t>
            </a:r>
            <a:endParaRPr lang="sl-SI" dirty="0"/>
          </a:p>
        </p:txBody>
      </p:sp>
      <p:sp>
        <p:nvSpPr>
          <p:cNvPr id="33" name="PoljeZBesedilom 32"/>
          <p:cNvSpPr txBox="1"/>
          <p:nvPr/>
        </p:nvSpPr>
        <p:spPr>
          <a:xfrm>
            <a:off x="3611837" y="1633530"/>
            <a:ext cx="657488" cy="369332"/>
          </a:xfrm>
          <a:prstGeom prst="rect">
            <a:avLst/>
          </a:prstGeom>
          <a:noFill/>
        </p:spPr>
        <p:txBody>
          <a:bodyPr wrap="none" rtlCol="0">
            <a:spAutoFit/>
          </a:bodyPr>
          <a:lstStyle/>
          <a:p>
            <a:r>
              <a:rPr lang="sl-SI" b="1" dirty="0" smtClean="0"/>
              <a:t>JSKS</a:t>
            </a:r>
            <a:r>
              <a:rPr lang="sl-SI" dirty="0" smtClean="0"/>
              <a:t> </a:t>
            </a:r>
            <a:endParaRPr lang="sl-SI" dirty="0"/>
          </a:p>
        </p:txBody>
      </p:sp>
      <p:sp>
        <p:nvSpPr>
          <p:cNvPr id="34" name="PoljeZBesedilom 33"/>
          <p:cNvSpPr txBox="1"/>
          <p:nvPr/>
        </p:nvSpPr>
        <p:spPr>
          <a:xfrm>
            <a:off x="4574587" y="2012500"/>
            <a:ext cx="1149541" cy="369332"/>
          </a:xfrm>
          <a:prstGeom prst="rect">
            <a:avLst/>
          </a:prstGeom>
          <a:noFill/>
        </p:spPr>
        <p:txBody>
          <a:bodyPr wrap="square" rtlCol="0">
            <a:spAutoFit/>
          </a:bodyPr>
          <a:lstStyle/>
          <a:p>
            <a:endParaRPr lang="sl-SI" dirty="0"/>
          </a:p>
        </p:txBody>
      </p:sp>
      <p:pic>
        <p:nvPicPr>
          <p:cNvPr id="36" name="Slika 35"/>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3524564" y="2200611"/>
            <a:ext cx="844187" cy="1048909"/>
          </a:xfrm>
          <a:prstGeom prst="rect">
            <a:avLst/>
          </a:prstGeom>
        </p:spPr>
      </p:pic>
      <p:sp>
        <p:nvSpPr>
          <p:cNvPr id="2" name="PoljeZBesedilom 1"/>
          <p:cNvSpPr txBox="1"/>
          <p:nvPr/>
        </p:nvSpPr>
        <p:spPr>
          <a:xfrm>
            <a:off x="6092741" y="340561"/>
            <a:ext cx="2898548" cy="5632311"/>
          </a:xfrm>
          <a:prstGeom prst="rect">
            <a:avLst/>
          </a:prstGeom>
          <a:noFill/>
        </p:spPr>
        <p:txBody>
          <a:bodyPr wrap="square" rtlCol="0">
            <a:spAutoFit/>
          </a:bodyPr>
          <a:lstStyle/>
          <a:p>
            <a:r>
              <a:rPr lang="sl-SI" sz="2000" i="1" dirty="0"/>
              <a:t>Na osnovi vseh naštetih aktivnosti </a:t>
            </a:r>
            <a:r>
              <a:rPr lang="sl-SI" sz="2000" i="1" dirty="0" smtClean="0"/>
              <a:t>in </a:t>
            </a:r>
            <a:r>
              <a:rPr lang="sl-SI" sz="2000" i="1" dirty="0"/>
              <a:t>inovativnih pristopov </a:t>
            </a:r>
            <a:r>
              <a:rPr lang="sl-SI" sz="2000" i="1" dirty="0" smtClean="0"/>
              <a:t>pri </a:t>
            </a:r>
            <a:r>
              <a:rPr lang="sl-SI" sz="2000" i="1" dirty="0"/>
              <a:t>širjenju rezultatov projektov EIP je očitno, da so projekti EIP </a:t>
            </a:r>
            <a:endParaRPr lang="sl-SI" sz="2000" i="1" dirty="0" smtClean="0"/>
          </a:p>
          <a:p>
            <a:r>
              <a:rPr lang="sl-SI" sz="2000" i="1" dirty="0" smtClean="0"/>
              <a:t>nekaj, </a:t>
            </a:r>
            <a:r>
              <a:rPr lang="sl-SI" sz="2000" i="1" dirty="0"/>
              <a:t>v kar </a:t>
            </a:r>
            <a:r>
              <a:rPr lang="sl-SI" sz="2000" i="1" dirty="0" smtClean="0"/>
              <a:t>kmetijski svetovalci </a:t>
            </a:r>
            <a:r>
              <a:rPr lang="sl-SI" sz="2000" i="1" dirty="0"/>
              <a:t>verjamejo </a:t>
            </a:r>
            <a:r>
              <a:rPr lang="sl-SI" sz="2000" i="1" dirty="0" smtClean="0"/>
              <a:t>in </a:t>
            </a:r>
            <a:r>
              <a:rPr lang="sl-SI" sz="2000" i="1" dirty="0"/>
              <a:t>radi počnejo</a:t>
            </a:r>
            <a:r>
              <a:rPr lang="sl-SI" sz="2000" i="1" dirty="0" smtClean="0"/>
              <a:t>.</a:t>
            </a:r>
          </a:p>
          <a:p>
            <a:r>
              <a:rPr lang="sl-SI" sz="2000" i="1" dirty="0" smtClean="0"/>
              <a:t>Zato  </a:t>
            </a:r>
            <a:r>
              <a:rPr lang="sl-SI" sz="2000" i="1" dirty="0"/>
              <a:t>so pri sovjem delu kreativni, učinkoviti in inovativni</a:t>
            </a:r>
            <a:r>
              <a:rPr lang="sl-SI" sz="2000" i="1" dirty="0" smtClean="0"/>
              <a:t>. </a:t>
            </a:r>
            <a:endParaRPr lang="sl-SI" sz="2000" i="1" dirty="0"/>
          </a:p>
          <a:p>
            <a:endParaRPr lang="sl-SI" sz="800" b="1" i="1" dirty="0" smtClean="0">
              <a:solidFill>
                <a:srgbClr val="00B050"/>
              </a:solidFill>
            </a:endParaRPr>
          </a:p>
          <a:p>
            <a:r>
              <a:rPr lang="sl-SI" sz="2000" b="1" i="1" dirty="0" smtClean="0">
                <a:solidFill>
                  <a:srgbClr val="00B050"/>
                </a:solidFill>
              </a:rPr>
              <a:t>Zato je potrebno še naprej izgrajevati podporni sistem za vzpodbujanje inovacij tudi s pomočjo intervencij SN 2023-2027.</a:t>
            </a:r>
            <a:endParaRPr lang="sl-SI" dirty="0"/>
          </a:p>
        </p:txBody>
      </p:sp>
    </p:spTree>
    <p:extLst>
      <p:ext uri="{BB962C8B-B14F-4D97-AF65-F5344CB8AC3E}">
        <p14:creationId xmlns:p14="http://schemas.microsoft.com/office/powerpoint/2010/main" val="1344976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87840" y="2502857"/>
            <a:ext cx="1516259" cy="2655867"/>
          </a:xfrm>
          <a:prstGeom prst="rect">
            <a:avLst/>
          </a:prstGeom>
        </p:spPr>
      </p:pic>
      <p:pic>
        <p:nvPicPr>
          <p:cNvPr id="4" name="Slika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635219" y="2410756"/>
            <a:ext cx="1541222" cy="2728720"/>
          </a:xfrm>
          <a:prstGeom prst="rect">
            <a:avLst/>
          </a:prstGeom>
        </p:spPr>
      </p:pic>
      <p:sp>
        <p:nvSpPr>
          <p:cNvPr id="5" name="Pravokotnik 4"/>
          <p:cNvSpPr/>
          <p:nvPr/>
        </p:nvSpPr>
        <p:spPr>
          <a:xfrm>
            <a:off x="2220477" y="692696"/>
            <a:ext cx="4392488" cy="40651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pic>
        <p:nvPicPr>
          <p:cNvPr id="6" name="Slika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726916" y="1682511"/>
            <a:ext cx="3868790" cy="3476213"/>
          </a:xfrm>
          <a:prstGeom prst="rect">
            <a:avLst/>
          </a:prstGeom>
        </p:spPr>
      </p:pic>
      <p:pic>
        <p:nvPicPr>
          <p:cNvPr id="7" name="Slika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93" y="5445224"/>
            <a:ext cx="9144793" cy="1412776"/>
          </a:xfrm>
          <a:prstGeom prst="rect">
            <a:avLst/>
          </a:prstGeom>
        </p:spPr>
      </p:pic>
      <p:pic>
        <p:nvPicPr>
          <p:cNvPr id="8" name="Picture 2"/>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22951"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PoljeZBesedilom 13"/>
          <p:cNvSpPr txBox="1"/>
          <p:nvPr/>
        </p:nvSpPr>
        <p:spPr>
          <a:xfrm>
            <a:off x="281262" y="5117242"/>
            <a:ext cx="8580682" cy="461665"/>
          </a:xfrm>
          <a:prstGeom prst="rect">
            <a:avLst/>
          </a:prstGeom>
          <a:noFill/>
        </p:spPr>
        <p:txBody>
          <a:bodyPr wrap="none" rtlCol="0">
            <a:spAutoFit/>
          </a:bodyPr>
          <a:lstStyle/>
          <a:p>
            <a:r>
              <a:rPr lang="sl-SI" sz="2400" b="1" dirty="0">
                <a:solidFill>
                  <a:srgbClr val="00B050"/>
                </a:solidFill>
              </a:rPr>
              <a:t>Učeča in inovacijska omrežja </a:t>
            </a:r>
            <a:r>
              <a:rPr lang="sl-SI" sz="2400" b="1" dirty="0" smtClean="0">
                <a:solidFill>
                  <a:srgbClr val="00B050"/>
                </a:solidFill>
              </a:rPr>
              <a:t>sodelovanja za </a:t>
            </a:r>
            <a:r>
              <a:rPr lang="sl-SI" sz="2400" b="1" dirty="0">
                <a:solidFill>
                  <a:srgbClr val="00B050"/>
                </a:solidFill>
              </a:rPr>
              <a:t>trajnostno kmetijstvo </a:t>
            </a:r>
          </a:p>
        </p:txBody>
      </p:sp>
      <p:pic>
        <p:nvPicPr>
          <p:cNvPr id="16" name="Slika 15"/>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8100392" y="53995"/>
            <a:ext cx="823031" cy="1072989"/>
          </a:xfrm>
          <a:prstGeom prst="rect">
            <a:avLst/>
          </a:prstGeom>
        </p:spPr>
      </p:pic>
      <p:sp>
        <p:nvSpPr>
          <p:cNvPr id="17" name="PoljeZBesedilom 16"/>
          <p:cNvSpPr txBox="1"/>
          <p:nvPr/>
        </p:nvSpPr>
        <p:spPr>
          <a:xfrm>
            <a:off x="1945969" y="5532162"/>
            <a:ext cx="5654203" cy="461665"/>
          </a:xfrm>
          <a:prstGeom prst="rect">
            <a:avLst/>
          </a:prstGeom>
          <a:noFill/>
        </p:spPr>
        <p:txBody>
          <a:bodyPr wrap="square" rtlCol="0">
            <a:spAutoFit/>
          </a:bodyPr>
          <a:lstStyle/>
          <a:p>
            <a:r>
              <a:rPr lang="sl-SI" sz="1200" dirty="0" smtClean="0"/>
              <a:t>Vir prof. Emil Erjavec, Sistem inovacij in prenosa znanja v kmetijstvu, </a:t>
            </a:r>
          </a:p>
          <a:p>
            <a:r>
              <a:rPr lang="sl-SI" sz="1200" dirty="0" smtClean="0"/>
              <a:t>Posvet JSKS 2014 </a:t>
            </a:r>
            <a:endParaRPr lang="sl-SI" sz="1200" dirty="0"/>
          </a:p>
        </p:txBody>
      </p:sp>
      <p:sp>
        <p:nvSpPr>
          <p:cNvPr id="3" name="Pravokotnik 2"/>
          <p:cNvSpPr/>
          <p:nvPr/>
        </p:nvSpPr>
        <p:spPr>
          <a:xfrm>
            <a:off x="120047" y="173307"/>
            <a:ext cx="7927427" cy="2000548"/>
          </a:xfrm>
          <a:prstGeom prst="rect">
            <a:avLst/>
          </a:prstGeom>
        </p:spPr>
        <p:txBody>
          <a:bodyPr wrap="none">
            <a:spAutoFit/>
          </a:bodyPr>
          <a:lstStyle/>
          <a:p>
            <a:r>
              <a:rPr lang="sl-SI" sz="2400" b="1" dirty="0">
                <a:solidFill>
                  <a:srgbClr val="00B050"/>
                </a:solidFill>
              </a:rPr>
              <a:t>VSEBINA </a:t>
            </a:r>
            <a:r>
              <a:rPr lang="sl-SI" sz="2400" b="1" dirty="0" smtClean="0">
                <a:solidFill>
                  <a:srgbClr val="00B050"/>
                </a:solidFill>
              </a:rPr>
              <a:t>PREDSTAVITVE</a:t>
            </a:r>
          </a:p>
          <a:p>
            <a:endParaRPr lang="sl-SI" sz="800" b="1" dirty="0">
              <a:solidFill>
                <a:srgbClr val="00B050"/>
              </a:solidFill>
            </a:endParaRPr>
          </a:p>
          <a:p>
            <a:r>
              <a:rPr lang="sl-SI" sz="2400" dirty="0" smtClean="0"/>
              <a:t>Predstavitev  </a:t>
            </a:r>
            <a:r>
              <a:rPr lang="sl-SI" sz="2400" dirty="0"/>
              <a:t>izkušenj svetovalcev pri uporabi in razširjanju </a:t>
            </a:r>
          </a:p>
          <a:p>
            <a:r>
              <a:rPr lang="sl-SI" sz="2400" dirty="0"/>
              <a:t>rezultatov EIP temelji na odgovorih na 8 vprašanj, na katere </a:t>
            </a:r>
            <a:r>
              <a:rPr lang="sl-SI" sz="2400" dirty="0" smtClean="0"/>
              <a:t>so</a:t>
            </a:r>
          </a:p>
          <a:p>
            <a:r>
              <a:rPr lang="sl-SI" sz="2400" dirty="0" smtClean="0"/>
              <a:t>odgovorili </a:t>
            </a:r>
            <a:r>
              <a:rPr lang="sl-SI" sz="2400" dirty="0"/>
              <a:t>KGZS zavodi.</a:t>
            </a:r>
          </a:p>
          <a:p>
            <a:endParaRPr lang="sl-SI" dirty="0"/>
          </a:p>
        </p:txBody>
      </p:sp>
    </p:spTree>
    <p:extLst>
      <p:ext uri="{BB962C8B-B14F-4D97-AF65-F5344CB8AC3E}">
        <p14:creationId xmlns:p14="http://schemas.microsoft.com/office/powerpoint/2010/main" val="3600073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10493" y="548679"/>
            <a:ext cx="8891068" cy="5275145"/>
          </a:xfrm>
        </p:spPr>
        <p:txBody>
          <a:bodyPr>
            <a:normAutofit fontScale="85000" lnSpcReduction="20000"/>
          </a:bodyPr>
          <a:lstStyle/>
          <a:p>
            <a:pPr marL="0" indent="0">
              <a:buNone/>
            </a:pPr>
            <a:r>
              <a:rPr lang="sl-SI" sz="2800" b="1" dirty="0" smtClean="0"/>
              <a:t>I.KAKO INFORMACIJA O EIP PROJEKTIH  PRIDE DO SVETOVALCEV</a:t>
            </a:r>
          </a:p>
          <a:p>
            <a:r>
              <a:rPr lang="sl-SI" sz="2800" dirty="0"/>
              <a:t>1. Kako svetovalci </a:t>
            </a:r>
            <a:r>
              <a:rPr lang="sl-SI" sz="2800" dirty="0" smtClean="0"/>
              <a:t>specialisti </a:t>
            </a:r>
            <a:r>
              <a:rPr lang="sl-SI" sz="2800" dirty="0"/>
              <a:t>in </a:t>
            </a:r>
            <a:r>
              <a:rPr lang="sl-SI" sz="2800" dirty="0" smtClean="0"/>
              <a:t>terenski </a:t>
            </a:r>
            <a:r>
              <a:rPr lang="sl-SI" sz="2800" dirty="0"/>
              <a:t>svetovalci izvedo, da </a:t>
            </a:r>
            <a:br>
              <a:rPr lang="sl-SI" sz="2800" dirty="0"/>
            </a:br>
            <a:r>
              <a:rPr lang="sl-SI" sz="2800" dirty="0"/>
              <a:t>poteka projekt in iz katerih vseh virov pride informacija do </a:t>
            </a:r>
            <a:r>
              <a:rPr lang="sl-SI" sz="2800" dirty="0" smtClean="0"/>
              <a:t>njih</a:t>
            </a:r>
          </a:p>
          <a:p>
            <a:r>
              <a:rPr lang="sl-SI" sz="2800" dirty="0"/>
              <a:t>2. Ali je bil katerikoli od projektov, v katerem je sodeloval sistem KGZS (katerikoli zavod ali zbornični urad), predstavljen vam in kolegom terenskim svetovalcem? (kateri projekt, na kakšen način) </a:t>
            </a:r>
            <a:r>
              <a:rPr lang="sl-SI" sz="2800" dirty="0" smtClean="0"/>
              <a:t>?</a:t>
            </a:r>
          </a:p>
          <a:p>
            <a:r>
              <a:rPr lang="sl-SI" sz="2800" dirty="0"/>
              <a:t>3. Ali ste v okviru strokovnih kolegijev na vašem zavodu kadarkoli do sedaj že obravnavali vsebino kakega od projektov EIP (v katerem sistem KGZS ni sodeloval)  in na kakšen način (samo </a:t>
            </a:r>
            <a:r>
              <a:rPr lang="sl-SI" sz="2800" dirty="0" err="1"/>
              <a:t>info</a:t>
            </a:r>
            <a:r>
              <a:rPr lang="sl-SI" sz="2800" dirty="0"/>
              <a:t>.. predstavitev… ogled…) in za katerega</a:t>
            </a:r>
            <a:r>
              <a:rPr lang="sl-SI" sz="2800" dirty="0" smtClean="0"/>
              <a:t>?</a:t>
            </a:r>
          </a:p>
          <a:p>
            <a:endParaRPr lang="sl-SI" sz="900" dirty="0"/>
          </a:p>
          <a:p>
            <a:pPr marL="0" indent="0">
              <a:buNone/>
            </a:pPr>
            <a:r>
              <a:rPr lang="sl-SI" sz="2800" b="1" dirty="0" smtClean="0"/>
              <a:t>II. ALI SO SE SVETOVALCI S POMOČJO PROJEKTOV EIP ŽE PRIDOBILI NOVA ZNANJA</a:t>
            </a:r>
          </a:p>
          <a:p>
            <a:r>
              <a:rPr lang="sl-SI" sz="2800" dirty="0" smtClean="0"/>
              <a:t>4</a:t>
            </a:r>
            <a:r>
              <a:rPr lang="sl-SI" sz="2800" dirty="0"/>
              <a:t>. Ali je bila vsebina katerega koli projekta do sedaj že </a:t>
            </a:r>
            <a:br>
              <a:rPr lang="sl-SI" sz="2800" dirty="0"/>
            </a:br>
            <a:r>
              <a:rPr lang="sl-SI" sz="2800" dirty="0"/>
              <a:t>predmet usposabljanja svetovalcev (katerega in na kakšen način (predavanje, ogled poskusov…, delavnica..)</a:t>
            </a:r>
            <a:endParaRPr lang="sl-SI" sz="2800" dirty="0" smtClean="0"/>
          </a:p>
          <a:p>
            <a:endParaRPr lang="sl-SI" sz="2400" dirty="0"/>
          </a:p>
        </p:txBody>
      </p:sp>
      <p:pic>
        <p:nvPicPr>
          <p:cNvPr id="4" name="Slika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4" y="5463697"/>
            <a:ext cx="9144793" cy="1412776"/>
          </a:xfrm>
          <a:prstGeom prst="rect">
            <a:avLst/>
          </a:prstGeom>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6172"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Slika 2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197620" y="117830"/>
            <a:ext cx="823031" cy="1072989"/>
          </a:xfrm>
          <a:prstGeom prst="rect">
            <a:avLst/>
          </a:prstGeom>
        </p:spPr>
      </p:pic>
    </p:spTree>
    <p:extLst>
      <p:ext uri="{BB962C8B-B14F-4D97-AF65-F5344CB8AC3E}">
        <p14:creationId xmlns:p14="http://schemas.microsoft.com/office/powerpoint/2010/main" val="3277702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252932" y="746143"/>
            <a:ext cx="8639548" cy="4843097"/>
          </a:xfrm>
        </p:spPr>
        <p:txBody>
          <a:bodyPr>
            <a:normAutofit lnSpcReduction="10000"/>
          </a:bodyPr>
          <a:lstStyle/>
          <a:p>
            <a:pPr marL="0" indent="0">
              <a:buNone/>
            </a:pPr>
            <a:r>
              <a:rPr lang="sl-SI" sz="2400" b="1" dirty="0" smtClean="0"/>
              <a:t>III. PRENOS NOVIH ZNANJ IZ EIP PROJEKOT DO KMETOV</a:t>
            </a:r>
          </a:p>
          <a:p>
            <a:r>
              <a:rPr lang="sl-SI" sz="2400" dirty="0" smtClean="0"/>
              <a:t>5</a:t>
            </a:r>
            <a:r>
              <a:rPr lang="sl-SI" sz="2400" dirty="0"/>
              <a:t>. Ali je bila vsebina katerega koli projekta do sedaj že predmet usposabljanja kmetov, katerega in na kakšen način (predavanje, ogled poskusov…, delavnica…obvezna predavanja KOPOP, DŽ, EK</a:t>
            </a:r>
            <a:r>
              <a:rPr lang="sl-SI" sz="2400" dirty="0" smtClean="0"/>
              <a:t>)</a:t>
            </a:r>
          </a:p>
          <a:p>
            <a:pPr marL="0" indent="0">
              <a:buNone/>
            </a:pPr>
            <a:endParaRPr lang="sl-SI" sz="800" b="1" u="sng" dirty="0" smtClean="0"/>
          </a:p>
          <a:p>
            <a:pPr marL="0" indent="0">
              <a:buNone/>
            </a:pPr>
            <a:r>
              <a:rPr lang="sl-SI" sz="2400" b="1" dirty="0" smtClean="0"/>
              <a:t>IV. GRADIVA ZA PRENOS NOVIH ZNANJ</a:t>
            </a:r>
          </a:p>
          <a:p>
            <a:r>
              <a:rPr lang="sl-SI" sz="2400" dirty="0"/>
              <a:t>6. Ali je bila s pomočjo projekta izdana kakršna koli brošura, letak, orodje in ste ga videli in imeli možnost distribuirati za terenske svetovalce oziroma kmete, kateri , kaj</a:t>
            </a:r>
            <a:r>
              <a:rPr lang="sl-SI" sz="2400" dirty="0" smtClean="0"/>
              <a:t>?</a:t>
            </a:r>
          </a:p>
          <a:p>
            <a:pPr marL="0" indent="0">
              <a:buNone/>
            </a:pPr>
            <a:endParaRPr lang="sl-SI" sz="800" b="1" dirty="0" smtClean="0"/>
          </a:p>
          <a:p>
            <a:pPr marL="0" indent="0">
              <a:buNone/>
            </a:pPr>
            <a:r>
              <a:rPr lang="sl-SI" sz="2400" b="1" dirty="0" smtClean="0"/>
              <a:t>V. IZKUŠNJE IN PREDLOGI KAKO NAPREJ</a:t>
            </a:r>
          </a:p>
          <a:p>
            <a:r>
              <a:rPr lang="sl-SI" sz="2400" dirty="0" smtClean="0"/>
              <a:t>7. Vaše </a:t>
            </a:r>
            <a:r>
              <a:rPr lang="sl-SI" sz="2400" dirty="0"/>
              <a:t>izkušnje z prenosom znanja na podlagi projektov EIP</a:t>
            </a:r>
            <a:r>
              <a:rPr lang="sl-SI" sz="2400" dirty="0" smtClean="0"/>
              <a:t>.</a:t>
            </a:r>
          </a:p>
          <a:p>
            <a:r>
              <a:rPr lang="sl-SI" sz="2400" dirty="0"/>
              <a:t>8. Vaš predlog za bodoče.</a:t>
            </a:r>
          </a:p>
        </p:txBody>
      </p:sp>
      <p:pic>
        <p:nvPicPr>
          <p:cNvPr id="4" name="Slika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4" y="5445224"/>
            <a:ext cx="9144793" cy="1412776"/>
          </a:xfrm>
          <a:prstGeom prst="rect">
            <a:avLst/>
          </a:prstGeom>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6172"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Slika 2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197620" y="117830"/>
            <a:ext cx="823031" cy="1072989"/>
          </a:xfrm>
          <a:prstGeom prst="rect">
            <a:avLst/>
          </a:prstGeom>
        </p:spPr>
      </p:pic>
    </p:spTree>
    <p:extLst>
      <p:ext uri="{BB962C8B-B14F-4D97-AF65-F5344CB8AC3E}">
        <p14:creationId xmlns:p14="http://schemas.microsoft.com/office/powerpoint/2010/main" val="709708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9872" y="196229"/>
            <a:ext cx="8229600" cy="1143000"/>
          </a:xfrm>
        </p:spPr>
        <p:txBody>
          <a:bodyPr>
            <a:normAutofit fontScale="90000"/>
          </a:bodyPr>
          <a:lstStyle/>
          <a:p>
            <a:pPr algn="l"/>
            <a:r>
              <a:rPr lang="sl-SI" sz="2400" b="1" dirty="0" smtClean="0">
                <a:solidFill>
                  <a:srgbClr val="00B050"/>
                </a:solidFill>
              </a:rPr>
              <a:t>1. Kako </a:t>
            </a:r>
            <a:r>
              <a:rPr lang="sl-SI" sz="2400" b="1" dirty="0">
                <a:solidFill>
                  <a:srgbClr val="00B050"/>
                </a:solidFill>
              </a:rPr>
              <a:t>svetovalci </a:t>
            </a:r>
            <a:r>
              <a:rPr lang="sl-SI" sz="2400" b="1" dirty="0" smtClean="0">
                <a:solidFill>
                  <a:srgbClr val="00B050"/>
                </a:solidFill>
              </a:rPr>
              <a:t>specialisti </a:t>
            </a:r>
            <a:r>
              <a:rPr lang="sl-SI" sz="2400" b="1" dirty="0">
                <a:solidFill>
                  <a:srgbClr val="00B050"/>
                </a:solidFill>
              </a:rPr>
              <a:t>in </a:t>
            </a:r>
            <a:r>
              <a:rPr lang="sl-SI" sz="2400" b="1" dirty="0" smtClean="0">
                <a:solidFill>
                  <a:srgbClr val="00B050"/>
                </a:solidFill>
              </a:rPr>
              <a:t>terenski </a:t>
            </a:r>
            <a:r>
              <a:rPr lang="sl-SI" sz="2400" b="1" dirty="0">
                <a:solidFill>
                  <a:srgbClr val="00B050"/>
                </a:solidFill>
              </a:rPr>
              <a:t>svetovalci </a:t>
            </a:r>
            <a:r>
              <a:rPr lang="sl-SI" sz="2400" b="1" dirty="0" smtClean="0">
                <a:solidFill>
                  <a:srgbClr val="00B050"/>
                </a:solidFill>
              </a:rPr>
              <a:t>izvedo, </a:t>
            </a:r>
            <a:r>
              <a:rPr lang="sl-SI" sz="2400" b="1" dirty="0">
                <a:solidFill>
                  <a:srgbClr val="00B050"/>
                </a:solidFill>
              </a:rPr>
              <a:t>da </a:t>
            </a:r>
            <a:r>
              <a:rPr lang="sl-SI" sz="2400" b="1" dirty="0" smtClean="0">
                <a:solidFill>
                  <a:srgbClr val="00B050"/>
                </a:solidFill>
              </a:rPr>
              <a:t/>
            </a:r>
            <a:br>
              <a:rPr lang="sl-SI" sz="2400" b="1" dirty="0" smtClean="0">
                <a:solidFill>
                  <a:srgbClr val="00B050"/>
                </a:solidFill>
              </a:rPr>
            </a:br>
            <a:r>
              <a:rPr lang="sl-SI" sz="2400" b="1" dirty="0" smtClean="0">
                <a:solidFill>
                  <a:srgbClr val="00B050"/>
                </a:solidFill>
              </a:rPr>
              <a:t>poteka </a:t>
            </a:r>
            <a:r>
              <a:rPr lang="sl-SI" sz="2400" b="1" dirty="0">
                <a:solidFill>
                  <a:srgbClr val="00B050"/>
                </a:solidFill>
              </a:rPr>
              <a:t>projekt in iz katerih vseh virov pride </a:t>
            </a:r>
            <a:r>
              <a:rPr lang="sl-SI" sz="2400" b="1" dirty="0" smtClean="0">
                <a:solidFill>
                  <a:srgbClr val="00B050"/>
                </a:solidFill>
              </a:rPr>
              <a:t>informacija </a:t>
            </a:r>
            <a:r>
              <a:rPr lang="sl-SI" sz="2400" b="1" dirty="0">
                <a:solidFill>
                  <a:srgbClr val="00B050"/>
                </a:solidFill>
              </a:rPr>
              <a:t>do </a:t>
            </a:r>
            <a:r>
              <a:rPr lang="sl-SI" sz="2400" b="1" dirty="0" smtClean="0">
                <a:solidFill>
                  <a:srgbClr val="00B050"/>
                </a:solidFill>
              </a:rPr>
              <a:t>njih?</a:t>
            </a:r>
            <a:endParaRPr lang="sl-SI" sz="2400" dirty="0">
              <a:solidFill>
                <a:srgbClr val="00B050"/>
              </a:solidFill>
            </a:endParaRPr>
          </a:p>
        </p:txBody>
      </p:sp>
      <p:sp>
        <p:nvSpPr>
          <p:cNvPr id="3" name="Označba mesta vsebine 2"/>
          <p:cNvSpPr>
            <a:spLocks noGrp="1"/>
          </p:cNvSpPr>
          <p:nvPr>
            <p:ph idx="1"/>
          </p:nvPr>
        </p:nvSpPr>
        <p:spPr>
          <a:xfrm>
            <a:off x="149872" y="1122417"/>
            <a:ext cx="8229600" cy="4525963"/>
          </a:xfrm>
        </p:spPr>
        <p:txBody>
          <a:bodyPr>
            <a:normAutofit fontScale="92500" lnSpcReduction="20000"/>
          </a:bodyPr>
          <a:lstStyle/>
          <a:p>
            <a:pPr marL="0" lvl="0" indent="0">
              <a:buNone/>
            </a:pPr>
            <a:r>
              <a:rPr lang="sl-SI" sz="2600" dirty="0" smtClean="0"/>
              <a:t>Svetovalci so našteli kar 20 virov oz. načinov!</a:t>
            </a:r>
          </a:p>
          <a:p>
            <a:pPr marL="0" lvl="0" indent="0">
              <a:buNone/>
            </a:pPr>
            <a:endParaRPr lang="sl-SI" sz="900" dirty="0" smtClean="0"/>
          </a:p>
          <a:p>
            <a:pPr marL="514350" lvl="0" indent="-514350">
              <a:buFont typeface="+mj-lt"/>
              <a:buAutoNum type="arabicPeriod"/>
            </a:pPr>
            <a:r>
              <a:rPr lang="sl-SI" sz="2600" dirty="0" smtClean="0"/>
              <a:t>Intranet in internet </a:t>
            </a:r>
            <a:r>
              <a:rPr lang="sl-SI" sz="2600" dirty="0"/>
              <a:t>obvestila </a:t>
            </a:r>
          </a:p>
          <a:p>
            <a:pPr lvl="1"/>
            <a:r>
              <a:rPr lang="sl-SI" sz="2600" dirty="0"/>
              <a:t>KGZS in  KGZS KGZ- Zavodov</a:t>
            </a:r>
          </a:p>
          <a:p>
            <a:pPr lvl="1"/>
            <a:r>
              <a:rPr lang="sl-SI" sz="2600" dirty="0"/>
              <a:t>Mreže za razvoj podeželja</a:t>
            </a:r>
          </a:p>
          <a:p>
            <a:pPr lvl="1"/>
            <a:r>
              <a:rPr lang="sl-SI" sz="2600" dirty="0"/>
              <a:t>Spletne strani izvajalcev projektov</a:t>
            </a:r>
          </a:p>
          <a:p>
            <a:pPr lvl="1"/>
            <a:r>
              <a:rPr lang="sl-SI" sz="2600" dirty="0"/>
              <a:t>Spletne strani projektov</a:t>
            </a:r>
          </a:p>
          <a:p>
            <a:pPr lvl="1"/>
            <a:r>
              <a:rPr lang="sl-SI" sz="2600" dirty="0"/>
              <a:t>Na strani MKGP na portalu znanja: </a:t>
            </a:r>
            <a:r>
              <a:rPr lang="sl-SI" sz="2600" u="sng" dirty="0">
                <a:hlinkClick r:id="rId3"/>
              </a:rPr>
              <a:t>https://skp.si/eup/seznam-projektov/zakljuceni-eip-projekti</a:t>
            </a:r>
            <a:endParaRPr lang="sl-SI" sz="2600" dirty="0"/>
          </a:p>
          <a:p>
            <a:pPr lvl="1"/>
            <a:r>
              <a:rPr lang="sl-SI" sz="2600" dirty="0"/>
              <a:t>Na strani EU EIP AGRI: </a:t>
            </a:r>
            <a:r>
              <a:rPr lang="sl-SI" sz="2600" u="sng" dirty="0">
                <a:hlinkClick r:id="rId4"/>
              </a:rPr>
              <a:t>https://ec.europa.eu/eip/agriculture/en/eip-agri-projects</a:t>
            </a:r>
            <a:endParaRPr lang="sl-SI" sz="2600" dirty="0"/>
          </a:p>
          <a:p>
            <a:pPr marL="514350" indent="-514350">
              <a:buFont typeface="+mj-lt"/>
              <a:buAutoNum type="arabicPeriod"/>
            </a:pPr>
            <a:r>
              <a:rPr lang="sl-SI" sz="2600" dirty="0"/>
              <a:t>Tedenske E novice Mreže za razvoj podeželja </a:t>
            </a:r>
          </a:p>
          <a:p>
            <a:endParaRPr lang="sl-SI" dirty="0"/>
          </a:p>
        </p:txBody>
      </p:sp>
      <p:pic>
        <p:nvPicPr>
          <p:cNvPr id="4" name="Slika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334" y="5445224"/>
            <a:ext cx="9144793" cy="1412776"/>
          </a:xfrm>
          <a:prstGeom prst="rect">
            <a:avLst/>
          </a:prstGeom>
        </p:spPr>
      </p:pic>
      <p:pic>
        <p:nvPicPr>
          <p:cNvPr id="5"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26172"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Slika 20"/>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197620" y="117830"/>
            <a:ext cx="823031" cy="1072989"/>
          </a:xfrm>
          <a:prstGeom prst="rect">
            <a:avLst/>
          </a:prstGeom>
        </p:spPr>
      </p:pic>
      <p:pic>
        <p:nvPicPr>
          <p:cNvPr id="10" name="Slika 9"/>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796136" y="1278411"/>
            <a:ext cx="3064371" cy="2487314"/>
          </a:xfrm>
          <a:prstGeom prst="rect">
            <a:avLst/>
          </a:prstGeom>
        </p:spPr>
      </p:pic>
    </p:spTree>
    <p:extLst>
      <p:ext uri="{BB962C8B-B14F-4D97-AF65-F5344CB8AC3E}">
        <p14:creationId xmlns:p14="http://schemas.microsoft.com/office/powerpoint/2010/main" val="1249409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95994" y="0"/>
            <a:ext cx="8229600" cy="1143000"/>
          </a:xfrm>
        </p:spPr>
        <p:txBody>
          <a:bodyPr>
            <a:normAutofit fontScale="90000"/>
          </a:bodyPr>
          <a:lstStyle/>
          <a:p>
            <a:pPr algn="l"/>
            <a:r>
              <a:rPr lang="sl-SI" sz="2400" b="1" dirty="0" smtClean="0">
                <a:solidFill>
                  <a:srgbClr val="00B050"/>
                </a:solidFill>
              </a:rPr>
              <a:t>1. Kako </a:t>
            </a:r>
            <a:r>
              <a:rPr lang="sl-SI" sz="2400" b="1" dirty="0">
                <a:solidFill>
                  <a:srgbClr val="00B050"/>
                </a:solidFill>
              </a:rPr>
              <a:t>svetovalci </a:t>
            </a:r>
            <a:r>
              <a:rPr lang="sl-SI" sz="2400" b="1" dirty="0" smtClean="0">
                <a:solidFill>
                  <a:srgbClr val="00B050"/>
                </a:solidFill>
              </a:rPr>
              <a:t>specialisti </a:t>
            </a:r>
            <a:r>
              <a:rPr lang="sl-SI" sz="2400" b="1" dirty="0">
                <a:solidFill>
                  <a:srgbClr val="00B050"/>
                </a:solidFill>
              </a:rPr>
              <a:t>in </a:t>
            </a:r>
            <a:r>
              <a:rPr lang="sl-SI" sz="2400" b="1" dirty="0" smtClean="0">
                <a:solidFill>
                  <a:srgbClr val="00B050"/>
                </a:solidFill>
              </a:rPr>
              <a:t>terenski </a:t>
            </a:r>
            <a:r>
              <a:rPr lang="sl-SI" sz="2400" b="1" dirty="0">
                <a:solidFill>
                  <a:srgbClr val="00B050"/>
                </a:solidFill>
              </a:rPr>
              <a:t>svetovalci </a:t>
            </a:r>
            <a:r>
              <a:rPr lang="sl-SI" sz="2400" b="1" dirty="0" smtClean="0">
                <a:solidFill>
                  <a:srgbClr val="00B050"/>
                </a:solidFill>
              </a:rPr>
              <a:t>izvedo, </a:t>
            </a:r>
            <a:r>
              <a:rPr lang="sl-SI" sz="2400" b="1" dirty="0">
                <a:solidFill>
                  <a:srgbClr val="00B050"/>
                </a:solidFill>
              </a:rPr>
              <a:t>da </a:t>
            </a:r>
            <a:r>
              <a:rPr lang="sl-SI" sz="2400" b="1" dirty="0" smtClean="0">
                <a:solidFill>
                  <a:srgbClr val="00B050"/>
                </a:solidFill>
              </a:rPr>
              <a:t/>
            </a:r>
            <a:br>
              <a:rPr lang="sl-SI" sz="2400" b="1" dirty="0" smtClean="0">
                <a:solidFill>
                  <a:srgbClr val="00B050"/>
                </a:solidFill>
              </a:rPr>
            </a:br>
            <a:r>
              <a:rPr lang="sl-SI" sz="2400" b="1" dirty="0" smtClean="0">
                <a:solidFill>
                  <a:srgbClr val="00B050"/>
                </a:solidFill>
              </a:rPr>
              <a:t>poteka </a:t>
            </a:r>
            <a:r>
              <a:rPr lang="sl-SI" sz="2400" b="1" dirty="0">
                <a:solidFill>
                  <a:srgbClr val="00B050"/>
                </a:solidFill>
              </a:rPr>
              <a:t>projekt in iz katerih vseh virov pride </a:t>
            </a:r>
            <a:r>
              <a:rPr lang="sl-SI" sz="2400" b="1" dirty="0" smtClean="0">
                <a:solidFill>
                  <a:srgbClr val="00B050"/>
                </a:solidFill>
              </a:rPr>
              <a:t>informacija </a:t>
            </a:r>
            <a:r>
              <a:rPr lang="sl-SI" sz="2400" b="1" dirty="0">
                <a:solidFill>
                  <a:srgbClr val="00B050"/>
                </a:solidFill>
              </a:rPr>
              <a:t>do </a:t>
            </a:r>
            <a:r>
              <a:rPr lang="sl-SI" sz="2400" b="1" dirty="0" smtClean="0">
                <a:solidFill>
                  <a:srgbClr val="00B050"/>
                </a:solidFill>
              </a:rPr>
              <a:t>njih?</a:t>
            </a:r>
            <a:endParaRPr lang="sl-SI" sz="2400" dirty="0">
              <a:solidFill>
                <a:srgbClr val="00B050"/>
              </a:solidFill>
            </a:endParaRPr>
          </a:p>
        </p:txBody>
      </p:sp>
      <p:sp>
        <p:nvSpPr>
          <p:cNvPr id="3" name="Označba mesta vsebine 2"/>
          <p:cNvSpPr>
            <a:spLocks noGrp="1"/>
          </p:cNvSpPr>
          <p:nvPr>
            <p:ph idx="1"/>
          </p:nvPr>
        </p:nvSpPr>
        <p:spPr>
          <a:xfrm>
            <a:off x="539552" y="1045106"/>
            <a:ext cx="8229600" cy="4525963"/>
          </a:xfrm>
        </p:spPr>
        <p:txBody>
          <a:bodyPr>
            <a:normAutofit fontScale="77500" lnSpcReduction="20000"/>
          </a:bodyPr>
          <a:lstStyle/>
          <a:p>
            <a:pPr marL="514350" indent="-514350">
              <a:buFont typeface="+mj-lt"/>
              <a:buAutoNum type="arabicPeriod" startAt="4"/>
            </a:pPr>
            <a:r>
              <a:rPr lang="sl-SI" dirty="0"/>
              <a:t>Interni prenos informacij od svetovalcev, ki izvajajo projekt EIP na ostale svetovalce</a:t>
            </a:r>
          </a:p>
          <a:p>
            <a:pPr marL="514350" lvl="0" indent="-514350">
              <a:buFont typeface="+mj-lt"/>
              <a:buAutoNum type="arabicPeriod" startAt="4"/>
            </a:pPr>
            <a:r>
              <a:rPr lang="sl-SI" dirty="0"/>
              <a:t>Interni prenos informacij od svetovalcev, ki so se udeležili dogodka o  projektu EIP na ostale svetovalce</a:t>
            </a:r>
          </a:p>
          <a:p>
            <a:pPr marL="514350" lvl="0" indent="-514350">
              <a:buFont typeface="+mj-lt"/>
              <a:buAutoNum type="arabicPeriod" startAt="4"/>
            </a:pPr>
            <a:r>
              <a:rPr lang="sl-SI" dirty="0"/>
              <a:t>Vabila izvajalcev na razne dogodke oglede, predavanja, delavnice, demonstracije</a:t>
            </a:r>
          </a:p>
          <a:p>
            <a:pPr marL="514350" lvl="0" indent="-514350">
              <a:buFont typeface="+mj-lt"/>
              <a:buAutoNum type="arabicPeriod" startAt="4"/>
            </a:pPr>
            <a:r>
              <a:rPr lang="sl-SI" dirty="0"/>
              <a:t>Posvet Javne službe kmetijskega  svetovanja in dogodek Evropskega partnerstva za inovacije – EIP </a:t>
            </a:r>
          </a:p>
          <a:p>
            <a:pPr lvl="1"/>
            <a:r>
              <a:rPr lang="sl-SI" sz="2600" dirty="0"/>
              <a:t>Predavanja</a:t>
            </a:r>
          </a:p>
          <a:p>
            <a:pPr lvl="1"/>
            <a:r>
              <a:rPr lang="sl-SI" sz="2600" dirty="0"/>
              <a:t>Video posnetki</a:t>
            </a:r>
          </a:p>
          <a:p>
            <a:pPr lvl="1"/>
            <a:r>
              <a:rPr lang="sl-SI" sz="2600" dirty="0"/>
              <a:t>Posterji</a:t>
            </a:r>
          </a:p>
          <a:p>
            <a:pPr lvl="1"/>
            <a:r>
              <a:rPr lang="sl-SI" sz="2600" dirty="0"/>
              <a:t>Ogled predstavitve je svetovalcem omogočen kadarkoli po dogodku na straneh KGZS in MKGP</a:t>
            </a:r>
          </a:p>
          <a:p>
            <a:endParaRPr lang="sl-SI" dirty="0"/>
          </a:p>
        </p:txBody>
      </p:sp>
      <p:pic>
        <p:nvPicPr>
          <p:cNvPr id="4" name="Slika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3" y="5445224"/>
            <a:ext cx="9144793" cy="1412776"/>
          </a:xfrm>
          <a:prstGeom prst="rect">
            <a:avLst/>
          </a:prstGeom>
        </p:spPr>
      </p:pic>
      <p:pic>
        <p:nvPicPr>
          <p:cNvPr id="5"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6172"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028384" y="23004"/>
            <a:ext cx="823031" cy="1072989"/>
          </a:xfrm>
          <a:prstGeom prst="rect">
            <a:avLst/>
          </a:prstGeom>
        </p:spPr>
      </p:pic>
    </p:spTree>
    <p:extLst>
      <p:ext uri="{BB962C8B-B14F-4D97-AF65-F5344CB8AC3E}">
        <p14:creationId xmlns:p14="http://schemas.microsoft.com/office/powerpoint/2010/main" val="25011127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2305" y="167340"/>
            <a:ext cx="8229600" cy="1143000"/>
          </a:xfrm>
        </p:spPr>
        <p:txBody>
          <a:bodyPr>
            <a:normAutofit fontScale="90000"/>
          </a:bodyPr>
          <a:lstStyle/>
          <a:p>
            <a:pPr algn="l"/>
            <a:r>
              <a:rPr lang="sl-SI" sz="2400" b="1" dirty="0" smtClean="0">
                <a:solidFill>
                  <a:srgbClr val="00B050"/>
                </a:solidFill>
              </a:rPr>
              <a:t>1. Kako </a:t>
            </a:r>
            <a:r>
              <a:rPr lang="sl-SI" sz="2400" b="1" dirty="0">
                <a:solidFill>
                  <a:srgbClr val="00B050"/>
                </a:solidFill>
              </a:rPr>
              <a:t>svetovalci </a:t>
            </a:r>
            <a:r>
              <a:rPr lang="sl-SI" sz="2400" b="1" dirty="0" smtClean="0">
                <a:solidFill>
                  <a:srgbClr val="00B050"/>
                </a:solidFill>
              </a:rPr>
              <a:t>specialisti </a:t>
            </a:r>
            <a:r>
              <a:rPr lang="sl-SI" sz="2400" b="1" dirty="0">
                <a:solidFill>
                  <a:srgbClr val="00B050"/>
                </a:solidFill>
              </a:rPr>
              <a:t>in </a:t>
            </a:r>
            <a:r>
              <a:rPr lang="sl-SI" sz="2400" b="1" dirty="0" smtClean="0">
                <a:solidFill>
                  <a:srgbClr val="00B050"/>
                </a:solidFill>
              </a:rPr>
              <a:t>terenski </a:t>
            </a:r>
            <a:r>
              <a:rPr lang="sl-SI" sz="2400" b="1" dirty="0">
                <a:solidFill>
                  <a:srgbClr val="00B050"/>
                </a:solidFill>
              </a:rPr>
              <a:t>svetovalci </a:t>
            </a:r>
            <a:r>
              <a:rPr lang="sl-SI" sz="2400" b="1" dirty="0" smtClean="0">
                <a:solidFill>
                  <a:srgbClr val="00B050"/>
                </a:solidFill>
              </a:rPr>
              <a:t>izvedo, </a:t>
            </a:r>
            <a:r>
              <a:rPr lang="sl-SI" sz="2400" b="1" dirty="0">
                <a:solidFill>
                  <a:srgbClr val="00B050"/>
                </a:solidFill>
              </a:rPr>
              <a:t>da poteka projekt in iz katerih vseh virov pride </a:t>
            </a:r>
            <a:r>
              <a:rPr lang="sl-SI" sz="2400" b="1" dirty="0" smtClean="0">
                <a:solidFill>
                  <a:srgbClr val="00B050"/>
                </a:solidFill>
              </a:rPr>
              <a:t>informacija </a:t>
            </a:r>
            <a:r>
              <a:rPr lang="sl-SI" sz="2400" b="1" dirty="0">
                <a:solidFill>
                  <a:srgbClr val="00B050"/>
                </a:solidFill>
              </a:rPr>
              <a:t>do </a:t>
            </a:r>
            <a:r>
              <a:rPr lang="sl-SI" sz="2400" b="1" dirty="0" smtClean="0">
                <a:solidFill>
                  <a:srgbClr val="00B050"/>
                </a:solidFill>
              </a:rPr>
              <a:t>njih ?</a:t>
            </a:r>
            <a:endParaRPr lang="sl-SI" sz="2400" dirty="0">
              <a:solidFill>
                <a:srgbClr val="00B050"/>
              </a:solidFill>
            </a:endParaRPr>
          </a:p>
        </p:txBody>
      </p:sp>
      <p:sp>
        <p:nvSpPr>
          <p:cNvPr id="3" name="Označba mesta vsebine 2"/>
          <p:cNvSpPr>
            <a:spLocks noGrp="1"/>
          </p:cNvSpPr>
          <p:nvPr>
            <p:ph idx="1"/>
          </p:nvPr>
        </p:nvSpPr>
        <p:spPr>
          <a:xfrm>
            <a:off x="446728" y="1170951"/>
            <a:ext cx="8229600" cy="4525963"/>
          </a:xfrm>
        </p:spPr>
        <p:txBody>
          <a:bodyPr>
            <a:normAutofit fontScale="85000" lnSpcReduction="20000"/>
          </a:bodyPr>
          <a:lstStyle/>
          <a:p>
            <a:pPr marL="514350" lvl="0" indent="-514350">
              <a:buFont typeface="+mj-lt"/>
              <a:buAutoNum type="arabicPeriod" startAt="7"/>
            </a:pPr>
            <a:r>
              <a:rPr lang="sl-SI" dirty="0"/>
              <a:t>Preko kolegijev KGZS- zavodov </a:t>
            </a:r>
          </a:p>
          <a:p>
            <a:pPr marL="514350" lvl="0" indent="-514350">
              <a:buFont typeface="+mj-lt"/>
              <a:buAutoNum type="arabicPeriod" startAt="7"/>
            </a:pPr>
            <a:r>
              <a:rPr lang="sl-SI" dirty="0" smtClean="0"/>
              <a:t>Preko </a:t>
            </a:r>
            <a:r>
              <a:rPr lang="sl-SI" dirty="0"/>
              <a:t>vabljenja v sodelovanje v projektu že od prijave naprej </a:t>
            </a:r>
            <a:endParaRPr lang="sl-SI" sz="2800" dirty="0"/>
          </a:p>
          <a:p>
            <a:pPr marL="514350" lvl="0" indent="-514350">
              <a:buFont typeface="+mj-lt"/>
              <a:buAutoNum type="arabicPeriod" startAt="7"/>
            </a:pPr>
            <a:r>
              <a:rPr lang="sl-SI" dirty="0"/>
              <a:t>Objave v medijih</a:t>
            </a:r>
          </a:p>
          <a:p>
            <a:pPr lvl="1"/>
            <a:r>
              <a:rPr lang="sl-SI" dirty="0" smtClean="0"/>
              <a:t>Časopisi</a:t>
            </a:r>
            <a:r>
              <a:rPr lang="sl-SI" dirty="0"/>
              <a:t>, revije (Kmečki glas, Zelena dežela, lokalna glasila)</a:t>
            </a:r>
          </a:p>
          <a:p>
            <a:pPr lvl="1"/>
            <a:r>
              <a:rPr lang="sl-SI" dirty="0"/>
              <a:t>Radio</a:t>
            </a:r>
          </a:p>
          <a:p>
            <a:pPr lvl="1"/>
            <a:r>
              <a:rPr lang="sl-SI" dirty="0"/>
              <a:t>TV</a:t>
            </a:r>
          </a:p>
          <a:p>
            <a:pPr marL="514350" lvl="0" indent="-514350">
              <a:buFont typeface="+mj-lt"/>
              <a:buAutoNum type="arabicPeriod" startAt="7"/>
            </a:pPr>
            <a:r>
              <a:rPr lang="sl-SI" dirty="0"/>
              <a:t>Socialna omrežja</a:t>
            </a:r>
          </a:p>
          <a:p>
            <a:pPr lvl="1"/>
            <a:r>
              <a:rPr lang="sl-SI" dirty="0"/>
              <a:t>Facebook</a:t>
            </a:r>
          </a:p>
          <a:p>
            <a:pPr lvl="1"/>
            <a:r>
              <a:rPr lang="sl-SI" dirty="0" err="1"/>
              <a:t>Youtube</a:t>
            </a:r>
            <a:endParaRPr lang="sl-SI" dirty="0"/>
          </a:p>
          <a:p>
            <a:pPr marL="571500" indent="-514350">
              <a:buFont typeface="+mj-lt"/>
              <a:buAutoNum type="arabicPeriod" startAt="7"/>
            </a:pPr>
            <a:r>
              <a:rPr lang="sl-SI" dirty="0" smtClean="0"/>
              <a:t>Strokovna literatura v obliki tiskanih gradiv</a:t>
            </a:r>
            <a:endParaRPr lang="sl-SI" dirty="0"/>
          </a:p>
          <a:p>
            <a:endParaRPr lang="sl-SI" dirty="0"/>
          </a:p>
        </p:txBody>
      </p:sp>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3" y="5445224"/>
            <a:ext cx="9144793" cy="1412776"/>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6172"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91417" y="64923"/>
            <a:ext cx="823031" cy="1072989"/>
          </a:xfrm>
          <a:prstGeom prst="rect">
            <a:avLst/>
          </a:prstGeom>
        </p:spPr>
      </p:pic>
    </p:spTree>
    <p:extLst>
      <p:ext uri="{BB962C8B-B14F-4D97-AF65-F5344CB8AC3E}">
        <p14:creationId xmlns:p14="http://schemas.microsoft.com/office/powerpoint/2010/main" val="3646881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2540" y="74179"/>
            <a:ext cx="8229600" cy="1143000"/>
          </a:xfrm>
        </p:spPr>
        <p:txBody>
          <a:bodyPr>
            <a:normAutofit fontScale="90000"/>
          </a:bodyPr>
          <a:lstStyle/>
          <a:p>
            <a:pPr algn="l"/>
            <a:r>
              <a:rPr lang="sl-SI" sz="2400" b="1" dirty="0" smtClean="0">
                <a:solidFill>
                  <a:srgbClr val="00B050"/>
                </a:solidFill>
              </a:rPr>
              <a:t>1. Kako </a:t>
            </a:r>
            <a:r>
              <a:rPr lang="sl-SI" sz="2400" b="1" dirty="0">
                <a:solidFill>
                  <a:srgbClr val="00B050"/>
                </a:solidFill>
              </a:rPr>
              <a:t>svetovalci </a:t>
            </a:r>
            <a:r>
              <a:rPr lang="sl-SI" sz="2400" b="1" dirty="0" smtClean="0">
                <a:solidFill>
                  <a:srgbClr val="00B050"/>
                </a:solidFill>
              </a:rPr>
              <a:t>specialisti </a:t>
            </a:r>
            <a:r>
              <a:rPr lang="sl-SI" sz="2400" b="1" dirty="0">
                <a:solidFill>
                  <a:srgbClr val="00B050"/>
                </a:solidFill>
              </a:rPr>
              <a:t>in </a:t>
            </a:r>
            <a:r>
              <a:rPr lang="sl-SI" sz="2400" b="1" dirty="0" smtClean="0">
                <a:solidFill>
                  <a:srgbClr val="00B050"/>
                </a:solidFill>
              </a:rPr>
              <a:t>terenski </a:t>
            </a:r>
            <a:r>
              <a:rPr lang="sl-SI" sz="2400" b="1" dirty="0">
                <a:solidFill>
                  <a:srgbClr val="00B050"/>
                </a:solidFill>
              </a:rPr>
              <a:t>svetovalci </a:t>
            </a:r>
            <a:r>
              <a:rPr lang="sl-SI" sz="2400" b="1" dirty="0" smtClean="0">
                <a:solidFill>
                  <a:srgbClr val="00B050"/>
                </a:solidFill>
              </a:rPr>
              <a:t>izvedo, </a:t>
            </a:r>
            <a:r>
              <a:rPr lang="sl-SI" sz="2400" b="1" dirty="0">
                <a:solidFill>
                  <a:srgbClr val="00B050"/>
                </a:solidFill>
              </a:rPr>
              <a:t>da poteka projekt in iz katerih vseh virov pride </a:t>
            </a:r>
            <a:r>
              <a:rPr lang="sl-SI" sz="2400" b="1" dirty="0" smtClean="0">
                <a:solidFill>
                  <a:srgbClr val="00B050"/>
                </a:solidFill>
              </a:rPr>
              <a:t>informacija </a:t>
            </a:r>
            <a:r>
              <a:rPr lang="sl-SI" sz="2400" b="1" dirty="0">
                <a:solidFill>
                  <a:srgbClr val="00B050"/>
                </a:solidFill>
              </a:rPr>
              <a:t>do </a:t>
            </a:r>
            <a:r>
              <a:rPr lang="sl-SI" sz="2400" b="1" dirty="0" smtClean="0">
                <a:solidFill>
                  <a:srgbClr val="00B050"/>
                </a:solidFill>
              </a:rPr>
              <a:t>njih?</a:t>
            </a:r>
            <a:endParaRPr lang="sl-SI" sz="2400" dirty="0">
              <a:solidFill>
                <a:srgbClr val="00B050"/>
              </a:solidFill>
            </a:endParaRPr>
          </a:p>
        </p:txBody>
      </p:sp>
      <p:sp>
        <p:nvSpPr>
          <p:cNvPr id="3" name="Označba mesta vsebine 2"/>
          <p:cNvSpPr>
            <a:spLocks noGrp="1"/>
          </p:cNvSpPr>
          <p:nvPr>
            <p:ph idx="1"/>
          </p:nvPr>
        </p:nvSpPr>
        <p:spPr>
          <a:xfrm>
            <a:off x="160670" y="1050657"/>
            <a:ext cx="8750548" cy="4525963"/>
          </a:xfrm>
        </p:spPr>
        <p:txBody>
          <a:bodyPr>
            <a:normAutofit fontScale="77500" lnSpcReduction="20000"/>
          </a:bodyPr>
          <a:lstStyle/>
          <a:p>
            <a:pPr marL="514350" indent="-514350">
              <a:buFont typeface="+mj-lt"/>
              <a:buAutoNum type="arabicPeriod" startAt="12"/>
            </a:pPr>
            <a:r>
              <a:rPr lang="sl-SI" sz="2800" dirty="0" smtClean="0"/>
              <a:t>Koordinatorji </a:t>
            </a:r>
            <a:r>
              <a:rPr lang="sl-SI" sz="2800" dirty="0"/>
              <a:t>specialističnih skupin SKS obravnavajo aktualne </a:t>
            </a:r>
            <a:r>
              <a:rPr lang="sl-SI" sz="2800" dirty="0" smtClean="0"/>
              <a:t>vsebine projektov</a:t>
            </a:r>
            <a:endParaRPr lang="sl-SI" sz="2800" dirty="0"/>
          </a:p>
          <a:p>
            <a:pPr marL="514350" lvl="0" indent="-514350">
              <a:buFont typeface="+mj-lt"/>
              <a:buAutoNum type="arabicPeriod" startAt="12"/>
            </a:pPr>
            <a:r>
              <a:rPr lang="sl-SI" sz="2900" dirty="0"/>
              <a:t>Teme projektov EIP so del usposabljanja svetovalcev</a:t>
            </a:r>
          </a:p>
          <a:p>
            <a:pPr marL="514350" lvl="0" indent="-514350">
              <a:buFont typeface="+mj-lt"/>
              <a:buAutoNum type="arabicPeriod" startAt="12"/>
            </a:pPr>
            <a:r>
              <a:rPr lang="sl-SI" sz="2900" dirty="0"/>
              <a:t>Strokovne skupine v sistemu JSKS na zavodski ravni obravnavajo aktualne vsebine projektov</a:t>
            </a:r>
          </a:p>
          <a:p>
            <a:pPr marL="514350" lvl="0" indent="-514350">
              <a:buFont typeface="+mj-lt"/>
              <a:buAutoNum type="arabicPeriod" startAt="12"/>
            </a:pPr>
            <a:r>
              <a:rPr lang="sl-SI" sz="2900" dirty="0"/>
              <a:t>Širjenje rezultatov projekta EIP s strani članov projekta </a:t>
            </a:r>
          </a:p>
          <a:p>
            <a:pPr marL="514350" lvl="0" indent="-514350">
              <a:buFont typeface="+mj-lt"/>
              <a:buAutoNum type="arabicPeriod" startAt="12"/>
            </a:pPr>
            <a:r>
              <a:rPr lang="sl-SI" sz="2900" dirty="0"/>
              <a:t>Predstavitve projektov EIP na sejmu Agra</a:t>
            </a:r>
          </a:p>
          <a:p>
            <a:pPr marL="514350" lvl="0" indent="-514350">
              <a:buFont typeface="+mj-lt"/>
              <a:buAutoNum type="arabicPeriod" startAt="12"/>
            </a:pPr>
            <a:r>
              <a:rPr lang="sl-SI" sz="2900" dirty="0"/>
              <a:t>Posveti, ki jih organizirajo društva in združenja (Slovensko agronomsko društvo, Društvo za varstvo rastlin)</a:t>
            </a:r>
          </a:p>
          <a:p>
            <a:pPr marL="514350" lvl="0" indent="-514350">
              <a:buFont typeface="+mj-lt"/>
              <a:buAutoNum type="arabicPeriod" startAt="12"/>
            </a:pPr>
            <a:r>
              <a:rPr lang="sl-SI" sz="2900" dirty="0"/>
              <a:t>Obveščanje na prireditvah, ki jih organizirajo zavodi (Dan zavoda, Dobrote slovenskih kmetij, Razstava živali, Zadravčevo Erjavčevi dnevi, Sadjarskih dnevi Posavja…</a:t>
            </a:r>
          </a:p>
          <a:p>
            <a:pPr marL="514350" lvl="0" indent="-514350">
              <a:buFont typeface="+mj-lt"/>
              <a:buAutoNum type="arabicPeriod" startAt="12"/>
            </a:pPr>
            <a:r>
              <a:rPr lang="sl-SI" sz="2900" dirty="0"/>
              <a:t>Od kmetov</a:t>
            </a:r>
          </a:p>
          <a:p>
            <a:pPr marL="514350" lvl="0" indent="-514350">
              <a:buFont typeface="+mj-lt"/>
              <a:buAutoNum type="arabicPeriod" startAt="12"/>
            </a:pPr>
            <a:r>
              <a:rPr lang="sl-SI" sz="2900" dirty="0"/>
              <a:t>Dan odprtih vrat na KIS (</a:t>
            </a:r>
            <a:r>
              <a:rPr lang="sl-SI" sz="2900" dirty="0" err="1"/>
              <a:t>Jable</a:t>
            </a:r>
            <a:r>
              <a:rPr lang="sl-SI" sz="2900" dirty="0"/>
              <a:t>)</a:t>
            </a:r>
          </a:p>
          <a:p>
            <a:endParaRPr lang="sl-SI" dirty="0"/>
          </a:p>
        </p:txBody>
      </p:sp>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3" y="5445224"/>
            <a:ext cx="9144793" cy="1412776"/>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6172"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04578" y="29765"/>
            <a:ext cx="823031" cy="1072989"/>
          </a:xfrm>
          <a:prstGeom prst="rect">
            <a:avLst/>
          </a:prstGeom>
        </p:spPr>
      </p:pic>
    </p:spTree>
    <p:extLst>
      <p:ext uri="{BB962C8B-B14F-4D97-AF65-F5344CB8AC3E}">
        <p14:creationId xmlns:p14="http://schemas.microsoft.com/office/powerpoint/2010/main" val="1166966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6172" y="311084"/>
            <a:ext cx="8229600" cy="1143000"/>
          </a:xfrm>
        </p:spPr>
        <p:txBody>
          <a:bodyPr>
            <a:normAutofit fontScale="90000"/>
          </a:bodyPr>
          <a:lstStyle/>
          <a:p>
            <a:pPr algn="l"/>
            <a:r>
              <a:rPr lang="sl-SI" sz="2700" b="1" dirty="0" smtClean="0">
                <a:solidFill>
                  <a:srgbClr val="00B050"/>
                </a:solidFill>
              </a:rPr>
              <a:t>2. Ali </a:t>
            </a:r>
            <a:r>
              <a:rPr lang="sl-SI" sz="2700" b="1" dirty="0">
                <a:solidFill>
                  <a:srgbClr val="00B050"/>
                </a:solidFill>
              </a:rPr>
              <a:t>je bil katerikoli od projektov, v katerem je sodeloval sistem KGZS (katerikoli zavod ali zbornični urad), predstavljen vam in </a:t>
            </a:r>
            <a:r>
              <a:rPr lang="sl-SI" sz="2700" b="1" dirty="0" smtClean="0">
                <a:solidFill>
                  <a:srgbClr val="00B050"/>
                </a:solidFill>
              </a:rPr>
              <a:t>kolegom terenskim </a:t>
            </a:r>
            <a:r>
              <a:rPr lang="sl-SI" sz="2700" b="1" dirty="0">
                <a:solidFill>
                  <a:srgbClr val="00B050"/>
                </a:solidFill>
              </a:rPr>
              <a:t>svetovalcem? (kateri projekt, na kakšen način) </a:t>
            </a:r>
            <a:r>
              <a:rPr lang="sl-SI" sz="2700" b="1" dirty="0" smtClean="0">
                <a:solidFill>
                  <a:srgbClr val="00B050"/>
                </a:solidFill>
              </a:rPr>
              <a:t>?</a:t>
            </a:r>
            <a:endParaRPr lang="sl-SI" sz="2700" dirty="0">
              <a:solidFill>
                <a:srgbClr val="00B050"/>
              </a:solidFill>
            </a:endParaRPr>
          </a:p>
        </p:txBody>
      </p:sp>
      <p:sp>
        <p:nvSpPr>
          <p:cNvPr id="3" name="Označba mesta vsebine 2"/>
          <p:cNvSpPr>
            <a:spLocks noGrp="1"/>
          </p:cNvSpPr>
          <p:nvPr>
            <p:ph idx="1"/>
          </p:nvPr>
        </p:nvSpPr>
        <p:spPr>
          <a:xfrm>
            <a:off x="126172" y="1775089"/>
            <a:ext cx="8640960" cy="3794914"/>
          </a:xfrm>
        </p:spPr>
        <p:txBody>
          <a:bodyPr>
            <a:normAutofit/>
          </a:bodyPr>
          <a:lstStyle/>
          <a:p>
            <a:r>
              <a:rPr lang="sl-SI" sz="2400" dirty="0" smtClean="0"/>
              <a:t>Vsi anketirani svetovalci so odgovorili zelo pozitivno in našteli mnoge projekte, kjer so sodelovali KGZS-zavodi oz. zbornica.</a:t>
            </a:r>
          </a:p>
          <a:p>
            <a:r>
              <a:rPr lang="sl-SI" sz="2400" dirty="0" smtClean="0"/>
              <a:t>Predstavitve so bile za kmetijske svetovalce izvedene na različne načine:</a:t>
            </a:r>
          </a:p>
          <a:p>
            <a:pPr lvl="1">
              <a:lnSpc>
                <a:spcPct val="80000"/>
              </a:lnSpc>
            </a:pPr>
            <a:r>
              <a:rPr lang="sl-SI" sz="2200" dirty="0"/>
              <a:t>posveti KSS</a:t>
            </a:r>
          </a:p>
          <a:p>
            <a:pPr lvl="1">
              <a:lnSpc>
                <a:spcPct val="80000"/>
              </a:lnSpc>
            </a:pPr>
            <a:r>
              <a:rPr lang="sl-SI" sz="2200" dirty="0"/>
              <a:t>strokovni kolegiji zavodov , </a:t>
            </a:r>
          </a:p>
          <a:p>
            <a:pPr lvl="1">
              <a:lnSpc>
                <a:spcPct val="80000"/>
              </a:lnSpc>
            </a:pPr>
            <a:r>
              <a:rPr lang="sl-SI" sz="2200" dirty="0"/>
              <a:t>kolegiji strokovnih skupin (predstavitve v živo ali preko literature)</a:t>
            </a:r>
          </a:p>
          <a:p>
            <a:pPr lvl="1">
              <a:lnSpc>
                <a:spcPct val="80000"/>
              </a:lnSpc>
            </a:pPr>
            <a:r>
              <a:rPr lang="sl-SI" sz="2200" dirty="0"/>
              <a:t>spletno izobraževanje</a:t>
            </a:r>
          </a:p>
          <a:p>
            <a:pPr lvl="1">
              <a:lnSpc>
                <a:spcPct val="80000"/>
              </a:lnSpc>
            </a:pPr>
            <a:r>
              <a:rPr lang="sl-SI" sz="2200" dirty="0"/>
              <a:t>dnevi odprtih vrat na KIS-u (</a:t>
            </a:r>
            <a:r>
              <a:rPr lang="sl-SI" sz="2200" dirty="0" err="1"/>
              <a:t>Jable</a:t>
            </a:r>
            <a:r>
              <a:rPr lang="sl-SI" sz="2200" dirty="0"/>
              <a:t>)</a:t>
            </a:r>
          </a:p>
          <a:p>
            <a:pPr lvl="1">
              <a:lnSpc>
                <a:spcPct val="80000"/>
              </a:lnSpc>
            </a:pPr>
            <a:r>
              <a:rPr lang="sl-SI" sz="2200" dirty="0"/>
              <a:t>demonstracijske delavnice na terenu</a:t>
            </a:r>
          </a:p>
          <a:p>
            <a:endParaRPr lang="sl-SI" sz="2400" dirty="0"/>
          </a:p>
        </p:txBody>
      </p:sp>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3" y="5445224"/>
            <a:ext cx="9144793" cy="1412776"/>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6172" y="6202426"/>
            <a:ext cx="1269098" cy="576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392049" y="6202426"/>
            <a:ext cx="2271907" cy="577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63956" y="6202427"/>
            <a:ext cx="2331497" cy="576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Slika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130698" y="191794"/>
            <a:ext cx="823031" cy="1072989"/>
          </a:xfrm>
          <a:prstGeom prst="rect">
            <a:avLst/>
          </a:prstGeom>
        </p:spPr>
      </p:pic>
    </p:spTree>
    <p:extLst>
      <p:ext uri="{BB962C8B-B14F-4D97-AF65-F5344CB8AC3E}">
        <p14:creationId xmlns:p14="http://schemas.microsoft.com/office/powerpoint/2010/main" val="662269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4124</TotalTime>
  <Words>2277</Words>
  <Application>Microsoft Office PowerPoint</Application>
  <PresentationFormat>Diaprojekcija na zaslonu (4:3)</PresentationFormat>
  <Paragraphs>147</Paragraphs>
  <Slides>19</Slides>
  <Notes>8</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19</vt:i4>
      </vt:variant>
    </vt:vector>
  </HeadingPairs>
  <TitlesOfParts>
    <vt:vector size="22" baseType="lpstr">
      <vt:lpstr>Arial</vt:lpstr>
      <vt:lpstr>Calibri</vt:lpstr>
      <vt:lpstr>Officeova tema</vt:lpstr>
      <vt:lpstr>37. TRADICIONALNI POSVET JAVNE SLUŽBE KMETIJSKEGA SVETOVANJA (JSKS)</vt:lpstr>
      <vt:lpstr>PowerPointova predstavitev</vt:lpstr>
      <vt:lpstr>PowerPointova predstavitev</vt:lpstr>
      <vt:lpstr>PowerPointova predstavitev</vt:lpstr>
      <vt:lpstr>1. Kako svetovalci specialisti in terenski svetovalci izvedo, da  poteka projekt in iz katerih vseh virov pride informacija do njih?</vt:lpstr>
      <vt:lpstr>1. Kako svetovalci specialisti in terenski svetovalci izvedo, da  poteka projekt in iz katerih vseh virov pride informacija do njih?</vt:lpstr>
      <vt:lpstr>1. Kako svetovalci specialisti in terenski svetovalci izvedo, da poteka projekt in iz katerih vseh virov pride informacija do njih ?</vt:lpstr>
      <vt:lpstr>1. Kako svetovalci specialisti in terenski svetovalci izvedo, da poteka projekt in iz katerih vseh virov pride informacija do njih?</vt:lpstr>
      <vt:lpstr>2. Ali je bil katerikoli od projektov, v katerem je sodeloval sistem KGZS (katerikoli zavod ali zbornični urad), predstavljen vam in kolegom terenskim svetovalcem? (kateri projekt, na kakšen način) ?</vt:lpstr>
      <vt:lpstr>3. Ali ste v okviru strokovnih kolegijev na vašem zavodu kadarkoli do sedaj že obravnavali vsebino kakega od projektov EIP (v katerem sistem KGZS ni sodeloval)  in na kakšen način (samo info.. predstavitev… ogled…) in za katerega?</vt:lpstr>
      <vt:lpstr>4. Ali je bila vsebina katerega koli projekta do sedaj že  predmet usposabljanja svetovalcev (katerega in na kakšen način (predavanje, ogled poskusov…, delavnica..)?</vt:lpstr>
      <vt:lpstr>PowerPointova predstavitev</vt:lpstr>
      <vt:lpstr>6. Ali je bila s pomočjo projekta izdana kakršna koli brošura, letak, orodje in ste ga videli in imeli možnost distribuirati za terenske svetovalce oziroma kmete, kateri , kaj?</vt:lpstr>
      <vt:lpstr>7. Vaše izkušnje z prenosom znanja na podlagi projektov EIP.</vt:lpstr>
      <vt:lpstr>7. Vaše izkušnje z prenosom znanja na podlagi projektov EIP</vt:lpstr>
      <vt:lpstr>8. Vaš predlog za bodoče</vt:lpstr>
      <vt:lpstr>8. Vaš predlog za bodoče</vt:lpstr>
      <vt:lpstr>8. Vaš predlog za bodoče</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37. TRADICIONALNI POSVET JAVNE SLUŽBE KMETIJSKEGA SVETOVANJA (JSKS)</dc:title>
  <dc:creator>Neja Žogan</dc:creator>
  <cp:lastModifiedBy>Robert Peklaj</cp:lastModifiedBy>
  <cp:revision>94</cp:revision>
  <cp:lastPrinted>2022-11-25T05:51:44Z</cp:lastPrinted>
  <dcterms:created xsi:type="dcterms:W3CDTF">2022-10-11T08:27:50Z</dcterms:created>
  <dcterms:modified xsi:type="dcterms:W3CDTF">2022-12-06T12:43:36Z</dcterms:modified>
</cp:coreProperties>
</file>