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3096" y="162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www.gozdis.si/projekti/EIP-16.5-Meji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ine.grebenc@gozdis.s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99" y="26991555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b="-2891"/>
          <a:stretch/>
        </p:blipFill>
        <p:spPr>
          <a:xfrm>
            <a:off x="205711" y="27440641"/>
            <a:ext cx="5776021" cy="103725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7554" b="73619"/>
          <a:stretch/>
        </p:blipFill>
        <p:spPr bwMode="auto">
          <a:xfrm>
            <a:off x="5233612" y="26919303"/>
            <a:ext cx="4775650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1221"/>
          <a:stretch/>
        </p:blipFill>
        <p:spPr bwMode="auto">
          <a:xfrm>
            <a:off x="15320133" y="27307321"/>
            <a:ext cx="1335135" cy="142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721595" y="7826695"/>
            <a:ext cx="20336753" cy="13213695"/>
          </a:xfrm>
          <a:prstGeom prst="roundRect">
            <a:avLst>
              <a:gd name="adj" fmla="val 1006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l-SI" b="1" dirty="0">
                <a:solidFill>
                  <a:srgbClr val="92D050"/>
                </a:solidFill>
              </a:rPr>
              <a:t>Namen in cilji projekta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l-SI" sz="3600" dirty="0">
                <a:solidFill>
                  <a:srgbClr val="92D050"/>
                </a:solidFill>
              </a:rPr>
              <a:t>Razvoj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smernic</a:t>
            </a:r>
            <a:r>
              <a:rPr lang="sl-SI" sz="3600" dirty="0">
                <a:solidFill>
                  <a:srgbClr val="92D050"/>
                </a:solidFill>
              </a:rPr>
              <a:t>/modela</a:t>
            </a:r>
            <a:r>
              <a:rPr lang="en-GB" sz="3600" dirty="0">
                <a:solidFill>
                  <a:srgbClr val="92D050"/>
                </a:solidFill>
              </a:rPr>
              <a:t> za </a:t>
            </a:r>
            <a:r>
              <a:rPr lang="sl-SI" sz="3600" b="1" dirty="0">
                <a:solidFill>
                  <a:srgbClr val="92D050"/>
                </a:solidFill>
              </a:rPr>
              <a:t>trajnostno </a:t>
            </a:r>
            <a:r>
              <a:rPr lang="en-GB" sz="3600" b="1" dirty="0" err="1">
                <a:solidFill>
                  <a:srgbClr val="92D050"/>
                </a:solidFill>
              </a:rPr>
              <a:t>gospodarjenje</a:t>
            </a:r>
            <a:r>
              <a:rPr lang="sl-SI" sz="3600" b="1" dirty="0">
                <a:solidFill>
                  <a:srgbClr val="92D050"/>
                </a:solidFill>
              </a:rPr>
              <a:t> </a:t>
            </a:r>
            <a:r>
              <a:rPr lang="sl-SI" sz="3600" dirty="0">
                <a:solidFill>
                  <a:srgbClr val="92D050"/>
                </a:solidFill>
              </a:rPr>
              <a:t>mejic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ter</a:t>
            </a:r>
            <a:endParaRPr lang="sl-SI" sz="3600" dirty="0">
              <a:solidFill>
                <a:srgbClr val="92D050"/>
              </a:solidFill>
            </a:endParaRPr>
          </a:p>
          <a:p>
            <a:pPr algn="ctr"/>
            <a:r>
              <a:rPr lang="sl-SI" sz="3600" dirty="0">
                <a:solidFill>
                  <a:srgbClr val="92D050"/>
                </a:solidFill>
              </a:rPr>
              <a:t>vzdrževanje in </a:t>
            </a:r>
            <a:r>
              <a:rPr lang="en-GB" sz="3600" dirty="0" err="1">
                <a:solidFill>
                  <a:srgbClr val="92D050"/>
                </a:solidFill>
              </a:rPr>
              <a:t>vzpostavitev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biotsk</a:t>
            </a:r>
            <a:r>
              <a:rPr lang="sl-SI" sz="3600" dirty="0">
                <a:solidFill>
                  <a:srgbClr val="92D050"/>
                </a:solidFill>
              </a:rPr>
              <a:t>e</a:t>
            </a:r>
            <a:r>
              <a:rPr lang="en-GB" sz="3600" dirty="0">
                <a:solidFill>
                  <a:srgbClr val="92D050"/>
                </a:solidFill>
              </a:rPr>
              <a:t> in </a:t>
            </a:r>
            <a:r>
              <a:rPr lang="en-GB" sz="3600" dirty="0" err="1">
                <a:solidFill>
                  <a:srgbClr val="92D050"/>
                </a:solidFill>
              </a:rPr>
              <a:t>proizvodn</a:t>
            </a:r>
            <a:r>
              <a:rPr lang="sl-SI" sz="3600" dirty="0">
                <a:solidFill>
                  <a:srgbClr val="92D050"/>
                </a:solidFill>
              </a:rPr>
              <a:t>e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raznovrst</a:t>
            </a:r>
            <a:r>
              <a:rPr lang="sl-SI" sz="3600" dirty="0" err="1">
                <a:solidFill>
                  <a:srgbClr val="92D050"/>
                </a:solidFill>
              </a:rPr>
              <a:t>nosti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mejic</a:t>
            </a:r>
            <a:r>
              <a:rPr lang="en-GB" sz="3600" dirty="0">
                <a:solidFill>
                  <a:srgbClr val="92D050"/>
                </a:solidFill>
              </a:rPr>
              <a:t>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rgbClr val="92D050"/>
                </a:solidFill>
              </a:rPr>
              <a:t>Ozavestiti</a:t>
            </a:r>
            <a:r>
              <a:rPr lang="en-GB" sz="3600" b="1" dirty="0">
                <a:solidFill>
                  <a:srgbClr val="92D050"/>
                </a:solidFill>
              </a:rPr>
              <a:t> in </a:t>
            </a:r>
            <a:r>
              <a:rPr lang="en-GB" sz="3600" b="1" dirty="0" err="1">
                <a:solidFill>
                  <a:srgbClr val="92D050"/>
                </a:solidFill>
              </a:rPr>
              <a:t>usposobiti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deležnike</a:t>
            </a:r>
            <a:r>
              <a:rPr lang="en-GB" sz="3600" dirty="0">
                <a:solidFill>
                  <a:srgbClr val="92D050"/>
                </a:solidFill>
              </a:rPr>
              <a:t>, </a:t>
            </a:r>
            <a:r>
              <a:rPr lang="en-GB" sz="3600" dirty="0" err="1">
                <a:solidFill>
                  <a:srgbClr val="92D050"/>
                </a:solidFill>
              </a:rPr>
              <a:t>predvsem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kmetijska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gospodarstva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ter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strokovno</a:t>
            </a:r>
            <a:endParaRPr lang="sl-SI" sz="3600" dirty="0">
              <a:solidFill>
                <a:srgbClr val="92D050"/>
              </a:solidFill>
            </a:endParaRPr>
          </a:p>
          <a:p>
            <a:pPr algn="ctr"/>
            <a:r>
              <a:rPr lang="en-GB" sz="3600" dirty="0">
                <a:solidFill>
                  <a:srgbClr val="92D050"/>
                </a:solidFill>
              </a:rPr>
              <a:t>in </a:t>
            </a:r>
            <a:r>
              <a:rPr lang="en-GB" sz="3600" dirty="0" err="1">
                <a:solidFill>
                  <a:srgbClr val="92D050"/>
                </a:solidFill>
              </a:rPr>
              <a:t>laično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javnost</a:t>
            </a:r>
            <a:r>
              <a:rPr lang="sl-SI" sz="3600" dirty="0">
                <a:solidFill>
                  <a:srgbClr val="92D050"/>
                </a:solidFill>
              </a:rPr>
              <a:t> </a:t>
            </a:r>
            <a:r>
              <a:rPr lang="en-GB" sz="3600" dirty="0">
                <a:solidFill>
                  <a:srgbClr val="92D050"/>
                </a:solidFill>
              </a:rPr>
              <a:t>o </a:t>
            </a:r>
            <a:r>
              <a:rPr lang="en-GB" sz="3600" dirty="0" err="1">
                <a:solidFill>
                  <a:srgbClr val="92D050"/>
                </a:solidFill>
              </a:rPr>
              <a:t>znanjih</a:t>
            </a:r>
            <a:r>
              <a:rPr lang="en-GB" sz="3600" dirty="0">
                <a:solidFill>
                  <a:srgbClr val="92D050"/>
                </a:solidFill>
              </a:rPr>
              <a:t> in </a:t>
            </a:r>
            <a:r>
              <a:rPr lang="en-GB" sz="3600" dirty="0" err="1">
                <a:solidFill>
                  <a:srgbClr val="92D050"/>
                </a:solidFill>
              </a:rPr>
              <a:t>veščinah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vzpostavljanja</a:t>
            </a:r>
            <a:r>
              <a:rPr lang="en-GB" sz="3600" dirty="0">
                <a:solidFill>
                  <a:srgbClr val="92D050"/>
                </a:solidFill>
              </a:rPr>
              <a:t> in </a:t>
            </a:r>
            <a:r>
              <a:rPr lang="en-GB" sz="3600" dirty="0" err="1">
                <a:solidFill>
                  <a:srgbClr val="92D050"/>
                </a:solidFill>
              </a:rPr>
              <a:t>ohranjanja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mejic</a:t>
            </a:r>
            <a:r>
              <a:rPr lang="en-GB" sz="3600" dirty="0">
                <a:solidFill>
                  <a:srgbClr val="92D050"/>
                </a:solidFill>
              </a:rPr>
              <a:t>, ki </a:t>
            </a:r>
            <a:r>
              <a:rPr lang="en-GB" sz="3600" dirty="0" err="1">
                <a:solidFill>
                  <a:srgbClr val="92D050"/>
                </a:solidFill>
              </a:rPr>
              <a:t>predstavljajo</a:t>
            </a:r>
            <a:endParaRPr lang="sl-SI" sz="3600" dirty="0">
              <a:solidFill>
                <a:srgbClr val="92D050"/>
              </a:solidFill>
            </a:endParaRPr>
          </a:p>
          <a:p>
            <a:pPr algn="ctr"/>
            <a:r>
              <a:rPr lang="en-GB" sz="3600" dirty="0" err="1">
                <a:solidFill>
                  <a:srgbClr val="92D050"/>
                </a:solidFill>
              </a:rPr>
              <a:t>enega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izmed</a:t>
            </a:r>
            <a:r>
              <a:rPr lang="sl-SI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najvrednejših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elementov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kulturne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krajine</a:t>
            </a:r>
            <a:r>
              <a:rPr lang="en-GB" sz="3600" dirty="0">
                <a:solidFill>
                  <a:srgbClr val="92D050"/>
                </a:solidFill>
              </a:rPr>
              <a:t> in </a:t>
            </a:r>
            <a:r>
              <a:rPr lang="en-GB" sz="3600" dirty="0" err="1">
                <a:solidFill>
                  <a:srgbClr val="92D050"/>
                </a:solidFill>
              </a:rPr>
              <a:t>stalnico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kmetijskega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prostora</a:t>
            </a:r>
            <a:r>
              <a:rPr lang="en-GB" sz="3600" dirty="0">
                <a:solidFill>
                  <a:srgbClr val="92D050"/>
                </a:solidFill>
              </a:rPr>
              <a:t>.</a:t>
            </a:r>
            <a:endParaRPr lang="sl-SI" sz="3600" dirty="0">
              <a:solidFill>
                <a:srgbClr val="92D050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rgbClr val="92D050"/>
                </a:solidFill>
              </a:rPr>
              <a:t>Vzpostavitev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novih</a:t>
            </a:r>
            <a:r>
              <a:rPr lang="en-GB" sz="3600" b="1" dirty="0">
                <a:solidFill>
                  <a:srgbClr val="92D050"/>
                </a:solidFill>
              </a:rPr>
              <a:t> in </a:t>
            </a:r>
            <a:r>
              <a:rPr lang="en-GB" sz="3600" b="1" dirty="0" err="1">
                <a:solidFill>
                  <a:srgbClr val="92D050"/>
                </a:solidFill>
              </a:rPr>
              <a:t>obnova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obstoječih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mejic</a:t>
            </a:r>
            <a:r>
              <a:rPr lang="sl-SI" sz="3600" dirty="0">
                <a:solidFill>
                  <a:srgbClr val="92D050"/>
                </a:solidFill>
              </a:rPr>
              <a:t>, ki </a:t>
            </a:r>
            <a:r>
              <a:rPr lang="en-GB" sz="3600" dirty="0" err="1">
                <a:solidFill>
                  <a:srgbClr val="92D050"/>
                </a:solidFill>
              </a:rPr>
              <a:t>bo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prispevala</a:t>
            </a:r>
            <a:r>
              <a:rPr lang="en-GB" sz="3600" dirty="0">
                <a:solidFill>
                  <a:srgbClr val="92D050"/>
                </a:solidFill>
              </a:rPr>
              <a:t> k </a:t>
            </a:r>
            <a:r>
              <a:rPr lang="en-GB" sz="3600" dirty="0" err="1">
                <a:solidFill>
                  <a:srgbClr val="92D050"/>
                </a:solidFill>
              </a:rPr>
              <a:t>zagotavljanju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visoke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ravni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biotske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raznovrstnosti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kmetijskih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gospodarstev</a:t>
            </a:r>
            <a:r>
              <a:rPr lang="en-GB" sz="3600" dirty="0">
                <a:solidFill>
                  <a:srgbClr val="92D050"/>
                </a:solidFill>
              </a:rPr>
              <a:t> in </a:t>
            </a:r>
            <a:r>
              <a:rPr lang="en-GB" sz="3600" dirty="0" err="1">
                <a:solidFill>
                  <a:srgbClr val="92D050"/>
                </a:solidFill>
              </a:rPr>
              <a:t>boljšo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izrabo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ekosistemskih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storitev</a:t>
            </a:r>
            <a:r>
              <a:rPr lang="en-GB" sz="3600" dirty="0">
                <a:solidFill>
                  <a:srgbClr val="92D050"/>
                </a:solidFill>
              </a:rPr>
              <a:t>, ki </a:t>
            </a:r>
            <a:r>
              <a:rPr lang="en-GB" sz="3600" dirty="0" err="1">
                <a:solidFill>
                  <a:srgbClr val="92D050"/>
                </a:solidFill>
              </a:rPr>
              <a:t>jih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mejice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nudijo</a:t>
            </a:r>
            <a:r>
              <a:rPr lang="en-GB" sz="3600" dirty="0">
                <a:solidFill>
                  <a:srgbClr val="92D050"/>
                </a:solidFill>
              </a:rPr>
              <a:t>.</a:t>
            </a:r>
            <a:endParaRPr lang="sl-SI" sz="3600" dirty="0">
              <a:solidFill>
                <a:srgbClr val="92D050"/>
              </a:solidFill>
            </a:endParaRP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sl-SI" b="1" dirty="0">
                <a:solidFill>
                  <a:srgbClr val="92D050"/>
                </a:solidFill>
              </a:rPr>
              <a:t>Pričakovani rezultati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rgbClr val="92D050"/>
                </a:solidFill>
              </a:rPr>
              <a:t>Usmeritve</a:t>
            </a:r>
            <a:r>
              <a:rPr lang="en-GB" sz="3600" dirty="0">
                <a:solidFill>
                  <a:srgbClr val="92D050"/>
                </a:solidFill>
              </a:rPr>
              <a:t>/</a:t>
            </a:r>
            <a:r>
              <a:rPr lang="en-GB" sz="3600" b="1" dirty="0" err="1">
                <a:solidFill>
                  <a:srgbClr val="92D050"/>
                </a:solidFill>
              </a:rPr>
              <a:t>modeli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trajnostnega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vzdrževanja</a:t>
            </a:r>
            <a:r>
              <a:rPr lang="en-GB" sz="3600" b="1" dirty="0">
                <a:solidFill>
                  <a:srgbClr val="92D050"/>
                </a:solidFill>
              </a:rPr>
              <a:t> in </a:t>
            </a:r>
            <a:r>
              <a:rPr lang="en-GB" sz="3600" b="1" dirty="0" err="1">
                <a:solidFill>
                  <a:srgbClr val="92D050"/>
                </a:solidFill>
              </a:rPr>
              <a:t>vnovične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vzpostavitve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mejic</a:t>
            </a:r>
            <a:r>
              <a:rPr lang="sl-SI" sz="3600" b="1" dirty="0">
                <a:solidFill>
                  <a:srgbClr val="92D050"/>
                </a:solidFill>
              </a:rPr>
              <a:t> </a:t>
            </a:r>
            <a:r>
              <a:rPr lang="sl-SI" sz="3600" dirty="0">
                <a:solidFill>
                  <a:srgbClr val="92D050"/>
                </a:solidFill>
              </a:rPr>
              <a:t>na izbranih KG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sl-SI" sz="3600" dirty="0">
                <a:solidFill>
                  <a:srgbClr val="92D050"/>
                </a:solidFill>
              </a:rPr>
              <a:t>Izvedena </a:t>
            </a:r>
            <a:r>
              <a:rPr lang="sl-SI" sz="3600" b="1" dirty="0">
                <a:solidFill>
                  <a:srgbClr val="92D050"/>
                </a:solidFill>
              </a:rPr>
              <a:t>izobraževanja/usposabljanja ter prenos znanja</a:t>
            </a:r>
            <a:r>
              <a:rPr lang="sl-SI" sz="3600" dirty="0">
                <a:solidFill>
                  <a:srgbClr val="92D050"/>
                </a:solidFill>
              </a:rPr>
              <a:t> na partnerske kmetije</a:t>
            </a:r>
            <a:endParaRPr lang="en-GB" sz="3600" b="1" dirty="0">
              <a:solidFill>
                <a:srgbClr val="92D050"/>
              </a:solidFill>
            </a:endParaRP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sl-SI" b="1" dirty="0">
                <a:solidFill>
                  <a:srgbClr val="92D050"/>
                </a:solidFill>
              </a:rPr>
              <a:t>Dosedanji rezultati projekta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l-SI" sz="3600" b="1" dirty="0">
                <a:solidFill>
                  <a:srgbClr val="92D050"/>
                </a:solidFill>
              </a:rPr>
              <a:t>Izdelava spletnih podstrani </a:t>
            </a:r>
            <a:r>
              <a:rPr lang="sl-SI" sz="3600" dirty="0">
                <a:solidFill>
                  <a:srgbClr val="92D050"/>
                </a:solidFill>
              </a:rPr>
              <a:t>projekta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l-SI" sz="3600" dirty="0">
                <a:solidFill>
                  <a:srgbClr val="92D050"/>
                </a:solidFill>
              </a:rPr>
              <a:t>Izvedeni </a:t>
            </a:r>
            <a:r>
              <a:rPr lang="sl-SI" sz="3600" b="1" dirty="0">
                <a:solidFill>
                  <a:srgbClr val="92D050"/>
                </a:solidFill>
              </a:rPr>
              <a:t>terenski ogledi </a:t>
            </a:r>
            <a:r>
              <a:rPr lang="sl-SI" sz="3600" dirty="0">
                <a:solidFill>
                  <a:srgbClr val="92D050"/>
                </a:solidFill>
              </a:rPr>
              <a:t>in načrti vzpostavljanja mejic na KG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l-SI" sz="3600" dirty="0">
                <a:solidFill>
                  <a:srgbClr val="92D050"/>
                </a:solidFill>
              </a:rPr>
              <a:t>Delavnica z naslovom „</a:t>
            </a:r>
            <a:r>
              <a:rPr lang="en-GB" sz="3600" b="1" dirty="0" err="1">
                <a:solidFill>
                  <a:srgbClr val="92D050"/>
                </a:solidFill>
              </a:rPr>
              <a:t>Prepoznavanje</a:t>
            </a:r>
            <a:r>
              <a:rPr lang="en-GB" sz="3600" b="1" dirty="0">
                <a:solidFill>
                  <a:srgbClr val="92D050"/>
                </a:solidFill>
              </a:rPr>
              <a:t> in </a:t>
            </a:r>
            <a:r>
              <a:rPr lang="en-GB" sz="3600" b="1" dirty="0" err="1">
                <a:solidFill>
                  <a:srgbClr val="92D050"/>
                </a:solidFill>
              </a:rPr>
              <a:t>ukrepanje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ob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pojavu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invazivnih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vrst</a:t>
            </a:r>
            <a:r>
              <a:rPr lang="sl-SI" sz="3600" b="1" dirty="0">
                <a:solidFill>
                  <a:srgbClr val="92D050"/>
                </a:solidFill>
              </a:rPr>
              <a:t>“</a:t>
            </a:r>
            <a:endParaRPr lang="en-GB" sz="3600" dirty="0">
              <a:solidFill>
                <a:srgbClr val="92D050"/>
              </a:solidFill>
            </a:endParaRP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sl-SI" b="1" dirty="0">
                <a:solidFill>
                  <a:srgbClr val="92D050"/>
                </a:solidFill>
              </a:rPr>
              <a:t>Zaključek</a:t>
            </a:r>
            <a:r>
              <a:rPr lang="sl-SI" dirty="0"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sl-SI" sz="3600" b="1" dirty="0">
                <a:solidFill>
                  <a:srgbClr val="92D050"/>
                </a:solidFill>
              </a:rPr>
              <a:t>Visoka motiviranost in aktivno vključevanje KG za sodelovanje </a:t>
            </a:r>
            <a:r>
              <a:rPr lang="sl-SI" sz="3600" dirty="0">
                <a:solidFill>
                  <a:srgbClr val="92D050"/>
                </a:solidFill>
              </a:rPr>
              <a:t>in skupno načrtovanje ter vzpostavljanje mejic, ki bodo zagotavljale </a:t>
            </a:r>
            <a:r>
              <a:rPr lang="sl-SI" sz="3600" u="sng" dirty="0">
                <a:solidFill>
                  <a:srgbClr val="92D050"/>
                </a:solidFill>
              </a:rPr>
              <a:t>diverzifikacijo ekosistemskih storitev</a:t>
            </a:r>
            <a:r>
              <a:rPr lang="sl-SI" sz="3600" dirty="0">
                <a:solidFill>
                  <a:srgbClr val="92D050"/>
                </a:solidFill>
              </a:rPr>
              <a:t>, doprinesle k </a:t>
            </a:r>
            <a:r>
              <a:rPr lang="sl-SI" sz="3600" u="sng" dirty="0">
                <a:solidFill>
                  <a:srgbClr val="92D050"/>
                </a:solidFill>
              </a:rPr>
              <a:t>trajnostnem gospodarjenju </a:t>
            </a:r>
            <a:r>
              <a:rPr lang="sl-SI" sz="3600" dirty="0">
                <a:solidFill>
                  <a:srgbClr val="92D050"/>
                </a:solidFill>
              </a:rPr>
              <a:t>in vzdrževanju mejic ter ozaveščanju njihovega </a:t>
            </a:r>
            <a:r>
              <a:rPr lang="sl-SI" sz="3600" u="sng" dirty="0">
                <a:solidFill>
                  <a:srgbClr val="92D050"/>
                </a:solidFill>
              </a:rPr>
              <a:t>pomena za vrstno pestrost</a:t>
            </a:r>
            <a:r>
              <a:rPr lang="sl-SI" sz="3600" dirty="0">
                <a:solidFill>
                  <a:srgbClr val="92D050"/>
                </a:solidFill>
              </a:rPr>
              <a:t>.</a:t>
            </a:r>
            <a:endParaRPr lang="sl-SI" sz="1100" dirty="0">
              <a:solidFill>
                <a:srgbClr val="92D050"/>
              </a:solidFill>
            </a:endParaRPr>
          </a:p>
          <a:p>
            <a:pPr algn="ctr"/>
            <a:endParaRPr lang="sl-SI" sz="2000" dirty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27462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000" b="1" dirty="0"/>
              <a:t>Mejice kot podpora biotski raznolikosti, ohranjanju tradicionalnega in izginjajočega kulturnega vzorca slovenskega podeželja ter zagotavljanju ekosistemskih storitev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21595" y="2835279"/>
            <a:ext cx="11231883" cy="30048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3600" b="1" dirty="0">
                <a:solidFill>
                  <a:srgbClr val="92D050"/>
                </a:solidFill>
              </a:rPr>
              <a:t>Vodilni partner</a:t>
            </a:r>
            <a:r>
              <a:rPr lang="sl-SI" sz="3600" dirty="0">
                <a:solidFill>
                  <a:srgbClr val="92D050"/>
                </a:solidFill>
              </a:rPr>
              <a:t>: GOZDARSKI INŠTITUT SLOVENIJE</a:t>
            </a:r>
          </a:p>
          <a:p>
            <a:pPr algn="just"/>
            <a:r>
              <a:rPr lang="sl-SI" sz="3600" b="1" dirty="0">
                <a:solidFill>
                  <a:srgbClr val="92D050"/>
                </a:solidFill>
              </a:rPr>
              <a:t>Ostali člani partnerstva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000" dirty="0">
                <a:solidFill>
                  <a:srgbClr val="92D050"/>
                </a:solidFill>
              </a:rPr>
              <a:t>Srednja gozdarska in lesarska šola Postojna, Notranjski regijski park, Vrtnarstvo Jure Štanta, Zavod Jabolko, Replika d.o.o., TK pri Andrejevih, TK Široko, Kmetija Vertovšek, Kmetija </a:t>
            </a:r>
            <a:r>
              <a:rPr lang="sl-SI" sz="3000" dirty="0" err="1">
                <a:solidFill>
                  <a:srgbClr val="92D050"/>
                </a:solidFill>
              </a:rPr>
              <a:t>Grčman</a:t>
            </a:r>
            <a:r>
              <a:rPr lang="sl-SI" sz="3000" dirty="0">
                <a:solidFill>
                  <a:srgbClr val="92D050"/>
                </a:solidFill>
              </a:rPr>
              <a:t>, Čebelarstvo Udovč in </a:t>
            </a:r>
            <a:r>
              <a:rPr lang="sl-SI" sz="3000" dirty="0" err="1">
                <a:solidFill>
                  <a:srgbClr val="92D050"/>
                </a:solidFill>
              </a:rPr>
              <a:t>MakroBios</a:t>
            </a:r>
            <a:r>
              <a:rPr lang="sl-SI" sz="3000" dirty="0">
                <a:solidFill>
                  <a:srgbClr val="92D050"/>
                </a:solidFill>
              </a:rPr>
              <a:t> Panonija.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5033526"/>
            <a:ext cx="20512272" cy="22015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400" dirty="0"/>
              <a:t>Kontaktni podatki vodilnega partnerja  oz. kontaktni podatki predstavitelja posterja:</a:t>
            </a:r>
          </a:p>
          <a:p>
            <a:r>
              <a:rPr lang="sl-SI" sz="3400" dirty="0"/>
              <a:t>dr. Tine Grebenc, </a:t>
            </a:r>
            <a:r>
              <a:rPr lang="da-DK" sz="3400" dirty="0">
                <a:hlinkClick r:id="rId6"/>
              </a:rPr>
              <a:t>tine.grebenc@gozdis.si</a:t>
            </a:r>
            <a:r>
              <a:rPr lang="sl-SI" sz="3400" dirty="0"/>
              <a:t> – vodja projekta</a:t>
            </a:r>
          </a:p>
          <a:p>
            <a:r>
              <a:rPr lang="sl-SI" sz="3400" dirty="0"/>
              <a:t>Spletna stran projekta: </a:t>
            </a:r>
            <a:r>
              <a:rPr lang="sl-SI" sz="3400" dirty="0">
                <a:hlinkClick r:id="rId7"/>
              </a:rPr>
              <a:t>https://www.gozdis.si/projekti/EIP-16.5-Mejice/</a:t>
            </a:r>
            <a:endParaRPr lang="sl-SI" sz="3400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504"/>
            <a:ext cx="8891933" cy="126487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Tip projekta</a:t>
            </a:r>
            <a:r>
              <a:rPr lang="sl-SI" sz="3600" dirty="0">
                <a:solidFill>
                  <a:srgbClr val="92D050"/>
                </a:solidFill>
              </a:rPr>
              <a:t>: EIP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Tematika projekta</a:t>
            </a:r>
            <a:r>
              <a:rPr lang="sl-SI" sz="3600" dirty="0">
                <a:solidFill>
                  <a:srgbClr val="92D050"/>
                </a:solidFill>
              </a:rPr>
              <a:t>: 16.5</a:t>
            </a:r>
          </a:p>
          <a:p>
            <a:r>
              <a:rPr lang="sl-SI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4193229"/>
            <a:ext cx="8922071" cy="34667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3600" b="1" dirty="0">
                <a:solidFill>
                  <a:srgbClr val="92D050"/>
                </a:solidFill>
              </a:rPr>
              <a:t>Praktični problem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200" dirty="0">
                <a:solidFill>
                  <a:srgbClr val="92D050"/>
                </a:solidFill>
              </a:rPr>
              <a:t>Zagotovitev pravočasnega prilagajanja upravljanja vrstno bogatih območij, kot so mejice, da bodo v odvisnosti od prostora oz. območja tudi v prihodnje še vedno zagotavljali raznolikost funkcij, procesov in storitev. 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703087" y="21206948"/>
            <a:ext cx="7531029" cy="36600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0"/>
              </a:spcBef>
            </a:pPr>
            <a:endParaRPr lang="sl-SI" sz="3600" b="1" dirty="0">
              <a:solidFill>
                <a:srgbClr val="00B050"/>
              </a:solidFill>
            </a:endParaRPr>
          </a:p>
          <a:p>
            <a:pPr algn="ctr"/>
            <a:r>
              <a:rPr lang="sl-SI" sz="3600" b="1" dirty="0">
                <a:solidFill>
                  <a:srgbClr val="00B050"/>
                </a:solidFill>
              </a:rPr>
              <a:t>Pogled kmeta: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92D050"/>
                </a:solidFill>
              </a:rPr>
              <a:t>Seznanitev s stanjem ohranjenosti mejic na kmetiji.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92D050"/>
                </a:solidFill>
              </a:rPr>
              <a:t>Pridobitev aktualnih znanj in izkušenj za izboljšanje stanja ali novo vzpostavitev mejic.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92D050"/>
                </a:solidFill>
              </a:rPr>
              <a:t>Vzpostavitev mejic s pestrim naborom ekosistemskih in </a:t>
            </a:r>
            <a:r>
              <a:rPr lang="sl-SI" sz="2400" dirty="0" err="1">
                <a:solidFill>
                  <a:srgbClr val="92D050"/>
                </a:solidFill>
              </a:rPr>
              <a:t>biodiverzitetnih</a:t>
            </a:r>
            <a:r>
              <a:rPr lang="sl-SI" sz="2400" dirty="0">
                <a:solidFill>
                  <a:srgbClr val="92D050"/>
                </a:solidFill>
              </a:rPr>
              <a:t> vlog.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err="1">
                <a:solidFill>
                  <a:srgbClr val="92D050"/>
                </a:solidFill>
              </a:rPr>
              <a:t>Diverzikacija</a:t>
            </a:r>
            <a:r>
              <a:rPr lang="sl-SI" sz="2400" dirty="0">
                <a:solidFill>
                  <a:srgbClr val="92D050"/>
                </a:solidFill>
              </a:rPr>
              <a:t> proizvodov KG (cvetovi, plodovi, glive/tartufi, med, </a:t>
            </a:r>
            <a:r>
              <a:rPr lang="sl-SI" sz="2400" dirty="0" err="1">
                <a:solidFill>
                  <a:srgbClr val="92D050"/>
                </a:solidFill>
              </a:rPr>
              <a:t>biozaščita</a:t>
            </a:r>
            <a:r>
              <a:rPr lang="sl-SI" sz="2400" dirty="0">
                <a:solidFill>
                  <a:srgbClr val="92D050"/>
                </a:solidFill>
              </a:rPr>
              <a:t> …).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6120880"/>
            <a:ext cx="11231882" cy="15390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Obdobje trajanja projekta</a:t>
            </a:r>
            <a:r>
              <a:rPr lang="sl-SI" sz="3600" dirty="0">
                <a:solidFill>
                  <a:srgbClr val="92D050"/>
                </a:solidFill>
              </a:rPr>
              <a:t>: 25. 5. 2021 - 24. 5. 2024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Višina odobrenih sredstev</a:t>
            </a:r>
            <a:r>
              <a:rPr lang="sl-SI" sz="3600" dirty="0">
                <a:solidFill>
                  <a:srgbClr val="92D050"/>
                </a:solidFill>
              </a:rPr>
              <a:t>: 248.605,02 € </a:t>
            </a:r>
          </a:p>
        </p:txBody>
      </p:sp>
      <p:sp>
        <p:nvSpPr>
          <p:cNvPr id="17" name="Zaobljeni pravokotnik 16"/>
          <p:cNvSpPr/>
          <p:nvPr/>
        </p:nvSpPr>
        <p:spPr>
          <a:xfrm>
            <a:off x="8497094" y="21215820"/>
            <a:ext cx="5715382" cy="36511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>
                <a:solidFill>
                  <a:srgbClr val="00B050"/>
                </a:solidFill>
              </a:rPr>
              <a:t>Pogled svetovalca: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92D050"/>
                </a:solidFill>
              </a:rPr>
              <a:t>Svetovanje kmetijam pri vzpostavitvi in obnovi mejic.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92D050"/>
                </a:solidFill>
              </a:rPr>
              <a:t>Pomoč pri praktičnem preizkusu projekta.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92D050"/>
                </a:solidFill>
              </a:rPr>
              <a:t>Širjenje vidnosti pomena mejic v kulturni krajini in na KG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475454" y="21192919"/>
            <a:ext cx="6582894" cy="367404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>
                <a:solidFill>
                  <a:srgbClr val="00B050"/>
                </a:solidFill>
              </a:rPr>
              <a:t>Pogled raziskovalca: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92D050"/>
                </a:solidFill>
              </a:rPr>
              <a:t>Tesnejša povezanost z uporabniki.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92D050"/>
                </a:solidFill>
              </a:rPr>
              <a:t>Vidnost raziskovalnih rezultatov na primerih dobre prakse.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92D050"/>
                </a:solidFill>
              </a:rPr>
              <a:t>Vpeljava ideje gojenja gomoljik v prakso in širjenje zavedanja o pomenu mejic za zagotavljanje ekosistemskih storitev.</a:t>
            </a:r>
            <a:endParaRPr lang="sl-SI" sz="3600" dirty="0">
              <a:solidFill>
                <a:srgbClr val="92D05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5B36BCE-039D-452F-A954-D53AC5E47A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762" y="27387598"/>
            <a:ext cx="430739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471</Words>
  <Application>Microsoft Office PowerPoint</Application>
  <PresentationFormat>Po meri</PresentationFormat>
  <Paragraphs>44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Zina Smodiš Samec</cp:lastModifiedBy>
  <cp:revision>36</cp:revision>
  <dcterms:created xsi:type="dcterms:W3CDTF">2019-10-01T08:14:05Z</dcterms:created>
  <dcterms:modified xsi:type="dcterms:W3CDTF">2021-11-16T16:36:22Z</dcterms:modified>
</cp:coreProperties>
</file>