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602700" cy="28803600"/>
  <p:notesSz cx="6797675" cy="9926638"/>
  <p:defaultText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2">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B3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67" autoAdjust="0"/>
    <p:restoredTop sz="94660"/>
  </p:normalViewPr>
  <p:slideViewPr>
    <p:cSldViewPr>
      <p:cViewPr varScale="1">
        <p:scale>
          <a:sx n="36" d="100"/>
          <a:sy n="36" d="100"/>
        </p:scale>
        <p:origin x="5024" y="100"/>
      </p:cViewPr>
      <p:guideLst>
        <p:guide orient="horz" pos="9072"/>
        <p:guide pos="68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98C6E0B-A9B0-48F1-BDCD-8517BB80428B}" type="datetimeFigureOut">
              <a:rPr lang="sl-SI" smtClean="0"/>
              <a:t>17. 11. 2021</a:t>
            </a:fld>
            <a:endParaRPr lang="sl-SI"/>
          </a:p>
        </p:txBody>
      </p:sp>
      <p:sp>
        <p:nvSpPr>
          <p:cNvPr id="4" name="Označba mesta stranske slike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E5D86B3-6C71-4D8D-9BE1-8F93E3208525}" type="slidenum">
              <a:rPr lang="sl-SI" smtClean="0"/>
              <a:t>‹#›</a:t>
            </a:fld>
            <a:endParaRPr lang="sl-SI"/>
          </a:p>
        </p:txBody>
      </p:sp>
    </p:spTree>
    <p:extLst>
      <p:ext uri="{BB962C8B-B14F-4D97-AF65-F5344CB8AC3E}">
        <p14:creationId xmlns:p14="http://schemas.microsoft.com/office/powerpoint/2010/main" val="4242036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E5D86B3-6C71-4D8D-9BE1-8F93E3208525}" type="slidenum">
              <a:rPr lang="sl-SI" smtClean="0"/>
              <a:t>1</a:t>
            </a:fld>
            <a:endParaRPr lang="sl-SI"/>
          </a:p>
        </p:txBody>
      </p:sp>
    </p:spTree>
    <p:extLst>
      <p:ext uri="{BB962C8B-B14F-4D97-AF65-F5344CB8AC3E}">
        <p14:creationId xmlns:p14="http://schemas.microsoft.com/office/powerpoint/2010/main" val="6877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620203" y="8947787"/>
            <a:ext cx="18362295" cy="6174105"/>
          </a:xfrm>
        </p:spPr>
        <p:txBody>
          <a:bodyPr/>
          <a:lstStyle/>
          <a:p>
            <a:r>
              <a:rPr lang="sl-SI" smtClean="0"/>
              <a:t>Uredite slog naslova matrice</a:t>
            </a:r>
            <a:endParaRPr lang="sl-SI"/>
          </a:p>
        </p:txBody>
      </p:sp>
      <p:sp>
        <p:nvSpPr>
          <p:cNvPr id="3" name="Podnaslov 2"/>
          <p:cNvSpPr>
            <a:spLocks noGrp="1"/>
          </p:cNvSpPr>
          <p:nvPr>
            <p:ph type="subTitle" idx="1"/>
          </p:nvPr>
        </p:nvSpPr>
        <p:spPr>
          <a:xfrm>
            <a:off x="3240405" y="16322040"/>
            <a:ext cx="15121890" cy="7360920"/>
          </a:xfrm>
        </p:spPr>
        <p:txBody>
          <a:bodyPr/>
          <a:lstStyle>
            <a:lvl1pPr marL="0" indent="0" algn="ctr">
              <a:buNone/>
              <a:defRPr>
                <a:solidFill>
                  <a:schemeClr val="tx1">
                    <a:tint val="75000"/>
                  </a:schemeClr>
                </a:solidFill>
              </a:defRPr>
            </a:lvl1pPr>
            <a:lvl2pPr marL="1440180" indent="0" algn="ctr">
              <a:buNone/>
              <a:defRPr>
                <a:solidFill>
                  <a:schemeClr val="tx1">
                    <a:tint val="75000"/>
                  </a:schemeClr>
                </a:solidFill>
              </a:defRPr>
            </a:lvl2pPr>
            <a:lvl3pPr marL="2880360" indent="0" algn="ctr">
              <a:buNone/>
              <a:defRPr>
                <a:solidFill>
                  <a:schemeClr val="tx1">
                    <a:tint val="75000"/>
                  </a:schemeClr>
                </a:solidFill>
              </a:defRPr>
            </a:lvl3pPr>
            <a:lvl4pPr marL="4320540" indent="0" algn="ctr">
              <a:buNone/>
              <a:defRPr>
                <a:solidFill>
                  <a:schemeClr val="tx1">
                    <a:tint val="75000"/>
                  </a:schemeClr>
                </a:solidFill>
              </a:defRPr>
            </a:lvl4pPr>
            <a:lvl5pPr marL="5760720" indent="0" algn="ctr">
              <a:buNone/>
              <a:defRPr>
                <a:solidFill>
                  <a:schemeClr val="tx1">
                    <a:tint val="75000"/>
                  </a:schemeClr>
                </a:solidFill>
              </a:defRPr>
            </a:lvl5pPr>
            <a:lvl6pPr marL="7200900" indent="0" algn="ctr">
              <a:buNone/>
              <a:defRPr>
                <a:solidFill>
                  <a:schemeClr val="tx1">
                    <a:tint val="75000"/>
                  </a:schemeClr>
                </a:solidFill>
              </a:defRPr>
            </a:lvl6pPr>
            <a:lvl7pPr marL="8641080" indent="0" algn="ctr">
              <a:buNone/>
              <a:defRPr>
                <a:solidFill>
                  <a:schemeClr val="tx1">
                    <a:tint val="75000"/>
                  </a:schemeClr>
                </a:solidFill>
              </a:defRPr>
            </a:lvl7pPr>
            <a:lvl8pPr marL="10081260" indent="0" algn="ctr">
              <a:buNone/>
              <a:defRPr>
                <a:solidFill>
                  <a:schemeClr val="tx1">
                    <a:tint val="75000"/>
                  </a:schemeClr>
                </a:solidFill>
              </a:defRPr>
            </a:lvl8pPr>
            <a:lvl9pPr marL="1152144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29236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578823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15661957" y="1153482"/>
            <a:ext cx="4860608" cy="2457640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1080135" y="1153482"/>
            <a:ext cx="14221778" cy="2457640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861121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74162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706464" y="18508982"/>
            <a:ext cx="18362295" cy="5720715"/>
          </a:xfrm>
        </p:spPr>
        <p:txBody>
          <a:bodyPr anchor="t"/>
          <a:lstStyle>
            <a:lvl1pPr algn="l">
              <a:defRPr sz="12600" b="1" cap="all"/>
            </a:lvl1pPr>
          </a:lstStyle>
          <a:p>
            <a:r>
              <a:rPr lang="sl-SI" smtClean="0"/>
              <a:t>Uredite slog naslova matrice</a:t>
            </a:r>
            <a:endParaRPr lang="sl-SI"/>
          </a:p>
        </p:txBody>
      </p:sp>
      <p:sp>
        <p:nvSpPr>
          <p:cNvPr id="3" name="Ograda besedila 2"/>
          <p:cNvSpPr>
            <a:spLocks noGrp="1"/>
          </p:cNvSpPr>
          <p:nvPr>
            <p:ph type="body" idx="1"/>
          </p:nvPr>
        </p:nvSpPr>
        <p:spPr>
          <a:xfrm>
            <a:off x="1706464" y="12208197"/>
            <a:ext cx="18362295" cy="6300785"/>
          </a:xfrm>
        </p:spPr>
        <p:txBody>
          <a:bodyPr anchor="b"/>
          <a:lstStyle>
            <a:lvl1pPr marL="0" indent="0">
              <a:buNone/>
              <a:defRPr sz="6300">
                <a:solidFill>
                  <a:schemeClr val="tx1">
                    <a:tint val="75000"/>
                  </a:schemeClr>
                </a:solidFill>
              </a:defRPr>
            </a:lvl1pPr>
            <a:lvl2pPr marL="1440180" indent="0">
              <a:buNone/>
              <a:defRPr sz="5700">
                <a:solidFill>
                  <a:schemeClr val="tx1">
                    <a:tint val="75000"/>
                  </a:schemeClr>
                </a:solidFill>
              </a:defRPr>
            </a:lvl2pPr>
            <a:lvl3pPr marL="2880360" indent="0">
              <a:buNone/>
              <a:defRPr sz="5000">
                <a:solidFill>
                  <a:schemeClr val="tx1">
                    <a:tint val="75000"/>
                  </a:schemeClr>
                </a:solidFill>
              </a:defRPr>
            </a:lvl3pPr>
            <a:lvl4pPr marL="4320540" indent="0">
              <a:buNone/>
              <a:defRPr sz="4400">
                <a:solidFill>
                  <a:schemeClr val="tx1">
                    <a:tint val="75000"/>
                  </a:schemeClr>
                </a:solidFill>
              </a:defRPr>
            </a:lvl4pPr>
            <a:lvl5pPr marL="5760720" indent="0">
              <a:buNone/>
              <a:defRPr sz="4400">
                <a:solidFill>
                  <a:schemeClr val="tx1">
                    <a:tint val="75000"/>
                  </a:schemeClr>
                </a:solidFill>
              </a:defRPr>
            </a:lvl5pPr>
            <a:lvl6pPr marL="7200900" indent="0">
              <a:buNone/>
              <a:defRPr sz="4400">
                <a:solidFill>
                  <a:schemeClr val="tx1">
                    <a:tint val="75000"/>
                  </a:schemeClr>
                </a:solidFill>
              </a:defRPr>
            </a:lvl6pPr>
            <a:lvl7pPr marL="8641080" indent="0">
              <a:buNone/>
              <a:defRPr sz="4400">
                <a:solidFill>
                  <a:schemeClr val="tx1">
                    <a:tint val="75000"/>
                  </a:schemeClr>
                </a:solidFill>
              </a:defRPr>
            </a:lvl7pPr>
            <a:lvl8pPr marL="10081260" indent="0">
              <a:buNone/>
              <a:defRPr sz="4400">
                <a:solidFill>
                  <a:schemeClr val="tx1">
                    <a:tint val="75000"/>
                  </a:schemeClr>
                </a:solidFill>
              </a:defRPr>
            </a:lvl8pPr>
            <a:lvl9pPr marL="11521440" indent="0">
              <a:buNone/>
              <a:defRPr sz="4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9F17F325-998A-4738-835F-A9833D5128D4}" type="datetimeFigureOut">
              <a:rPr lang="sl-SI" smtClean="0"/>
              <a:t>17. 11. 2021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82799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1080135"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10981372" y="6720842"/>
            <a:ext cx="9541193" cy="19009045"/>
          </a:xfrm>
        </p:spPr>
        <p:txBody>
          <a:bodyPr/>
          <a:lstStyle>
            <a:lvl1pPr>
              <a:defRPr sz="8800"/>
            </a:lvl1pPr>
            <a:lvl2pPr>
              <a:defRPr sz="7600"/>
            </a:lvl2pPr>
            <a:lvl3pPr>
              <a:defRPr sz="6300"/>
            </a:lvl3pPr>
            <a:lvl4pPr>
              <a:defRPr sz="5700"/>
            </a:lvl4pPr>
            <a:lvl5pPr>
              <a:defRPr sz="5700"/>
            </a:lvl5pPr>
            <a:lvl6pPr>
              <a:defRPr sz="5700"/>
            </a:lvl6pPr>
            <a:lvl7pPr>
              <a:defRPr sz="5700"/>
            </a:lvl7pPr>
            <a:lvl8pPr>
              <a:defRPr sz="5700"/>
            </a:lvl8pPr>
            <a:lvl9pPr>
              <a:defRPr sz="57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010337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1080135" y="6447475"/>
            <a:ext cx="9544944"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smtClean="0"/>
              <a:t>Uredite sloge besedila matrice</a:t>
            </a:r>
          </a:p>
        </p:txBody>
      </p:sp>
      <p:sp>
        <p:nvSpPr>
          <p:cNvPr id="4" name="Ograda vsebine 3"/>
          <p:cNvSpPr>
            <a:spLocks noGrp="1"/>
          </p:cNvSpPr>
          <p:nvPr>
            <p:ph sz="half" idx="2"/>
          </p:nvPr>
        </p:nvSpPr>
        <p:spPr>
          <a:xfrm>
            <a:off x="1080135" y="9134475"/>
            <a:ext cx="9544944"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10973873" y="6447475"/>
            <a:ext cx="9548693" cy="2687000"/>
          </a:xfrm>
        </p:spPr>
        <p:txBody>
          <a:bodyPr anchor="b"/>
          <a:lstStyle>
            <a:lvl1pPr marL="0" indent="0">
              <a:buNone/>
              <a:defRPr sz="7600" b="1"/>
            </a:lvl1pPr>
            <a:lvl2pPr marL="1440180" indent="0">
              <a:buNone/>
              <a:defRPr sz="6300" b="1"/>
            </a:lvl2pPr>
            <a:lvl3pPr marL="2880360" indent="0">
              <a:buNone/>
              <a:defRPr sz="5700" b="1"/>
            </a:lvl3pPr>
            <a:lvl4pPr marL="4320540" indent="0">
              <a:buNone/>
              <a:defRPr sz="5000" b="1"/>
            </a:lvl4pPr>
            <a:lvl5pPr marL="5760720" indent="0">
              <a:buNone/>
              <a:defRPr sz="5000" b="1"/>
            </a:lvl5pPr>
            <a:lvl6pPr marL="7200900" indent="0">
              <a:buNone/>
              <a:defRPr sz="5000" b="1"/>
            </a:lvl6pPr>
            <a:lvl7pPr marL="8641080" indent="0">
              <a:buNone/>
              <a:defRPr sz="5000" b="1"/>
            </a:lvl7pPr>
            <a:lvl8pPr marL="10081260" indent="0">
              <a:buNone/>
              <a:defRPr sz="5000" b="1"/>
            </a:lvl8pPr>
            <a:lvl9pPr marL="11521440" indent="0">
              <a:buNone/>
              <a:defRPr sz="5000" b="1"/>
            </a:lvl9pPr>
          </a:lstStyle>
          <a:p>
            <a:pPr lvl="0"/>
            <a:r>
              <a:rPr lang="sl-SI" smtClean="0"/>
              <a:t>Uredite sloge besedila matrice</a:t>
            </a:r>
          </a:p>
        </p:txBody>
      </p:sp>
      <p:sp>
        <p:nvSpPr>
          <p:cNvPr id="6" name="Ograda vsebine 5"/>
          <p:cNvSpPr>
            <a:spLocks noGrp="1"/>
          </p:cNvSpPr>
          <p:nvPr>
            <p:ph sz="quarter" idx="4"/>
          </p:nvPr>
        </p:nvSpPr>
        <p:spPr>
          <a:xfrm>
            <a:off x="10973873" y="9134475"/>
            <a:ext cx="9548693" cy="16595410"/>
          </a:xfrm>
        </p:spPr>
        <p:txBody>
          <a:bodyPr/>
          <a:lstStyle>
            <a:lvl1pPr>
              <a:defRPr sz="7600"/>
            </a:lvl1pPr>
            <a:lvl2pPr>
              <a:defRPr sz="6300"/>
            </a:lvl2pPr>
            <a:lvl3pPr>
              <a:defRPr sz="5700"/>
            </a:lvl3pPr>
            <a:lvl4pPr>
              <a:defRPr sz="5000"/>
            </a:lvl4pPr>
            <a:lvl5pPr>
              <a:defRPr sz="5000"/>
            </a:lvl5pPr>
            <a:lvl6pPr>
              <a:defRPr sz="5000"/>
            </a:lvl6pPr>
            <a:lvl7pPr>
              <a:defRPr sz="5000"/>
            </a:lvl7pPr>
            <a:lvl8pPr>
              <a:defRPr sz="5000"/>
            </a:lvl8pPr>
            <a:lvl9pPr>
              <a:defRPr sz="5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9F17F325-998A-4738-835F-A9833D5128D4}" type="datetimeFigureOut">
              <a:rPr lang="sl-SI" smtClean="0"/>
              <a:t>17. 11. 2021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365539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9F17F325-998A-4738-835F-A9833D5128D4}" type="datetimeFigureOut">
              <a:rPr lang="sl-SI" smtClean="0"/>
              <a:t>17. 11. 2021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56213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9F17F325-998A-4738-835F-A9833D5128D4}" type="datetimeFigureOut">
              <a:rPr lang="sl-SI" smtClean="0"/>
              <a:t>17. 11. 2021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08680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080136" y="1146810"/>
            <a:ext cx="7107139" cy="4880610"/>
          </a:xfrm>
        </p:spPr>
        <p:txBody>
          <a:bodyPr anchor="b"/>
          <a:lstStyle>
            <a:lvl1pPr algn="l">
              <a:defRPr sz="6300" b="1"/>
            </a:lvl1pPr>
          </a:lstStyle>
          <a:p>
            <a:r>
              <a:rPr lang="sl-SI" smtClean="0"/>
              <a:t>Uredite slog naslova matrice</a:t>
            </a:r>
            <a:endParaRPr lang="sl-SI"/>
          </a:p>
        </p:txBody>
      </p:sp>
      <p:sp>
        <p:nvSpPr>
          <p:cNvPr id="3" name="Ograda vsebine 2"/>
          <p:cNvSpPr>
            <a:spLocks noGrp="1"/>
          </p:cNvSpPr>
          <p:nvPr>
            <p:ph idx="1"/>
          </p:nvPr>
        </p:nvSpPr>
        <p:spPr>
          <a:xfrm>
            <a:off x="8446056" y="1146812"/>
            <a:ext cx="12076509" cy="24583075"/>
          </a:xfrm>
        </p:spPr>
        <p:txBody>
          <a:bodyPr/>
          <a:lstStyle>
            <a:lvl1pPr>
              <a:defRPr sz="10100"/>
            </a:lvl1pPr>
            <a:lvl2pPr>
              <a:defRPr sz="8800"/>
            </a:lvl2pPr>
            <a:lvl3pPr>
              <a:defRPr sz="7600"/>
            </a:lvl3pPr>
            <a:lvl4pPr>
              <a:defRPr sz="6300"/>
            </a:lvl4pPr>
            <a:lvl5pPr>
              <a:defRPr sz="6300"/>
            </a:lvl5pPr>
            <a:lvl6pPr>
              <a:defRPr sz="6300"/>
            </a:lvl6pPr>
            <a:lvl7pPr>
              <a:defRPr sz="6300"/>
            </a:lvl7pPr>
            <a:lvl8pPr>
              <a:defRPr sz="6300"/>
            </a:lvl8pPr>
            <a:lvl9pPr>
              <a:defRPr sz="63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1080136" y="6027422"/>
            <a:ext cx="7107139" cy="19702465"/>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smtClean="0"/>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2929849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4234280" y="20162520"/>
            <a:ext cx="12961620" cy="2380300"/>
          </a:xfrm>
        </p:spPr>
        <p:txBody>
          <a:bodyPr anchor="b"/>
          <a:lstStyle>
            <a:lvl1pPr algn="l">
              <a:defRPr sz="6300" b="1"/>
            </a:lvl1pPr>
          </a:lstStyle>
          <a:p>
            <a:r>
              <a:rPr lang="sl-SI" smtClean="0"/>
              <a:t>Uredite slog naslova matrice</a:t>
            </a:r>
            <a:endParaRPr lang="sl-SI"/>
          </a:p>
        </p:txBody>
      </p:sp>
      <p:sp>
        <p:nvSpPr>
          <p:cNvPr id="3" name="Ograda slike 2"/>
          <p:cNvSpPr>
            <a:spLocks noGrp="1"/>
          </p:cNvSpPr>
          <p:nvPr>
            <p:ph type="pic" idx="1"/>
          </p:nvPr>
        </p:nvSpPr>
        <p:spPr>
          <a:xfrm>
            <a:off x="4234280" y="2573655"/>
            <a:ext cx="12961620" cy="17282160"/>
          </a:xfrm>
        </p:spPr>
        <p:txBody>
          <a:bodyPr/>
          <a:lstStyle>
            <a:lvl1pPr marL="0" indent="0">
              <a:buNone/>
              <a:defRPr sz="10100"/>
            </a:lvl1pPr>
            <a:lvl2pPr marL="1440180" indent="0">
              <a:buNone/>
              <a:defRPr sz="8800"/>
            </a:lvl2pPr>
            <a:lvl3pPr marL="2880360" indent="0">
              <a:buNone/>
              <a:defRPr sz="7600"/>
            </a:lvl3pPr>
            <a:lvl4pPr marL="4320540" indent="0">
              <a:buNone/>
              <a:defRPr sz="6300"/>
            </a:lvl4pPr>
            <a:lvl5pPr marL="5760720" indent="0">
              <a:buNone/>
              <a:defRPr sz="6300"/>
            </a:lvl5pPr>
            <a:lvl6pPr marL="7200900" indent="0">
              <a:buNone/>
              <a:defRPr sz="6300"/>
            </a:lvl6pPr>
            <a:lvl7pPr marL="8641080" indent="0">
              <a:buNone/>
              <a:defRPr sz="6300"/>
            </a:lvl7pPr>
            <a:lvl8pPr marL="10081260" indent="0">
              <a:buNone/>
              <a:defRPr sz="6300"/>
            </a:lvl8pPr>
            <a:lvl9pPr marL="11521440" indent="0">
              <a:buNone/>
              <a:defRPr sz="6300"/>
            </a:lvl9pPr>
          </a:lstStyle>
          <a:p>
            <a:endParaRPr lang="sl-SI"/>
          </a:p>
        </p:txBody>
      </p:sp>
      <p:sp>
        <p:nvSpPr>
          <p:cNvPr id="4" name="Ograda besedila 3"/>
          <p:cNvSpPr>
            <a:spLocks noGrp="1"/>
          </p:cNvSpPr>
          <p:nvPr>
            <p:ph type="body" sz="half" idx="2"/>
          </p:nvPr>
        </p:nvSpPr>
        <p:spPr>
          <a:xfrm>
            <a:off x="4234280" y="22542820"/>
            <a:ext cx="12961620" cy="3380420"/>
          </a:xfrm>
        </p:spPr>
        <p:txBody>
          <a:bodyPr/>
          <a:lstStyle>
            <a:lvl1pPr marL="0" indent="0">
              <a:buNone/>
              <a:defRPr sz="4400"/>
            </a:lvl1pPr>
            <a:lvl2pPr marL="1440180" indent="0">
              <a:buNone/>
              <a:defRPr sz="3800"/>
            </a:lvl2pPr>
            <a:lvl3pPr marL="2880360" indent="0">
              <a:buNone/>
              <a:defRPr sz="3200"/>
            </a:lvl3pPr>
            <a:lvl4pPr marL="4320540" indent="0">
              <a:buNone/>
              <a:defRPr sz="2800"/>
            </a:lvl4pPr>
            <a:lvl5pPr marL="5760720" indent="0">
              <a:buNone/>
              <a:defRPr sz="2800"/>
            </a:lvl5pPr>
            <a:lvl6pPr marL="7200900" indent="0">
              <a:buNone/>
              <a:defRPr sz="2800"/>
            </a:lvl6pPr>
            <a:lvl7pPr marL="8641080" indent="0">
              <a:buNone/>
              <a:defRPr sz="2800"/>
            </a:lvl7pPr>
            <a:lvl8pPr marL="10081260" indent="0">
              <a:buNone/>
              <a:defRPr sz="2800"/>
            </a:lvl8pPr>
            <a:lvl9pPr marL="11521440" indent="0">
              <a:buNone/>
              <a:defRPr sz="2800"/>
            </a:lvl9pPr>
          </a:lstStyle>
          <a:p>
            <a:pPr lvl="0"/>
            <a:r>
              <a:rPr lang="sl-SI" smtClean="0"/>
              <a:t>Uredite sloge besedila matrice</a:t>
            </a:r>
          </a:p>
        </p:txBody>
      </p:sp>
      <p:sp>
        <p:nvSpPr>
          <p:cNvPr id="5" name="Ograda datuma 4"/>
          <p:cNvSpPr>
            <a:spLocks noGrp="1"/>
          </p:cNvSpPr>
          <p:nvPr>
            <p:ph type="dt" sz="half" idx="10"/>
          </p:nvPr>
        </p:nvSpPr>
        <p:spPr/>
        <p:txBody>
          <a:bodyPr/>
          <a:lstStyle/>
          <a:p>
            <a:fld id="{9F17F325-998A-4738-835F-A9833D5128D4}" type="datetimeFigureOut">
              <a:rPr lang="sl-SI" smtClean="0"/>
              <a:t>17. 11. 2021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BFA4AA9F-E5F2-4C9B-A5BB-97D972B63C09}" type="slidenum">
              <a:rPr lang="sl-SI" smtClean="0"/>
              <a:t>‹#›</a:t>
            </a:fld>
            <a:endParaRPr lang="sl-SI"/>
          </a:p>
        </p:txBody>
      </p:sp>
    </p:spTree>
    <p:extLst>
      <p:ext uri="{BB962C8B-B14F-4D97-AF65-F5344CB8AC3E}">
        <p14:creationId xmlns:p14="http://schemas.microsoft.com/office/powerpoint/2010/main" val="132395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1080135" y="1153480"/>
            <a:ext cx="19442430" cy="4800600"/>
          </a:xfrm>
          <a:prstGeom prst="rect">
            <a:avLst/>
          </a:prstGeom>
        </p:spPr>
        <p:txBody>
          <a:bodyPr vert="horz" lIns="288036" tIns="144018" rIns="288036" bIns="144018"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1080135" y="6720842"/>
            <a:ext cx="19442430" cy="19009045"/>
          </a:xfrm>
          <a:prstGeom prst="rect">
            <a:avLst/>
          </a:prstGeom>
        </p:spPr>
        <p:txBody>
          <a:bodyPr vert="horz" lIns="288036" tIns="144018" rIns="288036" bIns="144018"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1080135" y="26696672"/>
            <a:ext cx="5040630" cy="1533525"/>
          </a:xfrm>
          <a:prstGeom prst="rect">
            <a:avLst/>
          </a:prstGeom>
        </p:spPr>
        <p:txBody>
          <a:bodyPr vert="horz" lIns="288036" tIns="144018" rIns="288036" bIns="144018" rtlCol="0" anchor="ctr"/>
          <a:lstStyle>
            <a:lvl1pPr algn="l">
              <a:defRPr sz="3800">
                <a:solidFill>
                  <a:schemeClr val="tx1">
                    <a:tint val="75000"/>
                  </a:schemeClr>
                </a:solidFill>
              </a:defRPr>
            </a:lvl1pPr>
          </a:lstStyle>
          <a:p>
            <a:fld id="{9F17F325-998A-4738-835F-A9833D5128D4}" type="datetimeFigureOut">
              <a:rPr lang="sl-SI" smtClean="0"/>
              <a:t>17. 11. 2021</a:t>
            </a:fld>
            <a:endParaRPr lang="sl-SI"/>
          </a:p>
        </p:txBody>
      </p:sp>
      <p:sp>
        <p:nvSpPr>
          <p:cNvPr id="5" name="Ograda noge 4"/>
          <p:cNvSpPr>
            <a:spLocks noGrp="1"/>
          </p:cNvSpPr>
          <p:nvPr>
            <p:ph type="ftr" sz="quarter" idx="3"/>
          </p:nvPr>
        </p:nvSpPr>
        <p:spPr>
          <a:xfrm>
            <a:off x="7380923" y="26696672"/>
            <a:ext cx="6840855" cy="1533525"/>
          </a:xfrm>
          <a:prstGeom prst="rect">
            <a:avLst/>
          </a:prstGeom>
        </p:spPr>
        <p:txBody>
          <a:bodyPr vert="horz" lIns="288036" tIns="144018" rIns="288036" bIns="144018" rtlCol="0" anchor="ctr"/>
          <a:lstStyle>
            <a:lvl1pPr algn="ctr">
              <a:defRPr sz="38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15481935" y="26696672"/>
            <a:ext cx="5040630" cy="1533525"/>
          </a:xfrm>
          <a:prstGeom prst="rect">
            <a:avLst/>
          </a:prstGeom>
        </p:spPr>
        <p:txBody>
          <a:bodyPr vert="horz" lIns="288036" tIns="144018" rIns="288036" bIns="144018" rtlCol="0" anchor="ctr"/>
          <a:lstStyle>
            <a:lvl1pPr algn="r">
              <a:defRPr sz="3800">
                <a:solidFill>
                  <a:schemeClr val="tx1">
                    <a:tint val="75000"/>
                  </a:schemeClr>
                </a:solidFill>
              </a:defRPr>
            </a:lvl1pPr>
          </a:lstStyle>
          <a:p>
            <a:fld id="{BFA4AA9F-E5F2-4C9B-A5BB-97D972B63C09}" type="slidenum">
              <a:rPr lang="sl-SI" smtClean="0"/>
              <a:t>‹#›</a:t>
            </a:fld>
            <a:endParaRPr lang="sl-SI"/>
          </a:p>
        </p:txBody>
      </p:sp>
    </p:spTree>
    <p:extLst>
      <p:ext uri="{BB962C8B-B14F-4D97-AF65-F5344CB8AC3E}">
        <p14:creationId xmlns:p14="http://schemas.microsoft.com/office/powerpoint/2010/main" val="363211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80360" rtl="0" eaLnBrk="1" latinLnBrk="0" hangingPunct="1">
        <a:spcBef>
          <a:spcPct val="0"/>
        </a:spcBef>
        <a:buNone/>
        <a:defRPr sz="13900" kern="1200">
          <a:solidFill>
            <a:schemeClr val="tx1"/>
          </a:solidFill>
          <a:latin typeface="+mj-lt"/>
          <a:ea typeface="+mj-ea"/>
          <a:cs typeface="+mj-cs"/>
        </a:defRPr>
      </a:lvl1pPr>
    </p:titleStyle>
    <p:bodyStyle>
      <a:lvl1pPr marL="1080135" indent="-1080135" algn="l" defTabSz="2880360"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0293" indent="-900113" algn="l" defTabSz="2880360" rtl="0" eaLnBrk="1" latinLnBrk="0" hangingPunct="1">
        <a:spcBef>
          <a:spcPct val="20000"/>
        </a:spcBef>
        <a:buFont typeface="Arial" panose="020B0604020202020204" pitchFamily="34" charset="0"/>
        <a:buChar char="–"/>
        <a:defRPr sz="8800" kern="1200">
          <a:solidFill>
            <a:schemeClr val="tx1"/>
          </a:solidFill>
          <a:latin typeface="+mn-lt"/>
          <a:ea typeface="+mn-ea"/>
          <a:cs typeface="+mn-cs"/>
        </a:defRPr>
      </a:lvl2pPr>
      <a:lvl3pPr marL="3600450" indent="-720090" algn="l" defTabSz="2880360"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406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4pPr>
      <a:lvl5pPr marL="648081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5pPr>
      <a:lvl6pPr marL="792099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6pPr>
      <a:lvl7pPr marL="936117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7pPr>
      <a:lvl8pPr marL="1080135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8pPr>
      <a:lvl9pPr marL="12241530" indent="-720090" algn="l" defTabSz="2880360" rtl="0" eaLnBrk="1" latinLnBrk="0" hangingPunct="1">
        <a:spcBef>
          <a:spcPct val="20000"/>
        </a:spcBef>
        <a:buFont typeface="Arial" panose="020B0604020202020204" pitchFamily="34" charset="0"/>
        <a:buChar char="•"/>
        <a:defRPr sz="6300" kern="1200">
          <a:solidFill>
            <a:schemeClr val="tx1"/>
          </a:solidFill>
          <a:latin typeface="+mn-lt"/>
          <a:ea typeface="+mn-ea"/>
          <a:cs typeface="+mn-cs"/>
        </a:defRPr>
      </a:lvl9pPr>
    </p:bodyStyle>
    <p:otherStyle>
      <a:defPPr>
        <a:defRPr lang="sl-SI"/>
      </a:defPPr>
      <a:lvl1pPr marL="0" algn="l" defTabSz="2880360" rtl="0" eaLnBrk="1" latinLnBrk="0" hangingPunct="1">
        <a:defRPr sz="5700" kern="1200">
          <a:solidFill>
            <a:schemeClr val="tx1"/>
          </a:solidFill>
          <a:latin typeface="+mn-lt"/>
          <a:ea typeface="+mn-ea"/>
          <a:cs typeface="+mn-cs"/>
        </a:defRPr>
      </a:lvl1pPr>
      <a:lvl2pPr marL="1440180" algn="l" defTabSz="2880360" rtl="0" eaLnBrk="1" latinLnBrk="0" hangingPunct="1">
        <a:defRPr sz="5700" kern="1200">
          <a:solidFill>
            <a:schemeClr val="tx1"/>
          </a:solidFill>
          <a:latin typeface="+mn-lt"/>
          <a:ea typeface="+mn-ea"/>
          <a:cs typeface="+mn-cs"/>
        </a:defRPr>
      </a:lvl2pPr>
      <a:lvl3pPr marL="2880360" algn="l" defTabSz="2880360" rtl="0" eaLnBrk="1" latinLnBrk="0" hangingPunct="1">
        <a:defRPr sz="5700" kern="1200">
          <a:solidFill>
            <a:schemeClr val="tx1"/>
          </a:solidFill>
          <a:latin typeface="+mn-lt"/>
          <a:ea typeface="+mn-ea"/>
          <a:cs typeface="+mn-cs"/>
        </a:defRPr>
      </a:lvl3pPr>
      <a:lvl4pPr marL="4320540" algn="l" defTabSz="2880360" rtl="0" eaLnBrk="1" latinLnBrk="0" hangingPunct="1">
        <a:defRPr sz="5700" kern="1200">
          <a:solidFill>
            <a:schemeClr val="tx1"/>
          </a:solidFill>
          <a:latin typeface="+mn-lt"/>
          <a:ea typeface="+mn-ea"/>
          <a:cs typeface="+mn-cs"/>
        </a:defRPr>
      </a:lvl4pPr>
      <a:lvl5pPr marL="5760720" algn="l" defTabSz="2880360" rtl="0" eaLnBrk="1" latinLnBrk="0" hangingPunct="1">
        <a:defRPr sz="5700" kern="1200">
          <a:solidFill>
            <a:schemeClr val="tx1"/>
          </a:solidFill>
          <a:latin typeface="+mn-lt"/>
          <a:ea typeface="+mn-ea"/>
          <a:cs typeface="+mn-cs"/>
        </a:defRPr>
      </a:lvl5pPr>
      <a:lvl6pPr marL="7200900" algn="l" defTabSz="2880360" rtl="0" eaLnBrk="1" latinLnBrk="0" hangingPunct="1">
        <a:defRPr sz="5700" kern="1200">
          <a:solidFill>
            <a:schemeClr val="tx1"/>
          </a:solidFill>
          <a:latin typeface="+mn-lt"/>
          <a:ea typeface="+mn-ea"/>
          <a:cs typeface="+mn-cs"/>
        </a:defRPr>
      </a:lvl6pPr>
      <a:lvl7pPr marL="8641080" algn="l" defTabSz="2880360" rtl="0" eaLnBrk="1" latinLnBrk="0" hangingPunct="1">
        <a:defRPr sz="5700" kern="1200">
          <a:solidFill>
            <a:schemeClr val="tx1"/>
          </a:solidFill>
          <a:latin typeface="+mn-lt"/>
          <a:ea typeface="+mn-ea"/>
          <a:cs typeface="+mn-cs"/>
        </a:defRPr>
      </a:lvl7pPr>
      <a:lvl8pPr marL="10081260" algn="l" defTabSz="2880360" rtl="0" eaLnBrk="1" latinLnBrk="0" hangingPunct="1">
        <a:defRPr sz="5700" kern="1200">
          <a:solidFill>
            <a:schemeClr val="tx1"/>
          </a:solidFill>
          <a:latin typeface="+mn-lt"/>
          <a:ea typeface="+mn-ea"/>
          <a:cs typeface="+mn-cs"/>
        </a:defRPr>
      </a:lvl8pPr>
      <a:lvl9pPr marL="11521440" algn="l" defTabSz="2880360"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manfred.jakop@um.si" TargetMode="External"/><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hyperlink" Target="http://zrnatestrocnice.um.si/"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03624" y="27351450"/>
            <a:ext cx="1452717" cy="1257322"/>
          </a:xfrm>
          <a:prstGeom prst="rect">
            <a:avLst/>
          </a:prstGeom>
        </p:spPr>
      </p:pic>
      <p:pic>
        <p:nvPicPr>
          <p:cNvPr id="1026"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18239" y="26944084"/>
            <a:ext cx="5301417" cy="1800199"/>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FFD4384F-790A-420C-8BCA-1769490F4C64}"/>
              </a:ext>
            </a:extLst>
          </p:cNvPr>
          <p:cNvPicPr/>
          <p:nvPr/>
        </p:nvPicPr>
        <p:blipFill>
          <a:blip r:embed="rId5" cstate="email">
            <a:extLst>
              <a:ext uri="{28A0092B-C50C-407E-A947-70E740481C1C}">
                <a14:useLocalDpi xmlns:a14="http://schemas.microsoft.com/office/drawing/2010/main"/>
              </a:ext>
            </a:extLst>
          </a:blip>
          <a:stretch>
            <a:fillRect/>
          </a:stretch>
        </p:blipFill>
        <p:spPr>
          <a:xfrm>
            <a:off x="1066" y="27435248"/>
            <a:ext cx="6263780" cy="1008112"/>
          </a:xfrm>
          <a:prstGeom prst="rect">
            <a:avLst/>
          </a:prstGeom>
        </p:spPr>
      </p:pic>
      <p:pic>
        <p:nvPicPr>
          <p:cNvPr id="6"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581554" y="26894523"/>
            <a:ext cx="5220658" cy="184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6365211" y="27435248"/>
            <a:ext cx="1188641" cy="130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aobljeni pravokotnik 4"/>
          <p:cNvSpPr/>
          <p:nvPr/>
        </p:nvSpPr>
        <p:spPr>
          <a:xfrm>
            <a:off x="541601" y="9709910"/>
            <a:ext cx="11699910" cy="4598863"/>
          </a:xfrm>
          <a:prstGeom prst="roundRect">
            <a:avLst>
              <a:gd name="adj" fmla="val 611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1200" dirty="0">
              <a:solidFill>
                <a:srgbClr val="0070C0"/>
              </a:solidFill>
            </a:endParaRPr>
          </a:p>
          <a:p>
            <a:r>
              <a:rPr lang="sl-SI" sz="3600" b="1" dirty="0" smtClean="0">
                <a:solidFill>
                  <a:srgbClr val="92D050"/>
                </a:solidFill>
              </a:rPr>
              <a:t>Pričakovani rezultati</a:t>
            </a:r>
          </a:p>
          <a:p>
            <a:r>
              <a:rPr lang="sl-SI" sz="2400" b="1" u="sng" dirty="0">
                <a:solidFill>
                  <a:srgbClr val="0070C0"/>
                </a:solidFill>
              </a:rPr>
              <a:t>Optimizacija tehnologij pridelave (DS 1):</a:t>
            </a:r>
            <a:r>
              <a:rPr lang="sl-SI" sz="2400" b="1" u="sng" dirty="0" smtClean="0">
                <a:solidFill>
                  <a:srgbClr val="92D050"/>
                </a:solidFill>
                <a:sym typeface="Wingdings" panose="05000000000000000000" pitchFamily="2" charset="2"/>
              </a:rPr>
              <a:t> </a:t>
            </a:r>
            <a:r>
              <a:rPr lang="sl-SI" sz="2400" b="1" dirty="0" smtClean="0">
                <a:solidFill>
                  <a:srgbClr val="0070C0"/>
                </a:solidFill>
                <a:sym typeface="Wingdings" panose="05000000000000000000" pitchFamily="2" charset="2"/>
              </a:rPr>
              <a:t></a:t>
            </a:r>
            <a:r>
              <a:rPr lang="sl-SI" sz="2400" dirty="0" smtClean="0">
                <a:solidFill>
                  <a:srgbClr val="92D050"/>
                </a:solidFill>
              </a:rPr>
              <a:t>povečana ekonomičnost pridelave zrnatih stročnic in s tem večje zanimanje za pridelavo na slovenskih kmetijah, </a:t>
            </a:r>
            <a:r>
              <a:rPr lang="sl-SI" sz="2400" b="1" dirty="0" smtClean="0">
                <a:solidFill>
                  <a:srgbClr val="0070C0"/>
                </a:solidFill>
                <a:sym typeface="Wingdings" panose="05000000000000000000" pitchFamily="2" charset="2"/>
              </a:rPr>
              <a:t></a:t>
            </a:r>
            <a:r>
              <a:rPr lang="sl-SI" sz="2400" dirty="0" smtClean="0">
                <a:solidFill>
                  <a:srgbClr val="92D050"/>
                </a:solidFill>
              </a:rPr>
              <a:t>manjša obremenitev okolja (dušik, FFS), </a:t>
            </a:r>
            <a:r>
              <a:rPr lang="sl-SI" sz="2400" b="1" dirty="0" smtClean="0">
                <a:solidFill>
                  <a:srgbClr val="0070C0"/>
                </a:solidFill>
                <a:sym typeface="Wingdings" panose="05000000000000000000" pitchFamily="2" charset="2"/>
              </a:rPr>
              <a:t></a:t>
            </a:r>
            <a:r>
              <a:rPr lang="sl-SI" sz="2400" dirty="0" smtClean="0">
                <a:solidFill>
                  <a:srgbClr val="92D050"/>
                </a:solidFill>
              </a:rPr>
              <a:t>zmanjšanje ostankov plastike v okolju pri pridelavi visokega fižola v hmeljiščih, </a:t>
            </a:r>
            <a:r>
              <a:rPr lang="sl-SI" sz="2400" b="1" dirty="0" smtClean="0">
                <a:solidFill>
                  <a:srgbClr val="0070C0"/>
                </a:solidFill>
                <a:sym typeface="Wingdings" panose="05000000000000000000" pitchFamily="2" charset="2"/>
              </a:rPr>
              <a:t></a:t>
            </a:r>
            <a:r>
              <a:rPr lang="sl-SI" sz="2400" dirty="0" smtClean="0">
                <a:solidFill>
                  <a:srgbClr val="92D050"/>
                </a:solidFill>
              </a:rPr>
              <a:t>povečana samooskrba kmetij z beljakovinsko krmo,</a:t>
            </a:r>
            <a:r>
              <a:rPr lang="sl-SI" sz="2400" b="1" dirty="0" smtClean="0">
                <a:solidFill>
                  <a:srgbClr val="92D050"/>
                </a:solidFill>
                <a:sym typeface="Wingdings" panose="05000000000000000000" pitchFamily="2" charset="2"/>
              </a:rPr>
              <a:t>  </a:t>
            </a:r>
            <a:r>
              <a:rPr lang="sl-SI" sz="2400" b="1" dirty="0" smtClean="0">
                <a:solidFill>
                  <a:srgbClr val="0070C0"/>
                </a:solidFill>
                <a:sym typeface="Wingdings" panose="05000000000000000000" pitchFamily="2" charset="2"/>
              </a:rPr>
              <a:t></a:t>
            </a:r>
            <a:r>
              <a:rPr lang="sl-SI" sz="2400" dirty="0" smtClean="0">
                <a:solidFill>
                  <a:srgbClr val="92D050"/>
                </a:solidFill>
              </a:rPr>
              <a:t>krajše trgovske verige zaradi kakovostne domače surovine za nove izdelke,  </a:t>
            </a:r>
            <a:r>
              <a:rPr lang="sl-SI" sz="2400" b="1" dirty="0" smtClean="0">
                <a:solidFill>
                  <a:srgbClr val="0070C0"/>
                </a:solidFill>
                <a:sym typeface="Wingdings" panose="05000000000000000000" pitchFamily="2" charset="2"/>
              </a:rPr>
              <a:t></a:t>
            </a:r>
            <a:r>
              <a:rPr lang="sl-SI" sz="2400" dirty="0" smtClean="0">
                <a:solidFill>
                  <a:srgbClr val="92D050"/>
                </a:solidFill>
              </a:rPr>
              <a:t>ustvarjanje novih delovnih mest in povečanje prihodkov v kmetijski panogi</a:t>
            </a:r>
            <a:r>
              <a:rPr lang="sl-SI" sz="2400" dirty="0">
                <a:solidFill>
                  <a:srgbClr val="92D050"/>
                </a:solidFill>
              </a:rPr>
              <a:t>.</a:t>
            </a:r>
            <a:endParaRPr lang="pl-PL" sz="2400" dirty="0" smtClean="0">
              <a:solidFill>
                <a:srgbClr val="92D050"/>
              </a:solidFill>
            </a:endParaRPr>
          </a:p>
          <a:p>
            <a:r>
              <a:rPr lang="sl-SI" sz="2400" b="1" u="sng" dirty="0">
                <a:solidFill>
                  <a:srgbClr val="0070C0"/>
                </a:solidFill>
              </a:rPr>
              <a:t>Preskušanje tehnologij toplotne obdelava soje/sojinih pogač in krmljenje živalim (DS 2):</a:t>
            </a:r>
            <a:r>
              <a:rPr lang="pl-PL" sz="2400" b="1" u="sng" dirty="0" smtClean="0">
                <a:solidFill>
                  <a:srgbClr val="92D050"/>
                </a:solidFill>
                <a:sym typeface="Wingdings" panose="05000000000000000000" pitchFamily="2" charset="2"/>
              </a:rPr>
              <a:t> </a:t>
            </a:r>
            <a:r>
              <a:rPr lang="sl-SI" sz="2400" b="1" dirty="0" smtClean="0">
                <a:solidFill>
                  <a:srgbClr val="0070C0"/>
                </a:solidFill>
                <a:sym typeface="Wingdings" panose="05000000000000000000" pitchFamily="2" charset="2"/>
              </a:rPr>
              <a:t></a:t>
            </a:r>
            <a:r>
              <a:rPr lang="pl-PL" sz="2400" dirty="0" smtClean="0">
                <a:solidFill>
                  <a:srgbClr val="92D050"/>
                </a:solidFill>
              </a:rPr>
              <a:t>povečan </a:t>
            </a:r>
            <a:r>
              <a:rPr lang="pl-PL" sz="2400" dirty="0">
                <a:solidFill>
                  <a:srgbClr val="92D050"/>
                </a:solidFill>
              </a:rPr>
              <a:t>interes za nakup domače </a:t>
            </a:r>
            <a:r>
              <a:rPr lang="pl-PL" sz="2400" dirty="0" smtClean="0">
                <a:solidFill>
                  <a:srgbClr val="92D050"/>
                </a:solidFill>
              </a:rPr>
              <a:t>soje</a:t>
            </a:r>
            <a:r>
              <a:rPr lang="pl-PL" sz="2400" dirty="0">
                <a:solidFill>
                  <a:srgbClr val="92D050"/>
                </a:solidFill>
              </a:rPr>
              <a:t>, </a:t>
            </a:r>
            <a:r>
              <a:rPr lang="sl-SI" sz="2400" b="1" dirty="0" smtClean="0">
                <a:solidFill>
                  <a:srgbClr val="0070C0"/>
                </a:solidFill>
                <a:sym typeface="Wingdings" panose="05000000000000000000" pitchFamily="2" charset="2"/>
              </a:rPr>
              <a:t></a:t>
            </a:r>
            <a:r>
              <a:rPr lang="pl-PL" sz="2400" dirty="0" smtClean="0">
                <a:solidFill>
                  <a:srgbClr val="92D050"/>
                </a:solidFill>
              </a:rPr>
              <a:t>primerne </a:t>
            </a:r>
            <a:r>
              <a:rPr lang="pl-PL" sz="2400" dirty="0">
                <a:solidFill>
                  <a:srgbClr val="92D050"/>
                </a:solidFill>
              </a:rPr>
              <a:t>tehnološke </a:t>
            </a:r>
            <a:r>
              <a:rPr lang="pl-PL" sz="2400" dirty="0" smtClean="0">
                <a:solidFill>
                  <a:srgbClr val="92D050"/>
                </a:solidFill>
              </a:rPr>
              <a:t>rešitve </a:t>
            </a:r>
            <a:r>
              <a:rPr lang="pl-PL" sz="2400" dirty="0">
                <a:solidFill>
                  <a:srgbClr val="92D050"/>
                </a:solidFill>
              </a:rPr>
              <a:t>toplotne </a:t>
            </a:r>
            <a:r>
              <a:rPr lang="pl-PL" sz="2400" dirty="0" smtClean="0">
                <a:solidFill>
                  <a:srgbClr val="92D050"/>
                </a:solidFill>
              </a:rPr>
              <a:t>obdelave </a:t>
            </a:r>
            <a:r>
              <a:rPr lang="pl-PL" sz="2400" dirty="0">
                <a:solidFill>
                  <a:srgbClr val="92D050"/>
                </a:solidFill>
              </a:rPr>
              <a:t>soje/sojinih </a:t>
            </a:r>
            <a:r>
              <a:rPr lang="pl-PL" sz="2400" dirty="0" smtClean="0">
                <a:solidFill>
                  <a:srgbClr val="92D050"/>
                </a:solidFill>
              </a:rPr>
              <a:t>pogač.</a:t>
            </a:r>
          </a:p>
          <a:p>
            <a:r>
              <a:rPr lang="sl-SI" sz="2400" b="1" u="sng" dirty="0" smtClean="0">
                <a:solidFill>
                  <a:srgbClr val="0070C0"/>
                </a:solidFill>
              </a:rPr>
              <a:t>Zrnate </a:t>
            </a:r>
            <a:r>
              <a:rPr lang="sl-SI" sz="2400" b="1" u="sng" dirty="0">
                <a:solidFill>
                  <a:srgbClr val="0070C0"/>
                </a:solidFill>
              </a:rPr>
              <a:t>stročnice v </a:t>
            </a:r>
            <a:r>
              <a:rPr lang="sl-SI" sz="2400" b="1" u="sng" dirty="0" smtClean="0">
                <a:solidFill>
                  <a:srgbClr val="0070C0"/>
                </a:solidFill>
              </a:rPr>
              <a:t>humani (DS </a:t>
            </a:r>
            <a:r>
              <a:rPr lang="sl-SI" sz="2400" b="1" u="sng" dirty="0">
                <a:solidFill>
                  <a:srgbClr val="0070C0"/>
                </a:solidFill>
              </a:rPr>
              <a:t>3): </a:t>
            </a:r>
            <a:r>
              <a:rPr lang="sl-SI" sz="2400" b="1" dirty="0" smtClean="0">
                <a:solidFill>
                  <a:srgbClr val="0070C0"/>
                </a:solidFill>
                <a:sym typeface="Wingdings" panose="05000000000000000000" pitchFamily="2" charset="2"/>
              </a:rPr>
              <a:t></a:t>
            </a:r>
            <a:r>
              <a:rPr lang="sl-SI" sz="2400" dirty="0" smtClean="0">
                <a:solidFill>
                  <a:srgbClr val="92D050"/>
                </a:solidFill>
              </a:rPr>
              <a:t>rešitve in možnosti procesiranja stročnic namenjenih za humano prehrano.</a:t>
            </a:r>
          </a:p>
          <a:p>
            <a:endParaRPr lang="sl-SI" sz="1050" b="1" dirty="0" smtClean="0">
              <a:solidFill>
                <a:srgbClr val="92D050"/>
              </a:solidFill>
            </a:endParaRPr>
          </a:p>
        </p:txBody>
      </p:sp>
      <p:sp>
        <p:nvSpPr>
          <p:cNvPr id="10" name="Zaobljeni pravokotnik 9"/>
          <p:cNvSpPr/>
          <p:nvPr/>
        </p:nvSpPr>
        <p:spPr>
          <a:xfrm>
            <a:off x="541600" y="360240"/>
            <a:ext cx="20635904" cy="2016224"/>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 </a:t>
            </a:r>
            <a:r>
              <a:rPr lang="sl-SI" sz="6600" b="1" dirty="0" smtClean="0"/>
              <a:t>Zrnate </a:t>
            </a:r>
            <a:r>
              <a:rPr lang="sl-SI" sz="6600" b="1" dirty="0"/>
              <a:t>stročnice –pridelava, predelava in </a:t>
            </a:r>
            <a:r>
              <a:rPr lang="sl-SI" sz="6600" b="1" dirty="0" smtClean="0"/>
              <a:t>uporaba:</a:t>
            </a:r>
          </a:p>
          <a:p>
            <a:pPr algn="ctr"/>
            <a:r>
              <a:rPr lang="sl-SI" sz="4400" b="1" dirty="0"/>
              <a:t>uvajanje novih praks vključenih na vseh ravneh v pridelovalno-predelovalni verigi</a:t>
            </a:r>
          </a:p>
        </p:txBody>
      </p:sp>
      <p:sp>
        <p:nvSpPr>
          <p:cNvPr id="11" name="Zaobljeni pravokotnik 10"/>
          <p:cNvSpPr/>
          <p:nvPr/>
        </p:nvSpPr>
        <p:spPr>
          <a:xfrm>
            <a:off x="541600" y="2621905"/>
            <a:ext cx="7811478" cy="6979421"/>
          </a:xfrm>
          <a:prstGeom prst="roundRect">
            <a:avLst>
              <a:gd name="adj" fmla="val 338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800" b="1" dirty="0" smtClean="0">
                <a:solidFill>
                  <a:srgbClr val="92D050"/>
                </a:solidFill>
              </a:rPr>
              <a:t> </a:t>
            </a:r>
            <a:r>
              <a:rPr lang="sl-SI" sz="3200" b="1" dirty="0" smtClean="0">
                <a:solidFill>
                  <a:srgbClr val="92D050"/>
                </a:solidFill>
              </a:rPr>
              <a:t>Vodilni partner: </a:t>
            </a:r>
          </a:p>
          <a:p>
            <a:r>
              <a:rPr lang="sl-SI" sz="2800" b="1" dirty="0" smtClean="0">
                <a:solidFill>
                  <a:srgbClr val="92D050"/>
                </a:solidFill>
              </a:rPr>
              <a:t> Univerza </a:t>
            </a:r>
            <a:r>
              <a:rPr lang="sl-SI" sz="2800" b="1" dirty="0">
                <a:solidFill>
                  <a:srgbClr val="92D050"/>
                </a:solidFill>
              </a:rPr>
              <a:t>v </a:t>
            </a:r>
            <a:r>
              <a:rPr lang="sl-SI" sz="2800" b="1" dirty="0" smtClean="0">
                <a:solidFill>
                  <a:srgbClr val="92D050"/>
                </a:solidFill>
              </a:rPr>
              <a:t>Mariboru, </a:t>
            </a:r>
          </a:p>
          <a:p>
            <a:r>
              <a:rPr lang="sl-SI" sz="2800" b="1" dirty="0" smtClean="0">
                <a:solidFill>
                  <a:srgbClr val="92D050"/>
                </a:solidFill>
              </a:rPr>
              <a:t> Fakulteta </a:t>
            </a:r>
            <a:r>
              <a:rPr lang="sl-SI" sz="2800" b="1" dirty="0">
                <a:solidFill>
                  <a:srgbClr val="92D050"/>
                </a:solidFill>
              </a:rPr>
              <a:t>za kmetijstvo </a:t>
            </a:r>
            <a:r>
              <a:rPr lang="sl-SI" sz="2800" b="1" dirty="0" smtClean="0">
                <a:solidFill>
                  <a:srgbClr val="92D050"/>
                </a:solidFill>
              </a:rPr>
              <a:t>in </a:t>
            </a:r>
            <a:r>
              <a:rPr lang="sl-SI" sz="2800" b="1" dirty="0">
                <a:solidFill>
                  <a:srgbClr val="92D050"/>
                </a:solidFill>
              </a:rPr>
              <a:t>biosistemske </a:t>
            </a:r>
            <a:r>
              <a:rPr lang="sl-SI" sz="2800" b="1" dirty="0" smtClean="0">
                <a:solidFill>
                  <a:srgbClr val="92D050"/>
                </a:solidFill>
              </a:rPr>
              <a:t>vede</a:t>
            </a:r>
          </a:p>
          <a:p>
            <a:endParaRPr lang="sl-SI" sz="1200" b="1" dirty="0" smtClean="0">
              <a:solidFill>
                <a:srgbClr val="92D050"/>
              </a:solidFill>
            </a:endParaRPr>
          </a:p>
          <a:p>
            <a:r>
              <a:rPr lang="sl-SI" sz="3200" b="1" dirty="0" smtClean="0">
                <a:solidFill>
                  <a:srgbClr val="92D050"/>
                </a:solidFill>
              </a:rPr>
              <a:t>Člani partnerstva</a:t>
            </a:r>
            <a:r>
              <a:rPr lang="sl-SI" sz="3200" dirty="0" smtClean="0">
                <a:solidFill>
                  <a:srgbClr val="92D050"/>
                </a:solidFill>
              </a:rPr>
              <a:t>: </a:t>
            </a:r>
          </a:p>
          <a:p>
            <a:r>
              <a:rPr lang="sl-SI" sz="2800" dirty="0">
                <a:solidFill>
                  <a:srgbClr val="92D050"/>
                </a:solidFill>
              </a:rPr>
              <a:t>-Univerza v Ljubljani, </a:t>
            </a:r>
            <a:r>
              <a:rPr lang="sl-SI" sz="2800" dirty="0" smtClean="0">
                <a:solidFill>
                  <a:srgbClr val="92D050"/>
                </a:solidFill>
              </a:rPr>
              <a:t>Biotehniška </a:t>
            </a:r>
            <a:r>
              <a:rPr lang="sl-SI" sz="2800" dirty="0">
                <a:solidFill>
                  <a:srgbClr val="92D050"/>
                </a:solidFill>
              </a:rPr>
              <a:t>fakulteta, </a:t>
            </a:r>
            <a:endParaRPr lang="sl-SI" sz="2800" dirty="0" smtClean="0">
              <a:solidFill>
                <a:srgbClr val="92D050"/>
              </a:solidFill>
            </a:endParaRPr>
          </a:p>
          <a:p>
            <a:r>
              <a:rPr lang="sl-SI" sz="2800" dirty="0" smtClean="0">
                <a:solidFill>
                  <a:srgbClr val="92D050"/>
                </a:solidFill>
              </a:rPr>
              <a:t>Oddelek </a:t>
            </a:r>
            <a:r>
              <a:rPr lang="sl-SI" sz="2800" dirty="0">
                <a:solidFill>
                  <a:srgbClr val="92D050"/>
                </a:solidFill>
              </a:rPr>
              <a:t>za </a:t>
            </a:r>
            <a:r>
              <a:rPr lang="sl-SI" sz="2800" dirty="0" smtClean="0">
                <a:solidFill>
                  <a:srgbClr val="92D050"/>
                </a:solidFill>
              </a:rPr>
              <a:t>agronomijo in Oddelek </a:t>
            </a:r>
            <a:r>
              <a:rPr lang="sl-SI" sz="2800" dirty="0">
                <a:solidFill>
                  <a:srgbClr val="92D050"/>
                </a:solidFill>
              </a:rPr>
              <a:t>za živilstvo</a:t>
            </a:r>
            <a:r>
              <a:rPr lang="sl-SI" sz="2800" dirty="0" smtClean="0">
                <a:solidFill>
                  <a:srgbClr val="92D050"/>
                </a:solidFill>
              </a:rPr>
              <a:t>,</a:t>
            </a:r>
          </a:p>
          <a:p>
            <a:r>
              <a:rPr lang="sl-SI" sz="2800" dirty="0" smtClean="0">
                <a:solidFill>
                  <a:srgbClr val="92D050"/>
                </a:solidFill>
              </a:rPr>
              <a:t>-</a:t>
            </a:r>
            <a:r>
              <a:rPr lang="sl-SI" sz="2800" dirty="0">
                <a:solidFill>
                  <a:srgbClr val="92D050"/>
                </a:solidFill>
              </a:rPr>
              <a:t>Kmetijski i</a:t>
            </a:r>
            <a:r>
              <a:rPr lang="sl-SI" sz="2800" dirty="0" smtClean="0">
                <a:solidFill>
                  <a:srgbClr val="92D050"/>
                </a:solidFill>
              </a:rPr>
              <a:t>nštitut Slovenije,</a:t>
            </a:r>
            <a:endParaRPr lang="sl-SI" sz="2800" dirty="0">
              <a:solidFill>
                <a:srgbClr val="92D050"/>
              </a:solidFill>
            </a:endParaRPr>
          </a:p>
          <a:p>
            <a:r>
              <a:rPr lang="sl-SI" sz="2800" dirty="0">
                <a:solidFill>
                  <a:srgbClr val="92D050"/>
                </a:solidFill>
              </a:rPr>
              <a:t>-Inštitut za hmeljarstvo in pivovarstvo </a:t>
            </a:r>
            <a:r>
              <a:rPr lang="sl-SI" sz="2800" dirty="0" smtClean="0">
                <a:solidFill>
                  <a:srgbClr val="92D050"/>
                </a:solidFill>
              </a:rPr>
              <a:t>Slovenije,</a:t>
            </a:r>
            <a:endParaRPr lang="sl-SI" sz="2800" dirty="0">
              <a:solidFill>
                <a:srgbClr val="92D050"/>
              </a:solidFill>
            </a:endParaRPr>
          </a:p>
          <a:p>
            <a:r>
              <a:rPr lang="sl-SI" sz="2800" dirty="0">
                <a:solidFill>
                  <a:srgbClr val="92D050"/>
                </a:solidFill>
              </a:rPr>
              <a:t>-KGZS, Kmetijsko </a:t>
            </a:r>
            <a:r>
              <a:rPr lang="sl-SI" sz="2800" dirty="0" smtClean="0">
                <a:solidFill>
                  <a:srgbClr val="92D050"/>
                </a:solidFill>
              </a:rPr>
              <a:t>gozdarski </a:t>
            </a:r>
            <a:r>
              <a:rPr lang="sl-SI" sz="2800" dirty="0">
                <a:solidFill>
                  <a:srgbClr val="92D050"/>
                </a:solidFill>
              </a:rPr>
              <a:t>z</a:t>
            </a:r>
            <a:r>
              <a:rPr lang="sl-SI" sz="2800" dirty="0" smtClean="0">
                <a:solidFill>
                  <a:srgbClr val="92D050"/>
                </a:solidFill>
              </a:rPr>
              <a:t>avod </a:t>
            </a:r>
            <a:r>
              <a:rPr lang="sl-SI" sz="2800" dirty="0">
                <a:solidFill>
                  <a:srgbClr val="92D050"/>
                </a:solidFill>
              </a:rPr>
              <a:t>Novo </a:t>
            </a:r>
            <a:r>
              <a:rPr lang="sl-SI" sz="2800" dirty="0" smtClean="0">
                <a:solidFill>
                  <a:srgbClr val="92D050"/>
                </a:solidFill>
              </a:rPr>
              <a:t>Mesto),</a:t>
            </a:r>
            <a:endParaRPr lang="sl-SI" sz="2800" dirty="0">
              <a:solidFill>
                <a:srgbClr val="92D050"/>
              </a:solidFill>
            </a:endParaRPr>
          </a:p>
          <a:p>
            <a:r>
              <a:rPr lang="sl-SI" sz="2800" dirty="0">
                <a:solidFill>
                  <a:srgbClr val="92D050"/>
                </a:solidFill>
              </a:rPr>
              <a:t>-Jožica Kure </a:t>
            </a:r>
            <a:r>
              <a:rPr lang="sl-SI" sz="2800" dirty="0" smtClean="0">
                <a:solidFill>
                  <a:srgbClr val="92D050"/>
                </a:solidFill>
              </a:rPr>
              <a:t>(kmetijsko gospodarstvo),</a:t>
            </a:r>
            <a:endParaRPr lang="sl-SI" sz="2800" dirty="0">
              <a:solidFill>
                <a:srgbClr val="92D050"/>
              </a:solidFill>
            </a:endParaRPr>
          </a:p>
          <a:p>
            <a:r>
              <a:rPr lang="sl-SI" sz="2800" dirty="0">
                <a:solidFill>
                  <a:srgbClr val="92D050"/>
                </a:solidFill>
              </a:rPr>
              <a:t>-Alojz Ferlan </a:t>
            </a:r>
            <a:r>
              <a:rPr lang="sl-SI" sz="2800" dirty="0" smtClean="0">
                <a:solidFill>
                  <a:srgbClr val="92D050"/>
                </a:solidFill>
              </a:rPr>
              <a:t>(kmetijsko gospodarstvo),</a:t>
            </a:r>
            <a:endParaRPr lang="sl-SI" sz="2800" dirty="0">
              <a:solidFill>
                <a:srgbClr val="92D050"/>
              </a:solidFill>
            </a:endParaRPr>
          </a:p>
          <a:p>
            <a:r>
              <a:rPr lang="sl-SI" sz="2800" dirty="0">
                <a:solidFill>
                  <a:srgbClr val="92D050"/>
                </a:solidFill>
              </a:rPr>
              <a:t>-Bojan Leskošek (kmetijsko gospodarstvo</a:t>
            </a:r>
            <a:r>
              <a:rPr lang="sl-SI" sz="2800" dirty="0" smtClean="0">
                <a:solidFill>
                  <a:srgbClr val="92D050"/>
                </a:solidFill>
              </a:rPr>
              <a:t>),</a:t>
            </a:r>
            <a:endParaRPr lang="sl-SI" sz="2800" dirty="0">
              <a:solidFill>
                <a:srgbClr val="92D050"/>
              </a:solidFill>
            </a:endParaRPr>
          </a:p>
          <a:p>
            <a:r>
              <a:rPr lang="sl-SI" sz="2800" dirty="0">
                <a:solidFill>
                  <a:srgbClr val="92D050"/>
                </a:solidFill>
              </a:rPr>
              <a:t>-</a:t>
            </a:r>
            <a:r>
              <a:rPr lang="sl-SI" sz="2800" dirty="0" err="1">
                <a:solidFill>
                  <a:srgbClr val="92D050"/>
                </a:solidFill>
              </a:rPr>
              <a:t>Žipo</a:t>
            </a:r>
            <a:r>
              <a:rPr lang="sl-SI" sz="2800" dirty="0">
                <a:solidFill>
                  <a:srgbClr val="92D050"/>
                </a:solidFill>
              </a:rPr>
              <a:t> Lenart </a:t>
            </a:r>
            <a:r>
              <a:rPr lang="sl-SI" sz="2800" dirty="0" err="1">
                <a:solidFill>
                  <a:srgbClr val="92D050"/>
                </a:solidFill>
              </a:rPr>
              <a:t>d.o.o</a:t>
            </a:r>
            <a:r>
              <a:rPr lang="sl-SI" sz="2800" dirty="0">
                <a:solidFill>
                  <a:srgbClr val="92D050"/>
                </a:solidFill>
              </a:rPr>
              <a:t>. (kmetijsko gospodarstvo</a:t>
            </a:r>
            <a:r>
              <a:rPr lang="sl-SI" sz="2800" dirty="0" smtClean="0">
                <a:solidFill>
                  <a:srgbClr val="92D050"/>
                </a:solidFill>
              </a:rPr>
              <a:t>),</a:t>
            </a:r>
            <a:endParaRPr lang="sl-SI" sz="2800" dirty="0">
              <a:solidFill>
                <a:srgbClr val="92D050"/>
              </a:solidFill>
            </a:endParaRPr>
          </a:p>
          <a:p>
            <a:r>
              <a:rPr lang="sl-SI" sz="2800" dirty="0">
                <a:solidFill>
                  <a:srgbClr val="92D050"/>
                </a:solidFill>
              </a:rPr>
              <a:t>-Miran Grubič (kmetijsko gospodarstvo</a:t>
            </a:r>
            <a:r>
              <a:rPr lang="sl-SI" sz="2800" dirty="0" smtClean="0">
                <a:solidFill>
                  <a:srgbClr val="92D050"/>
                </a:solidFill>
              </a:rPr>
              <a:t>),</a:t>
            </a:r>
            <a:endParaRPr lang="sl-SI" sz="2800" dirty="0">
              <a:solidFill>
                <a:srgbClr val="92D050"/>
              </a:solidFill>
            </a:endParaRPr>
          </a:p>
          <a:p>
            <a:r>
              <a:rPr lang="sl-SI" sz="2800" dirty="0">
                <a:solidFill>
                  <a:srgbClr val="92D050"/>
                </a:solidFill>
              </a:rPr>
              <a:t>-Alojz Topolovec (kmetijsko gospodarstvo</a:t>
            </a:r>
            <a:r>
              <a:rPr lang="sl-SI" sz="2800" dirty="0" smtClean="0">
                <a:solidFill>
                  <a:srgbClr val="92D050"/>
                </a:solidFill>
              </a:rPr>
              <a:t>).</a:t>
            </a:r>
          </a:p>
        </p:txBody>
      </p:sp>
      <p:sp>
        <p:nvSpPr>
          <p:cNvPr id="12" name="Zaobljeni pravokotnik 11"/>
          <p:cNvSpPr/>
          <p:nvPr/>
        </p:nvSpPr>
        <p:spPr>
          <a:xfrm>
            <a:off x="573153" y="26031664"/>
            <a:ext cx="7779925" cy="1158094"/>
          </a:xfrm>
          <a:prstGeom prst="roundRect">
            <a:avLst>
              <a:gd name="adj" fmla="val 190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800" b="1" dirty="0" smtClean="0"/>
              <a:t>Kontaktni podatki vodje projekta: </a:t>
            </a:r>
            <a:r>
              <a:rPr lang="sl-SI" sz="1800" dirty="0" smtClean="0"/>
              <a:t>mag. Manfred Jakop</a:t>
            </a:r>
            <a:r>
              <a:rPr lang="sl-SI" sz="1800" dirty="0"/>
              <a:t>, </a:t>
            </a:r>
            <a:r>
              <a:rPr lang="sl-SI" sz="1800" dirty="0" smtClean="0">
                <a:hlinkClick r:id="rId8"/>
              </a:rPr>
              <a:t>manfred.jakop@um.si</a:t>
            </a:r>
            <a:r>
              <a:rPr lang="sl-SI" sz="1800" dirty="0" smtClean="0"/>
              <a:t> </a:t>
            </a:r>
          </a:p>
          <a:p>
            <a:r>
              <a:rPr lang="sl-SI" sz="1800" b="1" dirty="0" smtClean="0"/>
              <a:t>Spletna stran projekta: </a:t>
            </a:r>
            <a:r>
              <a:rPr lang="sl-SI" sz="1800" dirty="0" smtClean="0">
                <a:solidFill>
                  <a:srgbClr val="0000FF"/>
                </a:solidFill>
                <a:hlinkClick r:id="rId9"/>
              </a:rPr>
              <a:t>http://zrnatestrocnice.um.si/</a:t>
            </a:r>
            <a:endParaRPr lang="sl-SI" sz="1800" dirty="0" smtClean="0">
              <a:solidFill>
                <a:srgbClr val="0000FF"/>
              </a:solidFill>
            </a:endParaRPr>
          </a:p>
          <a:p>
            <a:r>
              <a:rPr lang="sl-SI" sz="1800" b="1" dirty="0" smtClean="0">
                <a:solidFill>
                  <a:schemeClr val="bg1"/>
                </a:solidFill>
              </a:rPr>
              <a:t>Avtorji</a:t>
            </a:r>
            <a:r>
              <a:rPr lang="sl-SI" sz="1800" dirty="0" smtClean="0">
                <a:solidFill>
                  <a:schemeClr val="bg1"/>
                </a:solidFill>
              </a:rPr>
              <a:t>:</a:t>
            </a:r>
            <a:r>
              <a:rPr lang="sl-SI" sz="1800" dirty="0" smtClean="0">
                <a:solidFill>
                  <a:srgbClr val="0000FF"/>
                </a:solidFill>
              </a:rPr>
              <a:t> mag. Manfred Jakop, Urška Lisec, dr. Silva </a:t>
            </a:r>
            <a:r>
              <a:rPr lang="sl-SI" sz="1800" dirty="0">
                <a:solidFill>
                  <a:srgbClr val="0000FF"/>
                </a:solidFill>
              </a:rPr>
              <a:t>Grobelnik-Mlakar </a:t>
            </a:r>
            <a:endParaRPr lang="sl-SI" sz="1800" dirty="0" smtClean="0">
              <a:solidFill>
                <a:srgbClr val="0000FF"/>
              </a:solidFill>
            </a:endParaRPr>
          </a:p>
          <a:p>
            <a:r>
              <a:rPr lang="sl-SI" sz="1800" b="1" dirty="0" smtClean="0">
                <a:solidFill>
                  <a:srgbClr val="0000FF"/>
                </a:solidFill>
              </a:rPr>
              <a:t>Katedra </a:t>
            </a:r>
            <a:r>
              <a:rPr lang="sl-SI" sz="1800" b="1" dirty="0">
                <a:solidFill>
                  <a:srgbClr val="0000FF"/>
                </a:solidFill>
              </a:rPr>
              <a:t>za ekološko kmetijstvo, poljščine, vrtnine in okrasne </a:t>
            </a:r>
            <a:r>
              <a:rPr lang="sl-SI" sz="1800" b="1" dirty="0" smtClean="0">
                <a:solidFill>
                  <a:srgbClr val="0000FF"/>
                </a:solidFill>
              </a:rPr>
              <a:t>rastline, UM,FKBV</a:t>
            </a:r>
          </a:p>
        </p:txBody>
      </p:sp>
      <p:sp>
        <p:nvSpPr>
          <p:cNvPr id="13" name="Zaobljeni pravokotnik 12"/>
          <p:cNvSpPr/>
          <p:nvPr/>
        </p:nvSpPr>
        <p:spPr>
          <a:xfrm>
            <a:off x="8505272" y="2668724"/>
            <a:ext cx="6040493" cy="2037035"/>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3600" dirty="0" smtClean="0">
              <a:solidFill>
                <a:srgbClr val="92D050"/>
              </a:solidFill>
            </a:endParaRPr>
          </a:p>
          <a:p>
            <a:r>
              <a:rPr lang="sl-SI" sz="3200" b="1" dirty="0" smtClean="0">
                <a:solidFill>
                  <a:srgbClr val="92D050"/>
                </a:solidFill>
              </a:rPr>
              <a:t>Tip projekta</a:t>
            </a:r>
            <a:r>
              <a:rPr lang="sl-SI" sz="3200" dirty="0" smtClean="0">
                <a:solidFill>
                  <a:srgbClr val="92D050"/>
                </a:solidFill>
              </a:rPr>
              <a:t>: </a:t>
            </a:r>
            <a:r>
              <a:rPr lang="sl-SI" sz="3200" b="1" dirty="0" smtClean="0">
                <a:solidFill>
                  <a:srgbClr val="0070C0"/>
                </a:solidFill>
              </a:rPr>
              <a:t>EIP</a:t>
            </a:r>
          </a:p>
          <a:p>
            <a:r>
              <a:rPr lang="sl-SI" sz="3200" b="1" dirty="0" smtClean="0">
                <a:solidFill>
                  <a:srgbClr val="92D050"/>
                </a:solidFill>
              </a:rPr>
              <a:t>Tematika projekta</a:t>
            </a:r>
            <a:r>
              <a:rPr lang="sl-SI" sz="3200" dirty="0" smtClean="0">
                <a:solidFill>
                  <a:srgbClr val="92D050"/>
                </a:solidFill>
              </a:rPr>
              <a:t>: </a:t>
            </a:r>
            <a:r>
              <a:rPr lang="sl-SI" sz="3200" b="1" dirty="0" smtClean="0">
                <a:solidFill>
                  <a:srgbClr val="0070C0"/>
                </a:solidFill>
              </a:rPr>
              <a:t>Razvoj tehnologij pridelave in predelave z beljakovinami bogatih rastlin </a:t>
            </a:r>
          </a:p>
          <a:p>
            <a:r>
              <a:rPr lang="sl-SI" sz="3600" dirty="0" smtClean="0">
                <a:solidFill>
                  <a:srgbClr val="92D050"/>
                </a:solidFill>
              </a:rPr>
              <a:t> </a:t>
            </a:r>
            <a:endParaRPr lang="sl-SI" sz="3600" dirty="0">
              <a:solidFill>
                <a:srgbClr val="92D050"/>
              </a:solidFill>
            </a:endParaRPr>
          </a:p>
        </p:txBody>
      </p:sp>
      <p:sp>
        <p:nvSpPr>
          <p:cNvPr id="14" name="Zaobljeni pravokotnik 13"/>
          <p:cNvSpPr/>
          <p:nvPr/>
        </p:nvSpPr>
        <p:spPr>
          <a:xfrm>
            <a:off x="12414895" y="4886342"/>
            <a:ext cx="8793363" cy="7736830"/>
          </a:xfrm>
          <a:prstGeom prst="roundRect">
            <a:avLst>
              <a:gd name="adj" fmla="val 4871"/>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sl-SI" sz="3600" b="1" dirty="0" smtClean="0">
                <a:solidFill>
                  <a:srgbClr val="92D050"/>
                </a:solidFill>
              </a:rPr>
              <a:t>Praktični problem:</a:t>
            </a:r>
          </a:p>
          <a:p>
            <a:pPr algn="just"/>
            <a:r>
              <a:rPr lang="sl-SI" sz="2800" dirty="0">
                <a:solidFill>
                  <a:srgbClr val="0070C0"/>
                </a:solidFill>
              </a:rPr>
              <a:t>Zrnate stročnice, še </a:t>
            </a:r>
            <a:r>
              <a:rPr lang="sl-SI" sz="2800" dirty="0" smtClean="0">
                <a:solidFill>
                  <a:srgbClr val="0070C0"/>
                </a:solidFill>
              </a:rPr>
              <a:t>posebej </a:t>
            </a:r>
            <a:r>
              <a:rPr lang="sl-SI" sz="2800" dirty="0">
                <a:solidFill>
                  <a:srgbClr val="0070C0"/>
                </a:solidFill>
              </a:rPr>
              <a:t>soja, imajo pomembno vlogo v evropskem kmetijstvu in živilski industriji. </a:t>
            </a:r>
            <a:r>
              <a:rPr lang="sl-SI" sz="2900" b="1" dirty="0" smtClean="0">
                <a:solidFill>
                  <a:srgbClr val="0070C0"/>
                </a:solidFill>
              </a:rPr>
              <a:t>Potrebe po stročnicah se na vseh svetovnih trgih povečujejo. Številna </a:t>
            </a:r>
            <a:r>
              <a:rPr lang="sl-SI" sz="2900" b="1" dirty="0">
                <a:solidFill>
                  <a:srgbClr val="0070C0"/>
                </a:solidFill>
              </a:rPr>
              <a:t>predelovalna podjetja, tudi v Sloveniji, povečujejo </a:t>
            </a:r>
            <a:r>
              <a:rPr lang="sl-SI" sz="2900" b="1" dirty="0" smtClean="0">
                <a:solidFill>
                  <a:srgbClr val="0070C0"/>
                </a:solidFill>
              </a:rPr>
              <a:t>svoje </a:t>
            </a:r>
            <a:r>
              <a:rPr lang="sl-SI" sz="2900" b="1" dirty="0">
                <a:solidFill>
                  <a:srgbClr val="0070C0"/>
                </a:solidFill>
              </a:rPr>
              <a:t>zmogljivosti za mletje in predelavo soje, boba, leče in drugih stročnic. </a:t>
            </a:r>
            <a:r>
              <a:rPr lang="sl-SI" sz="2900" dirty="0">
                <a:solidFill>
                  <a:srgbClr val="0070C0"/>
                </a:solidFill>
              </a:rPr>
              <a:t>Povečanje lokalne oskrbe s primerno dodelavo zrnja in ustreznimi certifikati o vsebnosti neželenih kemičnih snovi, prosto gensko spremenjenih </a:t>
            </a:r>
            <a:r>
              <a:rPr lang="sl-SI" sz="2900" dirty="0" smtClean="0">
                <a:solidFill>
                  <a:srgbClr val="0070C0"/>
                </a:solidFill>
              </a:rPr>
              <a:t>organizmov ali </a:t>
            </a:r>
            <a:r>
              <a:rPr lang="sl-SI" sz="2900" dirty="0">
                <a:solidFill>
                  <a:srgbClr val="0070C0"/>
                </a:solidFill>
              </a:rPr>
              <a:t>pridelano po načelih ekološke </a:t>
            </a:r>
            <a:r>
              <a:rPr lang="sl-SI" sz="2900" dirty="0" smtClean="0">
                <a:solidFill>
                  <a:srgbClr val="0070C0"/>
                </a:solidFill>
              </a:rPr>
              <a:t>pridelave, bi slovenskim pridelovalcem omogočilo nove poslovne priložnosti. </a:t>
            </a:r>
            <a:r>
              <a:rPr lang="sl-SI" sz="2900" b="1" dirty="0" smtClean="0">
                <a:solidFill>
                  <a:srgbClr val="0070C0"/>
                </a:solidFill>
              </a:rPr>
              <a:t>Aktivnostim, ki uvajajo </a:t>
            </a:r>
            <a:r>
              <a:rPr lang="sl-SI" sz="2900" b="1" dirty="0">
                <a:solidFill>
                  <a:srgbClr val="0070C0"/>
                </a:solidFill>
              </a:rPr>
              <a:t>soje in </a:t>
            </a:r>
            <a:r>
              <a:rPr lang="sl-SI" sz="2900" b="1" dirty="0" smtClean="0">
                <a:solidFill>
                  <a:srgbClr val="0070C0"/>
                </a:solidFill>
              </a:rPr>
              <a:t>druge zrnate stročnice, </a:t>
            </a:r>
            <a:r>
              <a:rPr lang="sl-SI" sz="2900" b="1" dirty="0">
                <a:solidFill>
                  <a:srgbClr val="0070C0"/>
                </a:solidFill>
              </a:rPr>
              <a:t>kot gospodarsko </a:t>
            </a:r>
            <a:r>
              <a:rPr lang="sl-SI" sz="2900" b="1" dirty="0" smtClean="0">
                <a:solidFill>
                  <a:srgbClr val="0070C0"/>
                </a:solidFill>
              </a:rPr>
              <a:t>pomembno skupino rastlin, v Sloveniji ne sledimo dovolj hitro. Tudi zaradi slabe komunikacije med tistimi, ki </a:t>
            </a:r>
            <a:r>
              <a:rPr lang="sl-SI" sz="2900" b="1" u="sng" dirty="0" smtClean="0">
                <a:solidFill>
                  <a:srgbClr val="0070C0"/>
                </a:solidFill>
              </a:rPr>
              <a:t>pridelujejo</a:t>
            </a:r>
            <a:r>
              <a:rPr lang="sl-SI" sz="2900" b="1" dirty="0" smtClean="0">
                <a:solidFill>
                  <a:srgbClr val="0070C0"/>
                </a:solidFill>
              </a:rPr>
              <a:t> in tistimi, ki </a:t>
            </a:r>
            <a:r>
              <a:rPr lang="sl-SI" sz="2900" b="1" u="sng" dirty="0" smtClean="0">
                <a:solidFill>
                  <a:srgbClr val="0070C0"/>
                </a:solidFill>
              </a:rPr>
              <a:t>predelujejo</a:t>
            </a:r>
            <a:r>
              <a:rPr lang="sl-SI" sz="2900" b="1" dirty="0" smtClean="0">
                <a:solidFill>
                  <a:srgbClr val="0070C0"/>
                </a:solidFill>
              </a:rPr>
              <a:t> zrnate stročnice.</a:t>
            </a:r>
          </a:p>
        </p:txBody>
      </p:sp>
      <p:sp>
        <p:nvSpPr>
          <p:cNvPr id="16" name="Zaobljeni pravokotnik 15"/>
          <p:cNvSpPr/>
          <p:nvPr/>
        </p:nvSpPr>
        <p:spPr>
          <a:xfrm>
            <a:off x="14723827" y="2443777"/>
            <a:ext cx="6414646" cy="1021970"/>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dirty="0">
                <a:solidFill>
                  <a:schemeClr val="bg1"/>
                </a:solidFill>
              </a:rPr>
              <a:t>36. </a:t>
            </a:r>
            <a:r>
              <a:rPr lang="sl-SI" sz="2000" dirty="0" smtClean="0">
                <a:solidFill>
                  <a:schemeClr val="bg1"/>
                </a:solidFill>
              </a:rPr>
              <a:t>tradicionalni </a:t>
            </a:r>
            <a:r>
              <a:rPr lang="sl-SI" sz="2000" dirty="0">
                <a:solidFill>
                  <a:schemeClr val="bg1"/>
                </a:solidFill>
              </a:rPr>
              <a:t>posvet javne službe kmetijskega svetovanja </a:t>
            </a:r>
            <a:r>
              <a:rPr lang="sl-SI" sz="2000" dirty="0" smtClean="0">
                <a:solidFill>
                  <a:schemeClr val="bg1"/>
                </a:solidFill>
              </a:rPr>
              <a:t>znanje </a:t>
            </a:r>
            <a:r>
              <a:rPr lang="sl-SI" sz="2000" dirty="0">
                <a:solidFill>
                  <a:schemeClr val="bg1"/>
                </a:solidFill>
              </a:rPr>
              <a:t>in sodelovanje za kmetijstvo prihodnosti</a:t>
            </a:r>
            <a:r>
              <a:rPr lang="sl-SI" sz="2000" dirty="0" smtClean="0">
                <a:solidFill>
                  <a:schemeClr val="bg1"/>
                </a:solidFill>
              </a:rPr>
              <a:t>,</a:t>
            </a:r>
          </a:p>
          <a:p>
            <a:r>
              <a:rPr lang="sl-SI" sz="2000" dirty="0" smtClean="0">
                <a:solidFill>
                  <a:schemeClr val="bg1"/>
                </a:solidFill>
              </a:rPr>
              <a:t>22</a:t>
            </a:r>
            <a:r>
              <a:rPr lang="sl-SI" sz="2000" dirty="0">
                <a:solidFill>
                  <a:schemeClr val="bg1"/>
                </a:solidFill>
              </a:rPr>
              <a:t>. - 23. november 2021.</a:t>
            </a:r>
          </a:p>
        </p:txBody>
      </p:sp>
      <p:pic>
        <p:nvPicPr>
          <p:cNvPr id="2" name="Slika 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786126" y="27435248"/>
            <a:ext cx="1192528" cy="1173524"/>
          </a:xfrm>
          <a:prstGeom prst="rect">
            <a:avLst/>
          </a:prstGeom>
        </p:spPr>
      </p:pic>
      <p:sp>
        <p:nvSpPr>
          <p:cNvPr id="18" name="Zaobljeni pravokotnik 17"/>
          <p:cNvSpPr/>
          <p:nvPr/>
        </p:nvSpPr>
        <p:spPr>
          <a:xfrm>
            <a:off x="14431836" y="22970752"/>
            <a:ext cx="6961691" cy="4381046"/>
          </a:xfrm>
          <a:prstGeom prst="roundRect">
            <a:avLst>
              <a:gd name="adj" fmla="val 1164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000" b="1" u="sng" dirty="0" smtClean="0">
                <a:solidFill>
                  <a:srgbClr val="00B050"/>
                </a:solidFill>
              </a:rPr>
              <a:t>Alojz Topolovec, KG: </a:t>
            </a:r>
            <a:r>
              <a:rPr lang="sl-SI" sz="2000" dirty="0" smtClean="0">
                <a:solidFill>
                  <a:schemeClr val="tx1"/>
                </a:solidFill>
              </a:rPr>
              <a:t>S </a:t>
            </a:r>
            <a:r>
              <a:rPr lang="sl-SI" sz="2000" dirty="0">
                <a:solidFill>
                  <a:schemeClr val="tx1"/>
                </a:solidFill>
              </a:rPr>
              <a:t>sodelovanjem v projektu sem se seznanil s tehnologijo pridelave </a:t>
            </a:r>
            <a:r>
              <a:rPr lang="sl-SI" sz="2000" dirty="0" smtClean="0">
                <a:solidFill>
                  <a:schemeClr val="tx1"/>
                </a:solidFill>
              </a:rPr>
              <a:t>soje in </a:t>
            </a:r>
            <a:r>
              <a:rPr lang="sl-SI" sz="2000" dirty="0">
                <a:solidFill>
                  <a:schemeClr val="tx1"/>
                </a:solidFill>
              </a:rPr>
              <a:t>spoznal </a:t>
            </a:r>
            <a:r>
              <a:rPr lang="sl-SI" sz="2000" dirty="0" smtClean="0">
                <a:solidFill>
                  <a:schemeClr val="tx1"/>
                </a:solidFill>
              </a:rPr>
              <a:t>uporabnost </a:t>
            </a:r>
            <a:r>
              <a:rPr lang="sl-SI" sz="2000" dirty="0">
                <a:solidFill>
                  <a:schemeClr val="tx1"/>
                </a:solidFill>
              </a:rPr>
              <a:t>te manj razširjene poljščine v </a:t>
            </a:r>
            <a:r>
              <a:rPr lang="sl-SI" sz="2000" dirty="0" smtClean="0">
                <a:solidFill>
                  <a:schemeClr val="tx1"/>
                </a:solidFill>
              </a:rPr>
              <a:t>kolobarju. </a:t>
            </a:r>
            <a:r>
              <a:rPr lang="sl-SI" sz="2000" dirty="0">
                <a:solidFill>
                  <a:schemeClr val="tx1"/>
                </a:solidFill>
              </a:rPr>
              <a:t>Preko svoje izkušnje sem ugotovil ugoden vpliv poljščine na rodovitnost tal, v smislu koristnega predposevka, predvsem iz vidika vezave </a:t>
            </a:r>
            <a:r>
              <a:rPr lang="sl-SI" sz="2000" dirty="0" smtClean="0">
                <a:solidFill>
                  <a:schemeClr val="tx1"/>
                </a:solidFill>
              </a:rPr>
              <a:t>dušika. S </a:t>
            </a:r>
            <a:r>
              <a:rPr lang="sl-SI" sz="2000" dirty="0">
                <a:solidFill>
                  <a:schemeClr val="tx1"/>
                </a:solidFill>
              </a:rPr>
              <a:t>sodelovanjem v projektu sem spoznal strokovnjake, s katerimi smo lahko izmenjali izkušnje v pridelavi, predelavi in uporabi končnih produktov zrnatih stročnic. Moje mnenje je, da bi morali takšni projekti trajati daljše obdobje, saj je tri leta zelo kratko obdobje za pridobitev bolj relevantnih statističnih podatkov </a:t>
            </a:r>
            <a:r>
              <a:rPr lang="sl-SI" sz="2000" dirty="0" smtClean="0">
                <a:solidFill>
                  <a:schemeClr val="tx1"/>
                </a:solidFill>
              </a:rPr>
              <a:t>o pridelavi. </a:t>
            </a:r>
            <a:r>
              <a:rPr lang="sl-SI" sz="2000" dirty="0">
                <a:solidFill>
                  <a:schemeClr val="tx1"/>
                </a:solidFill>
              </a:rPr>
              <a:t>Na koncu projekta bi morali dosežke </a:t>
            </a:r>
            <a:r>
              <a:rPr lang="sl-SI" sz="2000" dirty="0" smtClean="0">
                <a:solidFill>
                  <a:schemeClr val="tx1"/>
                </a:solidFill>
              </a:rPr>
              <a:t>vključiti v </a:t>
            </a:r>
            <a:r>
              <a:rPr lang="sl-SI" sz="2000" dirty="0">
                <a:solidFill>
                  <a:schemeClr val="tx1"/>
                </a:solidFill>
              </a:rPr>
              <a:t>prakso, da bi pridelane in predelane produkte lahko prodali, oz. bi se naučili kako jih porabiti </a:t>
            </a:r>
            <a:r>
              <a:rPr lang="sl-SI" sz="2000" dirty="0" smtClean="0">
                <a:solidFill>
                  <a:schemeClr val="tx1"/>
                </a:solidFill>
              </a:rPr>
              <a:t>na svoji kmetiji.</a:t>
            </a:r>
            <a:endParaRPr lang="sl-SI" sz="2000" dirty="0">
              <a:solidFill>
                <a:schemeClr val="tx1"/>
              </a:solidFill>
            </a:endParaRPr>
          </a:p>
        </p:txBody>
      </p:sp>
      <p:sp>
        <p:nvSpPr>
          <p:cNvPr id="27" name="Zaobljeni pravokotnik 26"/>
          <p:cNvSpPr/>
          <p:nvPr/>
        </p:nvSpPr>
        <p:spPr>
          <a:xfrm>
            <a:off x="541600" y="14417358"/>
            <a:ext cx="11699911" cy="8372460"/>
          </a:xfrm>
          <a:prstGeom prst="roundRect">
            <a:avLst>
              <a:gd name="adj" fmla="val 4081"/>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sl-SI" sz="3600" b="1" dirty="0">
                <a:solidFill>
                  <a:srgbClr val="92D050"/>
                </a:solidFill>
              </a:rPr>
              <a:t>Dosedanji rezultati </a:t>
            </a:r>
            <a:r>
              <a:rPr lang="sl-SI" sz="3600" b="1" dirty="0" smtClean="0">
                <a:solidFill>
                  <a:srgbClr val="92D050"/>
                </a:solidFill>
              </a:rPr>
              <a:t>projekta</a:t>
            </a:r>
          </a:p>
          <a:p>
            <a:pPr lvl="0" algn="just"/>
            <a:r>
              <a:rPr lang="sl-SI" sz="2750" b="1" u="sng" dirty="0" smtClean="0">
                <a:solidFill>
                  <a:srgbClr val="0070C0"/>
                </a:solidFill>
              </a:rPr>
              <a:t>(DS 1):</a:t>
            </a:r>
            <a:r>
              <a:rPr lang="sl-SI" sz="2750" b="1" dirty="0" smtClean="0">
                <a:solidFill>
                  <a:srgbClr val="0070C0"/>
                </a:solidFill>
              </a:rPr>
              <a:t> </a:t>
            </a:r>
            <a:r>
              <a:rPr lang="sl-SI" sz="2750" u="sng" dirty="0" smtClean="0">
                <a:solidFill>
                  <a:srgbClr val="0070C0"/>
                </a:solidFill>
              </a:rPr>
              <a:t>Priprava</a:t>
            </a:r>
            <a:r>
              <a:rPr lang="sl-SI" sz="2750" b="1" u="sng" dirty="0" smtClean="0">
                <a:solidFill>
                  <a:srgbClr val="0070C0"/>
                </a:solidFill>
              </a:rPr>
              <a:t> </a:t>
            </a:r>
            <a:r>
              <a:rPr lang="sl-SI" sz="2750" u="sng" dirty="0" smtClean="0">
                <a:solidFill>
                  <a:srgbClr val="0070C0"/>
                </a:solidFill>
              </a:rPr>
              <a:t>priporočil dobre kmetijske prakse na področjih</a:t>
            </a:r>
            <a:r>
              <a:rPr lang="sl-SI" sz="2750" dirty="0" smtClean="0">
                <a:solidFill>
                  <a:srgbClr val="0070C0"/>
                </a:solidFill>
              </a:rPr>
              <a:t>; gnojenja z N (soja, fižol), inokulacijo (soja, fižol), uporabe različnih kombinacij FFS,  uporabe zmanjšanih odmerkov FFS v kombinaciji z mehanskim zatiranjem plevelov, uporabe strojev za mehansko zatiranje plevelov, pridelave soje brez oranja, uporabe biorazgradljive vrvice v pridelavi visokega fižola, rastnega prostora, globine setve in sortimenta zrnatih stročnic. </a:t>
            </a:r>
          </a:p>
          <a:p>
            <a:pPr lvl="0" algn="just"/>
            <a:endParaRPr lang="sl-SI" sz="2750" b="1" u="sng" dirty="0" smtClean="0">
              <a:solidFill>
                <a:srgbClr val="0070C0"/>
              </a:solidFill>
            </a:endParaRPr>
          </a:p>
          <a:p>
            <a:pPr lvl="0" algn="just"/>
            <a:r>
              <a:rPr lang="sl-SI" sz="2750" b="1" u="sng" dirty="0" smtClean="0">
                <a:solidFill>
                  <a:srgbClr val="0070C0"/>
                </a:solidFill>
              </a:rPr>
              <a:t>(DS 2):</a:t>
            </a:r>
            <a:r>
              <a:rPr lang="sl-SI" sz="2750" b="1" dirty="0" smtClean="0">
                <a:solidFill>
                  <a:srgbClr val="0070C0"/>
                </a:solidFill>
              </a:rPr>
              <a:t> </a:t>
            </a:r>
            <a:r>
              <a:rPr lang="sl-SI" sz="2750" dirty="0" smtClean="0">
                <a:solidFill>
                  <a:srgbClr val="0070C0"/>
                </a:solidFill>
              </a:rPr>
              <a:t>Zaključna testiranja prototipa naprave za pridobivanje olja in toplotne obdelave sojinih pogač, priprava protokola termične obdelave soje/pogač, priprava vsebin za izračunavanje krmnih obrokov z zrnatimi stročnicami za prežvekovalce in neprežvekovalce. </a:t>
            </a:r>
          </a:p>
          <a:p>
            <a:pPr lvl="0" algn="just"/>
            <a:endParaRPr lang="sl-SI" sz="2750" b="1" u="sng" dirty="0" smtClean="0">
              <a:solidFill>
                <a:srgbClr val="0070C0"/>
              </a:solidFill>
            </a:endParaRPr>
          </a:p>
          <a:p>
            <a:pPr lvl="0" algn="just"/>
            <a:r>
              <a:rPr lang="sl-SI" sz="2750" b="1" u="sng" dirty="0" smtClean="0">
                <a:solidFill>
                  <a:srgbClr val="0070C0"/>
                </a:solidFill>
              </a:rPr>
              <a:t>(DS 3):</a:t>
            </a:r>
            <a:r>
              <a:rPr lang="sl-SI" sz="2750" b="1" dirty="0" smtClean="0">
                <a:solidFill>
                  <a:srgbClr val="0070C0"/>
                </a:solidFill>
              </a:rPr>
              <a:t> </a:t>
            </a:r>
            <a:r>
              <a:rPr lang="sl-SI" sz="2750" dirty="0" smtClean="0">
                <a:solidFill>
                  <a:srgbClr val="0070C0"/>
                </a:solidFill>
              </a:rPr>
              <a:t>Vrednotenje primernosti uporabe fižola in soje za pripravo različnih namazov v katere vključimo čebulo, rastlinska olja (sončnično, bučno) in različne začimbe, priprava kislega testa iz sojine, fižolove in lupine moke</a:t>
            </a:r>
            <a:r>
              <a:rPr lang="sl-SI" sz="2750" dirty="0">
                <a:solidFill>
                  <a:srgbClr val="0070C0"/>
                </a:solidFill>
              </a:rPr>
              <a:t>, </a:t>
            </a:r>
            <a:r>
              <a:rPr lang="sl-SI" sz="2750" dirty="0" smtClean="0">
                <a:solidFill>
                  <a:srgbClr val="0070C0"/>
                </a:solidFill>
              </a:rPr>
              <a:t>ki jih je možno vključiti v različne pekovske izdelke, proučevanje vpliva pasterizacije na strukturne in senzorične lastnosti namazov iz zrnatih stročnic in testiranje primernosti posameznih sort soje za pripravo tofuja.</a:t>
            </a:r>
          </a:p>
        </p:txBody>
      </p:sp>
      <p:sp>
        <p:nvSpPr>
          <p:cNvPr id="32" name="Pravokotnik 31"/>
          <p:cNvSpPr/>
          <p:nvPr/>
        </p:nvSpPr>
        <p:spPr>
          <a:xfrm>
            <a:off x="-2274888" y="15977166"/>
            <a:ext cx="10801351" cy="1015663"/>
          </a:xfrm>
          <a:prstGeom prst="rect">
            <a:avLst/>
          </a:prstGeom>
        </p:spPr>
        <p:txBody>
          <a:bodyPr>
            <a:spAutoFit/>
          </a:bodyPr>
          <a:lstStyle/>
          <a:p>
            <a:pPr lvl="0"/>
            <a:r>
              <a:rPr lang="sl-SI" sz="6000" dirty="0" smtClean="0">
                <a:solidFill>
                  <a:srgbClr val="92D050"/>
                </a:solidFill>
              </a:rPr>
              <a:t> </a:t>
            </a:r>
            <a:endParaRPr lang="sl-SI" sz="6000" dirty="0">
              <a:solidFill>
                <a:srgbClr val="92D050"/>
              </a:solidFill>
            </a:endParaRPr>
          </a:p>
        </p:txBody>
      </p:sp>
      <p:sp>
        <p:nvSpPr>
          <p:cNvPr id="35" name="Zaobljeni pravokotnik 34"/>
          <p:cNvSpPr/>
          <p:nvPr/>
        </p:nvSpPr>
        <p:spPr>
          <a:xfrm>
            <a:off x="573153" y="22970752"/>
            <a:ext cx="7779925" cy="2952328"/>
          </a:xfrm>
          <a:prstGeom prst="roundRect">
            <a:avLst>
              <a:gd name="adj" fmla="val 9492"/>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sl-SI" sz="3600" b="1" dirty="0" smtClean="0">
                <a:solidFill>
                  <a:srgbClr val="92D050"/>
                </a:solidFill>
              </a:rPr>
              <a:t>Aktivnosti do konca projekta</a:t>
            </a:r>
            <a:endParaRPr lang="sl-SI" sz="3600" b="1" dirty="0">
              <a:solidFill>
                <a:srgbClr val="92D050"/>
              </a:solidFill>
            </a:endParaRPr>
          </a:p>
          <a:p>
            <a:pPr lvl="0" algn="just"/>
            <a:r>
              <a:rPr lang="sl-SI" sz="2350" dirty="0" smtClean="0">
                <a:solidFill>
                  <a:srgbClr val="0070C0"/>
                </a:solidFill>
              </a:rPr>
              <a:t>-</a:t>
            </a:r>
            <a:r>
              <a:rPr lang="sl-SI" sz="2350" dirty="0">
                <a:solidFill>
                  <a:srgbClr val="0070C0"/>
                </a:solidFill>
              </a:rPr>
              <a:t>izdelava </a:t>
            </a:r>
            <a:r>
              <a:rPr lang="sl-SI" sz="2350" dirty="0" smtClean="0">
                <a:solidFill>
                  <a:srgbClr val="0070C0"/>
                </a:solidFill>
              </a:rPr>
              <a:t>video </a:t>
            </a:r>
            <a:r>
              <a:rPr lang="sl-SI" sz="2350" dirty="0">
                <a:solidFill>
                  <a:srgbClr val="0070C0"/>
                </a:solidFill>
              </a:rPr>
              <a:t>posnetkov in </a:t>
            </a:r>
            <a:r>
              <a:rPr lang="sl-SI" sz="2350" dirty="0" smtClean="0">
                <a:solidFill>
                  <a:srgbClr val="0070C0"/>
                </a:solidFill>
              </a:rPr>
              <a:t>priročnikov s strokovnimi vsebinami,</a:t>
            </a:r>
          </a:p>
          <a:p>
            <a:pPr lvl="0" algn="just"/>
            <a:r>
              <a:rPr lang="sl-SI" sz="2350" dirty="0" smtClean="0">
                <a:solidFill>
                  <a:srgbClr val="0070C0"/>
                </a:solidFill>
              </a:rPr>
              <a:t>-</a:t>
            </a:r>
            <a:r>
              <a:rPr lang="sl-SI" sz="2350" dirty="0">
                <a:solidFill>
                  <a:srgbClr val="0070C0"/>
                </a:solidFill>
              </a:rPr>
              <a:t>izdelava diplomskih in magistrskih del povezanih z zrnatimi </a:t>
            </a:r>
            <a:r>
              <a:rPr lang="sl-SI" sz="2350" dirty="0" smtClean="0">
                <a:solidFill>
                  <a:srgbClr val="0070C0"/>
                </a:solidFill>
              </a:rPr>
              <a:t>stročnicami,</a:t>
            </a:r>
            <a:endParaRPr lang="sl-SI" sz="2350" dirty="0">
              <a:solidFill>
                <a:srgbClr val="0070C0"/>
              </a:solidFill>
            </a:endParaRPr>
          </a:p>
          <a:p>
            <a:pPr lvl="0" algn="just"/>
            <a:r>
              <a:rPr lang="sl-SI" sz="2350" dirty="0" smtClean="0">
                <a:solidFill>
                  <a:srgbClr val="0070C0"/>
                </a:solidFill>
              </a:rPr>
              <a:t>-</a:t>
            </a:r>
            <a:r>
              <a:rPr lang="sl-SI" sz="2350" dirty="0">
                <a:solidFill>
                  <a:srgbClr val="0070C0"/>
                </a:solidFill>
              </a:rPr>
              <a:t>izvedba zaključne </a:t>
            </a:r>
            <a:r>
              <a:rPr lang="sl-SI" sz="2300" dirty="0" smtClean="0">
                <a:solidFill>
                  <a:srgbClr val="0070C0"/>
                </a:solidFill>
              </a:rPr>
              <a:t>konference</a:t>
            </a:r>
            <a:r>
              <a:rPr lang="sl-SI" sz="2350" dirty="0" smtClean="0">
                <a:solidFill>
                  <a:srgbClr val="0070C0"/>
                </a:solidFill>
              </a:rPr>
              <a:t> s predstavitvijo rezultatov (FKBV),</a:t>
            </a:r>
            <a:endParaRPr lang="sl-SI" sz="2350" dirty="0">
              <a:solidFill>
                <a:srgbClr val="0070C0"/>
              </a:solidFill>
            </a:endParaRPr>
          </a:p>
          <a:p>
            <a:pPr lvl="0" algn="just"/>
            <a:r>
              <a:rPr lang="sl-SI" sz="2350" dirty="0" smtClean="0">
                <a:solidFill>
                  <a:srgbClr val="0070C0"/>
                </a:solidFill>
              </a:rPr>
              <a:t>-izdelava zaključnega poročila</a:t>
            </a:r>
            <a:r>
              <a:rPr lang="sl-SI" sz="2400" dirty="0" smtClean="0">
                <a:solidFill>
                  <a:srgbClr val="0070C0"/>
                </a:solidFill>
              </a:rPr>
              <a:t>.</a:t>
            </a:r>
          </a:p>
        </p:txBody>
      </p:sp>
      <p:sp>
        <p:nvSpPr>
          <p:cNvPr id="36" name="Zaobljeni pravokotnik 35"/>
          <p:cNvSpPr/>
          <p:nvPr/>
        </p:nvSpPr>
        <p:spPr>
          <a:xfrm>
            <a:off x="8459785" y="22970752"/>
            <a:ext cx="5869957" cy="4249005"/>
          </a:xfrm>
          <a:prstGeom prst="roundRect">
            <a:avLst>
              <a:gd name="adj" fmla="val 996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800" b="1" u="sng" dirty="0" smtClean="0">
                <a:solidFill>
                  <a:srgbClr val="00B050"/>
                </a:solidFill>
              </a:rPr>
              <a:t>: </a:t>
            </a:r>
          </a:p>
          <a:p>
            <a:endParaRPr lang="sl-SI" sz="2800" b="1" u="sng" dirty="0" smtClean="0">
              <a:solidFill>
                <a:srgbClr val="00B050"/>
              </a:solidFill>
            </a:endParaRPr>
          </a:p>
        </p:txBody>
      </p:sp>
      <p:pic>
        <p:nvPicPr>
          <p:cNvPr id="7" name="Slika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6489225" y="19288852"/>
            <a:ext cx="4649248" cy="3500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7" name="Slika 36"/>
          <p:cNvPicPr/>
          <p:nvPr/>
        </p:nvPicPr>
        <p:blipFill>
          <a:blip r:embed="rId12" cstate="screen">
            <a:extLst>
              <a:ext uri="{28A0092B-C50C-407E-A947-70E740481C1C}">
                <a14:useLocalDpi xmlns:a14="http://schemas.microsoft.com/office/drawing/2010/main"/>
              </a:ext>
            </a:extLst>
          </a:blip>
          <a:stretch>
            <a:fillRect/>
          </a:stretch>
        </p:blipFill>
        <p:spPr>
          <a:xfrm>
            <a:off x="12414896" y="12865962"/>
            <a:ext cx="5138956" cy="261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Slika 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672744" y="12865962"/>
            <a:ext cx="3504760" cy="2615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Slika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2414896" y="15699535"/>
            <a:ext cx="5112566" cy="3408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Slika 1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455713" y="19319537"/>
            <a:ext cx="3850300" cy="34702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Slika 18"/>
          <p:cNvPicPr>
            <a:picLocks noChangeAspect="1"/>
          </p:cNvPicPr>
          <p:nvPr/>
        </p:nvPicPr>
        <p:blipFill>
          <a:blip r:embed="rId16"/>
          <a:stretch>
            <a:fillRect/>
          </a:stretch>
        </p:blipFill>
        <p:spPr>
          <a:xfrm>
            <a:off x="8526463" y="4886342"/>
            <a:ext cx="3715048" cy="46189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Slika 2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7786125" y="15699535"/>
            <a:ext cx="3352347" cy="230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Slika 2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7786126" y="18147779"/>
            <a:ext cx="1142870" cy="1001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Slika 23"/>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9046307" y="18137053"/>
            <a:ext cx="1026779" cy="1012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Slika 24"/>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0190398" y="18151698"/>
            <a:ext cx="948074" cy="997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 name="Zaobljeni pravokotnik 49"/>
          <p:cNvSpPr/>
          <p:nvPr/>
        </p:nvSpPr>
        <p:spPr>
          <a:xfrm>
            <a:off x="14723827" y="3608985"/>
            <a:ext cx="6484432" cy="112052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200" b="1" dirty="0" smtClean="0">
                <a:solidFill>
                  <a:srgbClr val="92D050"/>
                </a:solidFill>
              </a:rPr>
              <a:t>Obdobje trajanja projekta</a:t>
            </a:r>
            <a:r>
              <a:rPr lang="sl-SI" sz="2200" dirty="0" smtClean="0">
                <a:solidFill>
                  <a:srgbClr val="92D050"/>
                </a:solidFill>
              </a:rPr>
              <a:t>: 18.12.2018-19.12.2021</a:t>
            </a:r>
          </a:p>
          <a:p>
            <a:r>
              <a:rPr lang="sl-SI" sz="2200" b="1" dirty="0" smtClean="0">
                <a:solidFill>
                  <a:srgbClr val="92D050"/>
                </a:solidFill>
              </a:rPr>
              <a:t>Višina odobrenih sredstev</a:t>
            </a:r>
            <a:r>
              <a:rPr lang="sl-SI" sz="2200" dirty="0" smtClean="0">
                <a:solidFill>
                  <a:srgbClr val="92D050"/>
                </a:solidFill>
              </a:rPr>
              <a:t>: 349.879,90 EUR</a:t>
            </a:r>
            <a:endParaRPr lang="sl-SI" sz="2200" dirty="0">
              <a:solidFill>
                <a:srgbClr val="92D050"/>
              </a:solidFill>
            </a:endParaRPr>
          </a:p>
        </p:txBody>
      </p:sp>
      <p:sp>
        <p:nvSpPr>
          <p:cNvPr id="8" name="Pravokotnik 7"/>
          <p:cNvSpPr/>
          <p:nvPr/>
        </p:nvSpPr>
        <p:spPr>
          <a:xfrm>
            <a:off x="8505272" y="23196815"/>
            <a:ext cx="5881077" cy="4154984"/>
          </a:xfrm>
          <a:prstGeom prst="rect">
            <a:avLst/>
          </a:prstGeom>
        </p:spPr>
        <p:txBody>
          <a:bodyPr wrap="square">
            <a:spAutoFit/>
          </a:bodyPr>
          <a:lstStyle/>
          <a:p>
            <a:r>
              <a:rPr lang="sl-SI" sz="2400" b="1" u="sng" dirty="0">
                <a:solidFill>
                  <a:srgbClr val="00B050"/>
                </a:solidFill>
              </a:rPr>
              <a:t>Mateja </a:t>
            </a:r>
            <a:r>
              <a:rPr lang="sl-SI" sz="2400" b="1" u="sng" dirty="0" err="1">
                <a:solidFill>
                  <a:srgbClr val="00B050"/>
                </a:solidFill>
              </a:rPr>
              <a:t>Strgulec</a:t>
            </a:r>
            <a:r>
              <a:rPr lang="sl-SI" sz="2400" b="1" u="sng" dirty="0">
                <a:solidFill>
                  <a:srgbClr val="00B050"/>
                </a:solidFill>
              </a:rPr>
              <a:t>, </a:t>
            </a:r>
            <a:r>
              <a:rPr lang="sl-SI" sz="2400" b="1" u="sng" dirty="0" smtClean="0">
                <a:solidFill>
                  <a:srgbClr val="00B050"/>
                </a:solidFill>
              </a:rPr>
              <a:t>KGZ NM</a:t>
            </a:r>
            <a:r>
              <a:rPr lang="sl-SI" sz="2400" dirty="0" smtClean="0"/>
              <a:t>: Ob </a:t>
            </a:r>
            <a:r>
              <a:rPr lang="sl-SI" sz="2400" dirty="0"/>
              <a:t>zaključevanju </a:t>
            </a:r>
            <a:r>
              <a:rPr lang="sl-SI" sz="2400" dirty="0" smtClean="0"/>
              <a:t>projekta, </a:t>
            </a:r>
            <a:r>
              <a:rPr lang="sl-SI" sz="2400" dirty="0"/>
              <a:t>ko zbiramo celotne rezultate dela, lahko na kratko ugotovim, da se je izplačalo. Nikoli si v okviru svojega običajnega dela ne bi mogla »privoščiti« toliko ur preživeti na njivah, se pogovarjati s pridelovalci zrnatih stročnic in imeti ob sebi toliko strokovnjakov iz strokovne nadgradnje. Povsod vidim napredek, celo pri tistih, ki niso bili direktno vključeni v projekt. Posledica dobrega dela je tudi rojevanje novih idej po tovrstnem delu</a:t>
            </a:r>
            <a:r>
              <a:rPr lang="sl-SI" sz="2400" dirty="0" smtClean="0"/>
              <a:t>.</a:t>
            </a:r>
            <a:r>
              <a:rPr lang="sl-SI" sz="2400" b="1" u="sng" dirty="0">
                <a:solidFill>
                  <a:srgbClr val="00B050"/>
                </a:solidFill>
              </a:rPr>
              <a:t> </a:t>
            </a:r>
            <a:endParaRPr lang="sl-SI" sz="2400" dirty="0"/>
          </a:p>
        </p:txBody>
      </p:sp>
    </p:spTree>
    <p:extLst>
      <p:ext uri="{BB962C8B-B14F-4D97-AF65-F5344CB8AC3E}">
        <p14:creationId xmlns:p14="http://schemas.microsoft.com/office/powerpoint/2010/main" val="2889849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927</Words>
  <Application>Microsoft Office PowerPoint</Application>
  <PresentationFormat>Po meri</PresentationFormat>
  <Paragraphs>53</Paragraphs>
  <Slides>1</Slides>
  <Notes>1</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vt:i4>
      </vt:variant>
    </vt:vector>
  </HeadingPairs>
  <TitlesOfParts>
    <vt:vector size="5" baseType="lpstr">
      <vt:lpstr>Arial</vt:lpstr>
      <vt:lpstr>Calibri</vt:lpstr>
      <vt:lpstr>Wingdings</vt:lpstr>
      <vt:lpstr>Officeova tema</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Vesna Miličić</dc:creator>
  <cp:lastModifiedBy>Manfred Jakop</cp:lastModifiedBy>
  <cp:revision>138</cp:revision>
  <cp:lastPrinted>2021-11-17T11:22:12Z</cp:lastPrinted>
  <dcterms:created xsi:type="dcterms:W3CDTF">2019-10-01T08:14:05Z</dcterms:created>
  <dcterms:modified xsi:type="dcterms:W3CDTF">2021-11-17T15:45:40Z</dcterms:modified>
</cp:coreProperties>
</file>