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28803600"/>
  <p:notesSz cx="6858000" cy="9144000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7"/>
    <p:restoredTop sz="94662"/>
  </p:normalViewPr>
  <p:slideViewPr>
    <p:cSldViewPr>
      <p:cViewPr varScale="1">
        <p:scale>
          <a:sx n="22" d="100"/>
          <a:sy n="22" d="100"/>
        </p:scale>
        <p:origin x="726" y="48"/>
      </p:cViewPr>
      <p:guideLst>
        <p:guide orient="horz" pos="9072"/>
        <p:guide pos="6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9" y="26944084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27435248"/>
            <a:ext cx="6263780" cy="10081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6838" b="73619"/>
          <a:stretch/>
        </p:blipFill>
        <p:spPr bwMode="auto">
          <a:xfrm>
            <a:off x="5581554" y="26894523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15976263" y="27007596"/>
            <a:ext cx="1577589" cy="1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488825" y="8065096"/>
            <a:ext cx="20569523" cy="1267425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Tx/>
              <a:buChar char="-"/>
            </a:pP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90563" y="413900"/>
            <a:ext cx="20598026" cy="201622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b="1"/>
              <a:t>Kmetija - prostor raznolikosti</a:t>
            </a:r>
            <a:endParaRPr lang="sl-SI" sz="7200" b="1" dirty="0"/>
          </a:p>
        </p:txBody>
      </p:sp>
      <p:sp>
        <p:nvSpPr>
          <p:cNvPr id="11" name="Zaobljeni pravokotnik 10"/>
          <p:cNvSpPr/>
          <p:nvPr/>
        </p:nvSpPr>
        <p:spPr>
          <a:xfrm>
            <a:off x="721596" y="2835280"/>
            <a:ext cx="10769266" cy="24215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Vodilni partner</a:t>
            </a:r>
            <a:r>
              <a:rPr lang="sl-SI" sz="3600" dirty="0">
                <a:solidFill>
                  <a:srgbClr val="92D050"/>
                </a:solidFill>
              </a:rPr>
              <a:t>: Združenje Epeka, so.p</a:t>
            </a:r>
          </a:p>
          <a:p>
            <a:r>
              <a:rPr lang="sl-SI" sz="3600" b="1" dirty="0">
                <a:solidFill>
                  <a:srgbClr val="92D050"/>
                </a:solidFill>
              </a:rPr>
              <a:t>Ostali člani partnerstva</a:t>
            </a:r>
            <a:r>
              <a:rPr lang="sl-SI" sz="3600" dirty="0">
                <a:solidFill>
                  <a:srgbClr val="92D050"/>
                </a:solidFill>
              </a:rPr>
              <a:t>: 1 zadruga in 3 kmetijska gospodarstva</a:t>
            </a:r>
          </a:p>
        </p:txBody>
      </p:sp>
      <p:sp>
        <p:nvSpPr>
          <p:cNvPr id="12" name="Zaobljeni pravokotnik 11"/>
          <p:cNvSpPr/>
          <p:nvPr/>
        </p:nvSpPr>
        <p:spPr>
          <a:xfrm>
            <a:off x="546076" y="24932782"/>
            <a:ext cx="20512272" cy="18961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/>
              <a:t>Kontaktni podatki vodilnega partnerja  oz. kontaktni podatki predstavitelja posterja (ime in priimek, e-pošta):</a:t>
            </a:r>
          </a:p>
          <a:p>
            <a:r>
              <a:rPr lang="sl-SI" sz="3600" dirty="0"/>
              <a:t>Žiga Dobnikar, epeka@epeka.si</a:t>
            </a:r>
          </a:p>
          <a:p>
            <a:r>
              <a:rPr lang="sl-SI" sz="3600" dirty="0"/>
              <a:t>Spletna stran projekta: https://epeka.si/category/kmetija-prostor-raznolikosti/ </a:t>
            </a:r>
          </a:p>
        </p:txBody>
      </p:sp>
      <p:sp>
        <p:nvSpPr>
          <p:cNvPr id="13" name="Zaobljeni pravokotnik 12"/>
          <p:cNvSpPr/>
          <p:nvPr/>
        </p:nvSpPr>
        <p:spPr>
          <a:xfrm>
            <a:off x="12166415" y="2835504"/>
            <a:ext cx="8891933" cy="24212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dirty="0">
              <a:solidFill>
                <a:srgbClr val="92D050"/>
              </a:solidFill>
            </a:endParaRPr>
          </a:p>
          <a:p>
            <a:r>
              <a:rPr lang="sl-SI" sz="3600" b="1" dirty="0">
                <a:solidFill>
                  <a:srgbClr val="92D050"/>
                </a:solidFill>
              </a:rPr>
              <a:t>Tip projekta</a:t>
            </a:r>
            <a:r>
              <a:rPr lang="sl-SI" sz="3600" dirty="0">
                <a:solidFill>
                  <a:srgbClr val="92D050"/>
                </a:solidFill>
              </a:rPr>
              <a:t>: PODUKREP 16.9 </a:t>
            </a:r>
          </a:p>
          <a:p>
            <a:r>
              <a:rPr lang="sl-SI" sz="3600" b="1" dirty="0">
                <a:solidFill>
                  <a:srgbClr val="92D050"/>
                </a:solidFill>
              </a:rPr>
              <a:t>Tematika projekta</a:t>
            </a:r>
            <a:r>
              <a:rPr lang="sl-SI" sz="3600" dirty="0">
                <a:solidFill>
                  <a:srgbClr val="92D050"/>
                </a:solidFill>
              </a:rPr>
              <a:t>: izobraževanje  na področju socialnega varstva</a:t>
            </a:r>
          </a:p>
        </p:txBody>
      </p:sp>
      <p:sp>
        <p:nvSpPr>
          <p:cNvPr id="14" name="Zaobljeni pravokotnik 13"/>
          <p:cNvSpPr/>
          <p:nvPr/>
        </p:nvSpPr>
        <p:spPr>
          <a:xfrm>
            <a:off x="12166415" y="5688832"/>
            <a:ext cx="8922071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Praktični problem</a:t>
            </a:r>
            <a:r>
              <a:rPr lang="sl-SI" sz="3600" dirty="0">
                <a:solidFill>
                  <a:srgbClr val="92D050"/>
                </a:solidFill>
              </a:rPr>
              <a:t>: Povečati kapacitete kmetijskih gospodarstev za vključevanje ranljivih skupin v kmetijske in dopolnilne dejavnosti.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905622" y="2104320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00B050"/>
                </a:solidFill>
              </a:rPr>
              <a:t>Pogled kmeta:</a:t>
            </a:r>
          </a:p>
          <a:p>
            <a:r>
              <a:rPr lang="sl-SI" sz="2800" dirty="0">
                <a:solidFill>
                  <a:schemeClr val="tx1"/>
                </a:solidFill>
              </a:rPr>
              <a:t>Člani vključenih kmetijskih gospodarstev bodo skozi izvedbo projekta pridobila nova znanja in kompetence, ki jim bodo omogočila izvedbo novih aktivnosti in boljše povezovanje z lokalno skupnostjo.</a:t>
            </a:r>
            <a:r>
              <a:rPr lang="sl-SI" sz="2800" b="1" dirty="0">
                <a:solidFill>
                  <a:srgbClr val="92D050"/>
                </a:solidFill>
              </a:rPr>
              <a:t> </a:t>
            </a:r>
            <a:endParaRPr lang="sl-SI" sz="2800" dirty="0">
              <a:solidFill>
                <a:srgbClr val="92D050"/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721596" y="5688832"/>
            <a:ext cx="10953292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Obdobje trajanja projekta</a:t>
            </a:r>
            <a:r>
              <a:rPr lang="sl-SI" sz="3600" dirty="0">
                <a:solidFill>
                  <a:srgbClr val="92D050"/>
                </a:solidFill>
              </a:rPr>
              <a:t>: 07.11.2019 – 07.11.2022</a:t>
            </a:r>
          </a:p>
          <a:p>
            <a:r>
              <a:rPr lang="sl-SI" sz="3600" b="1" dirty="0">
                <a:solidFill>
                  <a:srgbClr val="92D050"/>
                </a:solidFill>
              </a:rPr>
              <a:t>Višina odobrenih sredstev</a:t>
            </a:r>
            <a:r>
              <a:rPr lang="sl-SI" sz="3600" dirty="0">
                <a:solidFill>
                  <a:srgbClr val="92D050"/>
                </a:solidFill>
              </a:rPr>
              <a:t>: 66.272,40 € </a:t>
            </a:r>
          </a:p>
        </p:txBody>
      </p:sp>
      <p:sp>
        <p:nvSpPr>
          <p:cNvPr id="18" name="Zaobljeni pravokotnik 17"/>
          <p:cNvSpPr/>
          <p:nvPr/>
        </p:nvSpPr>
        <p:spPr>
          <a:xfrm>
            <a:off x="14768589" y="2110322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00B050"/>
                </a:solidFill>
              </a:rPr>
              <a:t>Pogled raziskovalca: </a:t>
            </a:r>
          </a:p>
          <a:p>
            <a:pPr lvl="0"/>
            <a:r>
              <a:rPr lang="sl-SI" sz="2800" dirty="0">
                <a:solidFill>
                  <a:schemeClr val="tx1"/>
                </a:solidFill>
              </a:rPr>
              <a:t>Strokovno osebje, ki izvaja projekt, bo skozi implementacijo pridobilo nova znanja in praktične izkušnje na področju povezovanja socialnovarstvenih in kmetijskih dejavnosti ter možnosti za dopolnilne dejavnosti, ki jih to odpira. </a:t>
            </a:r>
            <a:endParaRPr lang="sl-SI" sz="3600" dirty="0">
              <a:solidFill>
                <a:srgbClr val="92D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3C0D18-7B45-8B49-8566-A2ABB623E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441" y="26843564"/>
            <a:ext cx="2801745" cy="1836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E363F-B852-7E4F-AC89-E858ACC617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1" y="8094300"/>
            <a:ext cx="8289291" cy="79988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707100-43C6-2A41-96AA-F5FDF734CBC4}"/>
              </a:ext>
            </a:extLst>
          </p:cNvPr>
          <p:cNvSpPr txBox="1"/>
          <p:nvPr/>
        </p:nvSpPr>
        <p:spPr>
          <a:xfrm>
            <a:off x="1224286" y="8929192"/>
            <a:ext cx="5040560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I" sz="2800" dirty="0"/>
              <a:t>Namen in cilji projekta:</a:t>
            </a:r>
          </a:p>
          <a:p>
            <a:pPr marL="342900" indent="-342900" algn="just">
              <a:buFontTx/>
              <a:buChar char="-"/>
            </a:pPr>
            <a:r>
              <a:rPr lang="en-GB" sz="2800" dirty="0" err="1"/>
              <a:t>Povečanje</a:t>
            </a:r>
            <a:r>
              <a:rPr lang="en-GB" sz="2800" dirty="0"/>
              <a:t> </a:t>
            </a:r>
            <a:r>
              <a:rPr lang="en-GB" sz="2800" dirty="0" err="1"/>
              <a:t>kapacitet</a:t>
            </a:r>
            <a:r>
              <a:rPr lang="en-GB" sz="2800" dirty="0"/>
              <a:t> </a:t>
            </a:r>
            <a:r>
              <a:rPr lang="en-GB" sz="2800" dirty="0" err="1"/>
              <a:t>kmetijskih</a:t>
            </a:r>
            <a:r>
              <a:rPr lang="en-GB" sz="2800" dirty="0"/>
              <a:t> </a:t>
            </a:r>
            <a:r>
              <a:rPr lang="en-GB" sz="2800" dirty="0" err="1"/>
              <a:t>gospodarstev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področju</a:t>
            </a:r>
            <a:r>
              <a:rPr lang="en-GB" sz="2800" dirty="0"/>
              <a:t> </a:t>
            </a:r>
            <a:r>
              <a:rPr lang="en-GB" sz="2800" dirty="0" err="1"/>
              <a:t>dela</a:t>
            </a:r>
            <a:r>
              <a:rPr lang="en-GB" sz="2800" dirty="0"/>
              <a:t> z </a:t>
            </a:r>
            <a:r>
              <a:rPr lang="en-GB" sz="2800" dirty="0" err="1"/>
              <a:t>ranljivimi</a:t>
            </a:r>
            <a:r>
              <a:rPr lang="en-GB" sz="2800" dirty="0"/>
              <a:t> </a:t>
            </a:r>
            <a:r>
              <a:rPr lang="en-GB" sz="2800" dirty="0" err="1"/>
              <a:t>skupinami</a:t>
            </a:r>
            <a:r>
              <a:rPr lang="en-GB" sz="2800" dirty="0"/>
              <a:t> z </a:t>
            </a:r>
            <a:r>
              <a:rPr lang="en-GB" sz="2800" dirty="0" err="1"/>
              <a:t>namenom</a:t>
            </a:r>
            <a:r>
              <a:rPr lang="en-GB" sz="2800" dirty="0"/>
              <a:t> </a:t>
            </a:r>
            <a:r>
              <a:rPr lang="en-GB" sz="2800" dirty="0" err="1"/>
              <a:t>njihove</a:t>
            </a:r>
            <a:r>
              <a:rPr lang="en-GB" sz="2800" dirty="0"/>
              <a:t> </a:t>
            </a:r>
            <a:r>
              <a:rPr lang="en-GB" sz="2800" dirty="0" err="1"/>
              <a:t>socialne</a:t>
            </a:r>
            <a:r>
              <a:rPr lang="en-GB" sz="2800" dirty="0"/>
              <a:t> </a:t>
            </a:r>
            <a:r>
              <a:rPr lang="en-GB" sz="2800" dirty="0" err="1"/>
              <a:t>aktivacije</a:t>
            </a:r>
            <a:r>
              <a:rPr lang="en-GB" sz="2800" dirty="0"/>
              <a:t> in </a:t>
            </a:r>
            <a:r>
              <a:rPr lang="en-GB" sz="2800" dirty="0" err="1"/>
              <a:t>hitrejše</a:t>
            </a:r>
            <a:r>
              <a:rPr lang="en-GB" sz="2800" dirty="0"/>
              <a:t> </a:t>
            </a:r>
            <a:r>
              <a:rPr lang="en-GB" sz="2800" dirty="0" err="1"/>
              <a:t>reintegracije</a:t>
            </a:r>
            <a:r>
              <a:rPr lang="en-GB" sz="2800" dirty="0"/>
              <a:t> v </a:t>
            </a:r>
            <a:r>
              <a:rPr lang="en-GB" sz="2800" dirty="0" err="1"/>
              <a:t>družbo</a:t>
            </a:r>
            <a:r>
              <a:rPr lang="en-GB" sz="2800" dirty="0"/>
              <a:t> in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trg</a:t>
            </a:r>
            <a:r>
              <a:rPr lang="en-GB" sz="2800" dirty="0"/>
              <a:t> </a:t>
            </a:r>
            <a:r>
              <a:rPr lang="en-GB" sz="2800" dirty="0" err="1"/>
              <a:t>dela</a:t>
            </a:r>
            <a:r>
              <a:rPr lang="en-GB" sz="2800" dirty="0"/>
              <a:t>;</a:t>
            </a:r>
          </a:p>
          <a:p>
            <a:pPr marL="342900" indent="-342900" algn="just">
              <a:buFontTx/>
              <a:buChar char="-"/>
            </a:pPr>
            <a:r>
              <a:rPr lang="en-GB" sz="2800" dirty="0" err="1"/>
              <a:t>spodbujanje</a:t>
            </a:r>
            <a:r>
              <a:rPr lang="en-GB" sz="2800" dirty="0"/>
              <a:t> </a:t>
            </a:r>
            <a:r>
              <a:rPr lang="en-GB" sz="2800" dirty="0" err="1"/>
              <a:t>diverzifikacije</a:t>
            </a:r>
            <a:r>
              <a:rPr lang="en-GB" sz="2800" dirty="0"/>
              <a:t> </a:t>
            </a:r>
            <a:r>
              <a:rPr lang="en-GB" sz="2800" dirty="0" err="1"/>
              <a:t>dejavnosti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kmetiji</a:t>
            </a:r>
            <a:r>
              <a:rPr lang="en-GB" sz="2800" dirty="0"/>
              <a:t>;</a:t>
            </a:r>
          </a:p>
          <a:p>
            <a:pPr marL="342900" indent="-342900" algn="just">
              <a:buFontTx/>
              <a:buChar char="-"/>
            </a:pPr>
            <a:r>
              <a:rPr lang="en-GB" sz="2800" dirty="0" err="1"/>
              <a:t>povečanje</a:t>
            </a:r>
            <a:r>
              <a:rPr lang="en-GB" sz="2800" dirty="0"/>
              <a:t> </a:t>
            </a:r>
            <a:r>
              <a:rPr lang="en-GB" sz="2800" dirty="0" err="1"/>
              <a:t>usposobljenosti</a:t>
            </a:r>
            <a:r>
              <a:rPr lang="en-GB" sz="2800" dirty="0"/>
              <a:t> </a:t>
            </a:r>
            <a:r>
              <a:rPr lang="en-GB" sz="2800" dirty="0" err="1"/>
              <a:t>članov</a:t>
            </a:r>
            <a:r>
              <a:rPr lang="en-GB" sz="2800" dirty="0"/>
              <a:t> </a:t>
            </a:r>
            <a:r>
              <a:rPr lang="en-GB" sz="2800" dirty="0" err="1"/>
              <a:t>kmetije</a:t>
            </a:r>
            <a:r>
              <a:rPr lang="en-GB" sz="2800" dirty="0"/>
              <a:t>;</a:t>
            </a:r>
          </a:p>
          <a:p>
            <a:pPr marL="342900" indent="-342900" algn="just">
              <a:buFontTx/>
              <a:buChar char="-"/>
            </a:pPr>
            <a:r>
              <a:rPr lang="en-GB" sz="2800" dirty="0" err="1"/>
              <a:t>preučitev</a:t>
            </a:r>
            <a:r>
              <a:rPr lang="en-GB" sz="2800" dirty="0"/>
              <a:t> </a:t>
            </a:r>
            <a:r>
              <a:rPr lang="en-GB" sz="2800" dirty="0" err="1"/>
              <a:t>možnosti</a:t>
            </a:r>
            <a:r>
              <a:rPr lang="en-GB" sz="2800" dirty="0"/>
              <a:t> za </a:t>
            </a:r>
            <a:r>
              <a:rPr lang="en-GB" sz="2800" dirty="0" err="1"/>
              <a:t>implementacijo</a:t>
            </a:r>
            <a:r>
              <a:rPr lang="en-GB" sz="2800" dirty="0"/>
              <a:t> </a:t>
            </a:r>
            <a:r>
              <a:rPr lang="en-GB" sz="2800" dirty="0" err="1"/>
              <a:t>aktivnosti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področju</a:t>
            </a:r>
            <a:r>
              <a:rPr lang="en-GB" sz="2800" dirty="0"/>
              <a:t> </a:t>
            </a:r>
            <a:r>
              <a:rPr lang="en-GB" sz="2800" dirty="0" err="1"/>
              <a:t>vključevanja</a:t>
            </a:r>
            <a:r>
              <a:rPr lang="en-GB" sz="2800" dirty="0"/>
              <a:t> </a:t>
            </a:r>
            <a:r>
              <a:rPr lang="en-GB" sz="2800" dirty="0" err="1"/>
              <a:t>ranljivih</a:t>
            </a:r>
            <a:r>
              <a:rPr lang="en-GB" sz="2800" dirty="0"/>
              <a:t> </a:t>
            </a:r>
            <a:r>
              <a:rPr lang="en-GB" sz="2800" dirty="0" err="1"/>
              <a:t>skupin</a:t>
            </a:r>
            <a:r>
              <a:rPr lang="en-GB" sz="2800" dirty="0"/>
              <a:t> in </a:t>
            </a:r>
            <a:r>
              <a:rPr lang="en-GB" sz="2800" dirty="0" err="1"/>
              <a:t>spodbujanja</a:t>
            </a:r>
            <a:r>
              <a:rPr lang="en-GB" sz="2800" dirty="0"/>
              <a:t> </a:t>
            </a:r>
            <a:r>
              <a:rPr lang="en-GB" sz="2800" dirty="0" err="1"/>
              <a:t>medgeneracijskega</a:t>
            </a:r>
            <a:r>
              <a:rPr lang="en-GB" sz="2800" dirty="0"/>
              <a:t> </a:t>
            </a:r>
            <a:r>
              <a:rPr lang="en-GB" sz="2800" dirty="0" err="1"/>
              <a:t>dialoga</a:t>
            </a:r>
            <a:r>
              <a:rPr lang="en-GB" sz="2800" dirty="0"/>
              <a:t> </a:t>
            </a:r>
            <a:r>
              <a:rPr lang="en-GB" sz="2800" dirty="0" err="1"/>
              <a:t>kot</a:t>
            </a:r>
            <a:r>
              <a:rPr lang="en-GB" sz="2800" dirty="0"/>
              <a:t> </a:t>
            </a:r>
            <a:r>
              <a:rPr lang="en-GB" sz="2800" dirty="0" err="1"/>
              <a:t>možne</a:t>
            </a:r>
            <a:r>
              <a:rPr lang="en-GB" sz="2800" dirty="0"/>
              <a:t> </a:t>
            </a:r>
            <a:r>
              <a:rPr lang="en-GB" sz="2800" dirty="0" err="1"/>
              <a:t>dopolnilne</a:t>
            </a:r>
            <a:r>
              <a:rPr lang="en-GB" sz="2800" dirty="0"/>
              <a:t> </a:t>
            </a:r>
            <a:r>
              <a:rPr lang="en-GB" sz="2800" dirty="0" err="1"/>
              <a:t>dejavnosti</a:t>
            </a:r>
            <a:r>
              <a:rPr lang="en-GB" sz="2800" dirty="0"/>
              <a:t> </a:t>
            </a:r>
          </a:p>
          <a:p>
            <a:pPr marL="342900" indent="-342900" algn="just">
              <a:buFontTx/>
              <a:buChar char="-"/>
            </a:pPr>
            <a:r>
              <a:rPr lang="en-GB" sz="2800" dirty="0" err="1"/>
              <a:t>povezovanje</a:t>
            </a:r>
            <a:r>
              <a:rPr lang="en-GB" sz="2800" dirty="0"/>
              <a:t> </a:t>
            </a:r>
            <a:r>
              <a:rPr lang="en-GB" sz="2800" dirty="0" err="1"/>
              <a:t>lokalne</a:t>
            </a:r>
            <a:r>
              <a:rPr lang="en-GB" sz="2800" dirty="0"/>
              <a:t> </a:t>
            </a:r>
            <a:r>
              <a:rPr lang="en-GB" sz="2800" dirty="0" err="1"/>
              <a:t>skupnosti</a:t>
            </a:r>
            <a:r>
              <a:rPr lang="en-GB" sz="2800" dirty="0"/>
              <a:t> in </a:t>
            </a:r>
            <a:r>
              <a:rPr lang="en-GB" sz="2800" dirty="0" err="1"/>
              <a:t>lokalnih</a:t>
            </a:r>
            <a:r>
              <a:rPr lang="en-GB" sz="2800" dirty="0"/>
              <a:t> </a:t>
            </a:r>
            <a:r>
              <a:rPr lang="en-GB" sz="2800" dirty="0" err="1"/>
              <a:t>pridelovalcev</a:t>
            </a:r>
            <a:r>
              <a:rPr lang="en-GB" sz="2800" dirty="0"/>
              <a:t> </a:t>
            </a:r>
            <a:r>
              <a:rPr lang="en-GB" sz="2800" dirty="0" err="1"/>
              <a:t>ter</a:t>
            </a:r>
            <a:r>
              <a:rPr lang="en-GB" sz="2800" dirty="0"/>
              <a:t> </a:t>
            </a:r>
            <a:r>
              <a:rPr lang="en-GB" sz="2800" dirty="0" err="1"/>
              <a:t>izobraževanje</a:t>
            </a:r>
            <a:r>
              <a:rPr lang="en-GB" sz="2800" dirty="0"/>
              <a:t> </a:t>
            </a:r>
            <a:r>
              <a:rPr lang="en-GB" sz="2800" dirty="0" err="1"/>
              <a:t>širše</a:t>
            </a:r>
            <a:r>
              <a:rPr lang="en-GB" sz="2800" dirty="0"/>
              <a:t> </a:t>
            </a:r>
            <a:r>
              <a:rPr lang="en-GB" sz="2800" dirty="0" err="1"/>
              <a:t>javnosti</a:t>
            </a:r>
            <a:r>
              <a:rPr lang="en-GB" sz="2800" dirty="0"/>
              <a:t> o </a:t>
            </a:r>
            <a:r>
              <a:rPr lang="en-GB" sz="2800" dirty="0" err="1"/>
              <a:t>lokalnih</a:t>
            </a:r>
            <a:r>
              <a:rPr lang="en-GB" sz="2800" dirty="0"/>
              <a:t> </a:t>
            </a:r>
            <a:r>
              <a:rPr lang="en-GB" sz="2800" dirty="0" err="1"/>
              <a:t>pridelovalcih</a:t>
            </a:r>
            <a:r>
              <a:rPr lang="en-GB" sz="2800" dirty="0"/>
              <a:t>;</a:t>
            </a:r>
          </a:p>
          <a:p>
            <a:pPr marL="342900" indent="-342900" algn="just">
              <a:buFontTx/>
              <a:buChar char="-"/>
            </a:pPr>
            <a:r>
              <a:rPr lang="en-GB" sz="2800" dirty="0" err="1"/>
              <a:t>povečano</a:t>
            </a:r>
            <a:r>
              <a:rPr lang="en-GB" sz="2800" dirty="0"/>
              <a:t> </a:t>
            </a:r>
            <a:r>
              <a:rPr lang="en-GB" sz="2800" dirty="0" err="1"/>
              <a:t>poznavanje</a:t>
            </a:r>
            <a:r>
              <a:rPr lang="en-GB" sz="2800" dirty="0"/>
              <a:t> </a:t>
            </a:r>
            <a:r>
              <a:rPr lang="en-GB" sz="2800" dirty="0" err="1"/>
              <a:t>možnosti</a:t>
            </a:r>
            <a:r>
              <a:rPr lang="en-GB" sz="2800" dirty="0"/>
              <a:t> </a:t>
            </a:r>
            <a:r>
              <a:rPr lang="en-GB" sz="2800" dirty="0" err="1"/>
              <a:t>zaposlovanja</a:t>
            </a:r>
            <a:r>
              <a:rPr lang="en-GB" sz="2800" dirty="0"/>
              <a:t> </a:t>
            </a:r>
            <a:r>
              <a:rPr lang="en-GB" sz="2800" dirty="0" err="1"/>
              <a:t>ranljivih</a:t>
            </a:r>
            <a:r>
              <a:rPr lang="en-GB" sz="2800" dirty="0"/>
              <a:t> </a:t>
            </a:r>
            <a:r>
              <a:rPr lang="en-GB" sz="2800" dirty="0" err="1"/>
              <a:t>skupin</a:t>
            </a:r>
            <a:r>
              <a:rPr lang="en-GB" sz="2800" dirty="0"/>
              <a:t> in </a:t>
            </a:r>
            <a:r>
              <a:rPr lang="en-GB" sz="2800" dirty="0" err="1"/>
              <a:t>prednosti</a:t>
            </a:r>
            <a:r>
              <a:rPr lang="en-GB" sz="2800" dirty="0"/>
              <a:t> le-</a:t>
            </a:r>
            <a:r>
              <a:rPr lang="en-GB" sz="2800" dirty="0" err="1"/>
              <a:t>tega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kmetijah</a:t>
            </a:r>
            <a:r>
              <a:rPr lang="en-GB" sz="2800" dirty="0"/>
              <a:t>.</a:t>
            </a:r>
            <a:endParaRPr lang="en-SI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922A12-07C6-604A-BC3B-323DC140FE44}"/>
              </a:ext>
            </a:extLst>
          </p:cNvPr>
          <p:cNvSpPr txBox="1"/>
          <p:nvPr/>
        </p:nvSpPr>
        <p:spPr>
          <a:xfrm>
            <a:off x="15485607" y="8929192"/>
            <a:ext cx="5040560" cy="10864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Dosedanji in pričakovani rezultati:</a:t>
            </a:r>
          </a:p>
          <a:p>
            <a:pPr marL="342900" indent="-342900">
              <a:buFontTx/>
              <a:buChar char="-"/>
            </a:pPr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Izvedenih 26 ur usposabljanj za kmetijska gospodarstva;</a:t>
            </a:r>
          </a:p>
          <a:p>
            <a:pPr marL="342900" indent="-342900">
              <a:buFontTx/>
              <a:buChar char="-"/>
            </a:pPr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Izvedenih 360 ur (od skupno 540 ur) izobraževalnih dogodkov za specifične ciljne skupine na partnerskih kmetijah;</a:t>
            </a:r>
          </a:p>
          <a:p>
            <a:pPr marL="342900" indent="-342900">
              <a:buFontTx/>
              <a:buChar char="-"/>
            </a:pPr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Član partnerstva pridobi dovoljenje za opravljanje dopolnilne dejavnosti;</a:t>
            </a:r>
          </a:p>
          <a:p>
            <a:pPr marL="342900" indent="-342900">
              <a:buFontTx/>
              <a:buChar char="-"/>
            </a:pPr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Nova zaposlitev za polovični delovni čas pri vodilnem partnerju;</a:t>
            </a:r>
          </a:p>
          <a:p>
            <a:pPr marL="342900" indent="-342900">
              <a:buFontTx/>
              <a:buChar char="-"/>
            </a:pPr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V zadnjem dvanajstmesečju priprava evalvacijskega poročila in analiza izvedljivosti prenosa projektnih rešitev v prakso v okviru dopolnilne dejavnosti na kmetiji </a:t>
            </a:r>
          </a:p>
          <a:p>
            <a:pPr marL="342900" indent="-342900">
              <a:buFontTx/>
              <a:buChar char="-"/>
            </a:pP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Izvedba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18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ur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izobraževanj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kmetije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niso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članice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projekta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v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zadnjem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dvanajstmesečju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4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333</Words>
  <Application>Microsoft Office PowerPoint</Application>
  <PresentationFormat>Po meri</PresentationFormat>
  <Paragraphs>30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Officeova tema</vt:lpstr>
      <vt:lpstr>PowerPointova predstavitev</vt:lpstr>
    </vt:vector>
  </TitlesOfParts>
  <Company>Ministrstvo za kmetijstvo in okolje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Karmen Ševerkar</cp:lastModifiedBy>
  <cp:revision>20</cp:revision>
  <dcterms:created xsi:type="dcterms:W3CDTF">2019-10-01T08:14:05Z</dcterms:created>
  <dcterms:modified xsi:type="dcterms:W3CDTF">2021-11-18T12:31:05Z</dcterms:modified>
</cp:coreProperties>
</file>