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28803600"/>
  <p:notesSz cx="6858000" cy="9144000"/>
  <p:defaultTextStyle>
    <a:defPPr>
      <a:defRPr lang="sl-SI"/>
    </a:defPPr>
    <a:lvl1pPr marL="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401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8803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3205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76072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20090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64108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08126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521440" algn="l" defTabSz="288036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3407" autoAdjust="0"/>
    <p:restoredTop sz="94660"/>
  </p:normalViewPr>
  <p:slideViewPr>
    <p:cSldViewPr>
      <p:cViewPr varScale="1">
        <p:scale>
          <a:sx n="24" d="100"/>
          <a:sy n="24" d="100"/>
        </p:scale>
        <p:origin x="108" y="108"/>
      </p:cViewPr>
      <p:guideLst>
        <p:guide orient="horz" pos="9072"/>
        <p:guide pos="68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0203" y="8947787"/>
            <a:ext cx="18362295" cy="617410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40405" y="16322040"/>
            <a:ext cx="1512189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4. 11. 2021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36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4. 11. 2021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882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15661957" y="1153482"/>
            <a:ext cx="4860608" cy="2457640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080135" y="1153482"/>
            <a:ext cx="14221778" cy="2457640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4. 11. 2021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112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4. 11. 2021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41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06464" y="18508982"/>
            <a:ext cx="18362295" cy="5720715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706464" y="12208197"/>
            <a:ext cx="18362295" cy="6300785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4. 11. 2021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99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80135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981372" y="6720842"/>
            <a:ext cx="9541193" cy="190090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4. 11. 2021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033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080135" y="9134475"/>
            <a:ext cx="954494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10973873" y="6447475"/>
            <a:ext cx="9548693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10973873" y="9134475"/>
            <a:ext cx="9548693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4. 11. 2021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539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4. 11. 2021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213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4. 11. 2021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680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0136" y="1146810"/>
            <a:ext cx="7107139" cy="488061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446056" y="1146812"/>
            <a:ext cx="12076509" cy="24583075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80136" y="6027422"/>
            <a:ext cx="7107139" cy="19702465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4. 11. 2021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984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34280" y="20162520"/>
            <a:ext cx="12961620" cy="238030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234280" y="2573655"/>
            <a:ext cx="12961620" cy="17282160"/>
          </a:xfrm>
        </p:spPr>
        <p:txBody>
          <a:bodyPr/>
          <a:lstStyle>
            <a:lvl1pPr marL="0" indent="0">
              <a:buNone/>
              <a:defRPr sz="10100"/>
            </a:lvl1pPr>
            <a:lvl2pPr marL="1440180" indent="0">
              <a:buNone/>
              <a:defRPr sz="8800"/>
            </a:lvl2pPr>
            <a:lvl3pPr marL="2880360" indent="0">
              <a:buNone/>
              <a:defRPr sz="760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234280" y="22542820"/>
            <a:ext cx="12961620" cy="3380420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F325-998A-4738-835F-A9833D5128D4}" type="datetimeFigureOut">
              <a:rPr lang="sl-SI" smtClean="0"/>
              <a:t>4. 11. 2021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95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080135" y="1153480"/>
            <a:ext cx="19442430" cy="4800600"/>
          </a:xfrm>
          <a:prstGeom prst="rect">
            <a:avLst/>
          </a:prstGeom>
        </p:spPr>
        <p:txBody>
          <a:bodyPr vert="horz" lIns="288036" tIns="144018" rIns="288036" bIns="144018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80135" y="6720842"/>
            <a:ext cx="19442430" cy="19009045"/>
          </a:xfrm>
          <a:prstGeom prst="rect">
            <a:avLst/>
          </a:prstGeom>
        </p:spPr>
        <p:txBody>
          <a:bodyPr vert="horz" lIns="288036" tIns="144018" rIns="288036" bIns="144018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10801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F325-998A-4738-835F-A9833D5128D4}" type="datetimeFigureOut">
              <a:rPr lang="sl-SI" smtClean="0"/>
              <a:t>4. 11. 2021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7380923" y="26696672"/>
            <a:ext cx="6840855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5481935" y="26696672"/>
            <a:ext cx="504063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AA9F-E5F2-4C9B-A5BB-97D972B63C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11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80360" rtl="0" eaLnBrk="1" latinLnBrk="0" hangingPunct="1">
        <a:spcBef>
          <a:spcPct val="0"/>
        </a:spcBef>
        <a:buNone/>
        <a:defRPr sz="1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35" indent="-1080135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293" indent="-900113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andrej.ficko@bf.uni-lj.si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O_cdl7xRSU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5" Type="http://schemas.openxmlformats.org/officeDocument/2006/relationships/image" Target="../media/image11.jpe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hyperlink" Target="http://www.digigozd.si/" TargetMode="Externa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8E4ACF-E2D2-47F1-819D-BDE59D818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183" y="8443302"/>
            <a:ext cx="5305425" cy="1724025"/>
          </a:xfrm>
          <a:prstGeom prst="rect">
            <a:avLst/>
          </a:prstGeom>
        </p:spPr>
      </p:pic>
      <p:pic>
        <p:nvPicPr>
          <p:cNvPr id="1026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239" y="26944084"/>
            <a:ext cx="530141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27435248"/>
            <a:ext cx="6263780" cy="100811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2" t="16857" r="26838" b="73619"/>
          <a:stretch/>
        </p:blipFill>
        <p:spPr bwMode="auto">
          <a:xfrm>
            <a:off x="5581554" y="26894523"/>
            <a:ext cx="5220658" cy="18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7" t="17248" r="7789" b="70880"/>
          <a:stretch/>
        </p:blipFill>
        <p:spPr bwMode="auto">
          <a:xfrm>
            <a:off x="15976263" y="27007596"/>
            <a:ext cx="1577589" cy="173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jeni pravokotnik 4"/>
          <p:cNvSpPr/>
          <p:nvPr/>
        </p:nvSpPr>
        <p:spPr>
          <a:xfrm>
            <a:off x="488825" y="8065095"/>
            <a:ext cx="20569523" cy="13233247"/>
          </a:xfrm>
          <a:prstGeom prst="roundRect">
            <a:avLst/>
          </a:prstGeom>
          <a:noFill/>
          <a:ln>
            <a:solidFill>
              <a:srgbClr val="075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Tx/>
              <a:buChar char="-"/>
            </a:pPr>
            <a:endParaRPr lang="sl-SI" dirty="0">
              <a:solidFill>
                <a:srgbClr val="92D050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576214" y="331096"/>
            <a:ext cx="20598026" cy="2016224"/>
          </a:xfrm>
          <a:prstGeom prst="roundRect">
            <a:avLst/>
          </a:prstGeom>
          <a:solidFill>
            <a:srgbClr val="075F35"/>
          </a:solidFill>
          <a:ln>
            <a:solidFill>
              <a:srgbClr val="075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7200" b="1" dirty="0"/>
              <a:t>Digitalizacija kmetijskih gospodarstev za načrtovanje gospodarjenja z gozdovi (DIGIGOZD)</a:t>
            </a:r>
          </a:p>
        </p:txBody>
      </p:sp>
      <p:sp>
        <p:nvSpPr>
          <p:cNvPr id="11" name="Zaobljeni pravokotnik 10"/>
          <p:cNvSpPr/>
          <p:nvPr/>
        </p:nvSpPr>
        <p:spPr>
          <a:xfrm>
            <a:off x="721596" y="2835280"/>
            <a:ext cx="10153631" cy="2421504"/>
          </a:xfrm>
          <a:prstGeom prst="roundRect">
            <a:avLst/>
          </a:prstGeom>
          <a:noFill/>
          <a:ln>
            <a:solidFill>
              <a:srgbClr val="075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chemeClr val="tx1"/>
                </a:solidFill>
              </a:rPr>
              <a:t>Vodilni partner</a:t>
            </a:r>
            <a:r>
              <a:rPr lang="sl-SI" sz="3600" dirty="0">
                <a:solidFill>
                  <a:schemeClr val="tx1"/>
                </a:solidFill>
              </a:rPr>
              <a:t>: </a:t>
            </a:r>
            <a:r>
              <a:rPr lang="en-US" sz="3600" dirty="0" err="1">
                <a:solidFill>
                  <a:schemeClr val="tx1"/>
                </a:solidFill>
              </a:rPr>
              <a:t>Univerza</a:t>
            </a:r>
            <a:r>
              <a:rPr lang="en-US" sz="3600" dirty="0">
                <a:solidFill>
                  <a:schemeClr val="tx1"/>
                </a:solidFill>
              </a:rPr>
              <a:t> v </a:t>
            </a:r>
            <a:r>
              <a:rPr lang="en-US" sz="3600" dirty="0" err="1">
                <a:solidFill>
                  <a:schemeClr val="tx1"/>
                </a:solidFill>
              </a:rPr>
              <a:t>Ljubljani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Biotehniška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fakulteta</a:t>
            </a:r>
            <a:endParaRPr lang="sl-SI" sz="3600" dirty="0">
              <a:solidFill>
                <a:schemeClr val="tx1"/>
              </a:solidFill>
            </a:endParaRPr>
          </a:p>
          <a:p>
            <a:r>
              <a:rPr lang="sl-SI" sz="3600" b="1" dirty="0">
                <a:solidFill>
                  <a:schemeClr val="tx1"/>
                </a:solidFill>
              </a:rPr>
              <a:t>Ostali člani partnerstva</a:t>
            </a:r>
            <a:r>
              <a:rPr lang="sl-SI" sz="3600" dirty="0">
                <a:solidFill>
                  <a:schemeClr val="tx1"/>
                </a:solidFill>
              </a:rPr>
              <a:t>: </a:t>
            </a:r>
            <a:r>
              <a:rPr lang="en-US" sz="3600" dirty="0">
                <a:solidFill>
                  <a:schemeClr val="tx1"/>
                </a:solidFill>
              </a:rPr>
              <a:t>9 </a:t>
            </a:r>
            <a:r>
              <a:rPr lang="en-US" sz="3600" dirty="0" err="1">
                <a:solidFill>
                  <a:schemeClr val="tx1"/>
                </a:solidFill>
              </a:rPr>
              <a:t>ostalih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partnerjev</a:t>
            </a:r>
            <a:r>
              <a:rPr lang="en-US" sz="3600" dirty="0">
                <a:solidFill>
                  <a:schemeClr val="tx1"/>
                </a:solidFill>
              </a:rPr>
              <a:t>, od </a:t>
            </a:r>
            <a:r>
              <a:rPr lang="en-US" sz="3600" dirty="0" err="1">
                <a:solidFill>
                  <a:schemeClr val="tx1"/>
                </a:solidFill>
              </a:rPr>
              <a:t>tega</a:t>
            </a:r>
            <a:r>
              <a:rPr lang="en-US" sz="3600" dirty="0">
                <a:solidFill>
                  <a:schemeClr val="tx1"/>
                </a:solidFill>
              </a:rPr>
              <a:t> 6 </a:t>
            </a:r>
            <a:r>
              <a:rPr lang="en-US" sz="3600" dirty="0" err="1">
                <a:solidFill>
                  <a:schemeClr val="tx1"/>
                </a:solidFill>
              </a:rPr>
              <a:t>kmetijskih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gospodarstev</a:t>
            </a:r>
            <a:endParaRPr lang="sl-SI" sz="3600" dirty="0">
              <a:solidFill>
                <a:schemeClr val="tx1"/>
              </a:solidFill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546076" y="24932782"/>
            <a:ext cx="20512272" cy="1896114"/>
          </a:xfrm>
          <a:prstGeom prst="roundRect">
            <a:avLst/>
          </a:prstGeom>
          <a:gradFill flip="none" rotWithShape="1">
            <a:gsLst>
              <a:gs pos="0">
                <a:srgbClr val="075F35"/>
              </a:gs>
              <a:gs pos="28000">
                <a:srgbClr val="075F35"/>
              </a:gs>
              <a:gs pos="100000">
                <a:schemeClr val="bg1">
                  <a:lumMod val="10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solidFill>
              <a:srgbClr val="075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dirty="0"/>
              <a:t>Kontaktni podatki vodilnega </a:t>
            </a:r>
            <a:r>
              <a:rPr lang="sl-SI" sz="3600" dirty="0" err="1"/>
              <a:t>partnerj</a:t>
            </a:r>
            <a:r>
              <a:rPr lang="en-US" sz="3600" dirty="0"/>
              <a:t>a: doc. dr. Andrej </a:t>
            </a:r>
            <a:r>
              <a:rPr lang="en-US" sz="3600" dirty="0" err="1"/>
              <a:t>Ficko</a:t>
            </a:r>
            <a:r>
              <a:rPr lang="en-US" sz="3600" dirty="0"/>
              <a:t> (</a:t>
            </a:r>
            <a:r>
              <a:rPr lang="en-US" sz="36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andrej.ficko@bf.uni-lj.si</a:t>
            </a:r>
            <a:r>
              <a:rPr lang="en-US" sz="3600" dirty="0"/>
              <a:t>)</a:t>
            </a:r>
          </a:p>
          <a:p>
            <a:endParaRPr lang="sl-SI" sz="3600" dirty="0"/>
          </a:p>
          <a:p>
            <a:r>
              <a:rPr lang="sl-SI" sz="3600" dirty="0"/>
              <a:t>Spletna stran projekta: </a:t>
            </a:r>
            <a:r>
              <a:rPr lang="en-US" sz="3600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www.digigozd.si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Zaobljeni pravokotnik 12"/>
          <p:cNvSpPr/>
          <p:nvPr/>
        </p:nvSpPr>
        <p:spPr>
          <a:xfrm>
            <a:off x="11258261" y="2835504"/>
            <a:ext cx="9800087" cy="2421280"/>
          </a:xfrm>
          <a:prstGeom prst="roundRect">
            <a:avLst/>
          </a:prstGeom>
          <a:noFill/>
          <a:ln>
            <a:solidFill>
              <a:srgbClr val="075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chemeClr val="tx1"/>
                </a:solidFill>
              </a:rPr>
              <a:t>Tip projekta</a:t>
            </a:r>
            <a:r>
              <a:rPr lang="sl-SI" sz="3600" dirty="0">
                <a:solidFill>
                  <a:schemeClr val="tx1"/>
                </a:solidFill>
              </a:rPr>
              <a:t>: EIP</a:t>
            </a:r>
          </a:p>
          <a:p>
            <a:r>
              <a:rPr lang="sl-SI" sz="3600" b="1" dirty="0">
                <a:solidFill>
                  <a:schemeClr val="tx1"/>
                </a:solidFill>
              </a:rPr>
              <a:t>Tematika projekta</a:t>
            </a:r>
            <a:r>
              <a:rPr lang="sl-SI" sz="3600" dirty="0">
                <a:solidFill>
                  <a:schemeClr val="tx1"/>
                </a:solidFill>
              </a:rPr>
              <a:t>: Razvoj novih proizvodov, praks, procesov in tehnologij na področju gozdarstva. </a:t>
            </a:r>
          </a:p>
        </p:txBody>
      </p:sp>
      <p:sp>
        <p:nvSpPr>
          <p:cNvPr id="14" name="Zaobljeni pravokotnik 13"/>
          <p:cNvSpPr/>
          <p:nvPr/>
        </p:nvSpPr>
        <p:spPr>
          <a:xfrm>
            <a:off x="11288401" y="5688832"/>
            <a:ext cx="9800086" cy="1971108"/>
          </a:xfrm>
          <a:prstGeom prst="roundRect">
            <a:avLst/>
          </a:prstGeom>
          <a:noFill/>
          <a:ln>
            <a:solidFill>
              <a:srgbClr val="075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chemeClr val="tx1"/>
                </a:solidFill>
              </a:rPr>
              <a:t>Praktični problem</a:t>
            </a:r>
            <a:r>
              <a:rPr lang="sl-SI" sz="3600" dirty="0">
                <a:solidFill>
                  <a:schemeClr val="tx1"/>
                </a:solidFill>
              </a:rPr>
              <a:t>: Lastniki gozdov nimajo orodij za </a:t>
            </a:r>
            <a:r>
              <a:rPr lang="sl-SI" sz="3600" dirty="0" err="1">
                <a:solidFill>
                  <a:schemeClr val="tx1"/>
                </a:solidFill>
              </a:rPr>
              <a:t>sestojno</a:t>
            </a:r>
            <a:r>
              <a:rPr lang="sl-SI" sz="3600" dirty="0">
                <a:solidFill>
                  <a:schemeClr val="tx1"/>
                </a:solidFill>
              </a:rPr>
              <a:t> inventuro, za </a:t>
            </a:r>
            <a:r>
              <a:rPr lang="en-US" sz="3600" dirty="0" err="1">
                <a:solidFill>
                  <a:schemeClr val="tx1"/>
                </a:solidFill>
              </a:rPr>
              <a:t>napovedovanj</a:t>
            </a:r>
            <a:r>
              <a:rPr lang="sl-SI" sz="3600" dirty="0">
                <a:solidFill>
                  <a:schemeClr val="tx1"/>
                </a:solidFill>
              </a:rPr>
              <a:t>e razvoja gozdov in za podporo odločanju pri načrtovanju.</a:t>
            </a:r>
          </a:p>
        </p:txBody>
      </p:sp>
      <p:sp>
        <p:nvSpPr>
          <p:cNvPr id="15" name="Zaobljeni pravokotnik 14"/>
          <p:cNvSpPr/>
          <p:nvPr/>
        </p:nvSpPr>
        <p:spPr>
          <a:xfrm>
            <a:off x="905622" y="21599266"/>
            <a:ext cx="6120000" cy="3043938"/>
          </a:xfrm>
          <a:prstGeom prst="roundRect">
            <a:avLst/>
          </a:prstGeom>
          <a:noFill/>
          <a:ln>
            <a:solidFill>
              <a:srgbClr val="075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sl-SI" sz="3200" b="1" dirty="0">
                <a:solidFill>
                  <a:srgbClr val="075F35"/>
                </a:solidFill>
              </a:rPr>
              <a:t>Pogled kmeta:</a:t>
            </a:r>
            <a:endParaRPr lang="sl-SI" sz="3200" b="1" dirty="0">
              <a:solidFill>
                <a:schemeClr val="tx1"/>
              </a:solidFill>
            </a:endParaRPr>
          </a:p>
          <a:p>
            <a:r>
              <a:rPr lang="en-US" sz="3000" dirty="0" err="1">
                <a:solidFill>
                  <a:schemeClr val="tx1"/>
                </a:solidFill>
              </a:rPr>
              <a:t>Samostojnost</a:t>
            </a:r>
            <a:r>
              <a:rPr lang="en-US" sz="3000" dirty="0">
                <a:solidFill>
                  <a:schemeClr val="tx1"/>
                </a:solidFill>
              </a:rPr>
              <a:t>, </a:t>
            </a:r>
            <a:r>
              <a:rPr lang="en-US" sz="3000" dirty="0" err="1">
                <a:solidFill>
                  <a:schemeClr val="tx1"/>
                </a:solidFill>
              </a:rPr>
              <a:t>pridobivanje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aktualnih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podatkov</a:t>
            </a:r>
            <a:r>
              <a:rPr lang="en-US" sz="3000" dirty="0">
                <a:solidFill>
                  <a:schemeClr val="tx1"/>
                </a:solidFill>
              </a:rPr>
              <a:t> o </a:t>
            </a:r>
            <a:r>
              <a:rPr lang="en-US" sz="3000" dirty="0" err="1">
                <a:solidFill>
                  <a:schemeClr val="tx1"/>
                </a:solidFill>
              </a:rPr>
              <a:t>stanju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sestojev</a:t>
            </a:r>
            <a:r>
              <a:rPr lang="en-US" sz="3000" dirty="0">
                <a:solidFill>
                  <a:schemeClr val="tx1"/>
                </a:solidFill>
              </a:rPr>
              <a:t>, </a:t>
            </a:r>
            <a:r>
              <a:rPr lang="en-US" sz="3000" dirty="0" err="1">
                <a:solidFill>
                  <a:schemeClr val="tx1"/>
                </a:solidFill>
              </a:rPr>
              <a:t>odločanje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ravni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gozdne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posesti</a:t>
            </a:r>
            <a:r>
              <a:rPr lang="en-US" sz="3000" dirty="0">
                <a:solidFill>
                  <a:schemeClr val="tx1"/>
                </a:solidFill>
              </a:rPr>
              <a:t>, </a:t>
            </a:r>
            <a:r>
              <a:rPr lang="en-US" sz="3000" dirty="0" err="1">
                <a:solidFill>
                  <a:schemeClr val="tx1"/>
                </a:solidFill>
              </a:rPr>
              <a:t>sodobna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orodja</a:t>
            </a:r>
            <a:r>
              <a:rPr lang="en-US" sz="3000" dirty="0">
                <a:solidFill>
                  <a:schemeClr val="tx1"/>
                </a:solidFill>
              </a:rPr>
              <a:t>, </a:t>
            </a:r>
            <a:r>
              <a:rPr lang="en-US" sz="3000" dirty="0" err="1">
                <a:solidFill>
                  <a:schemeClr val="tx1"/>
                </a:solidFill>
              </a:rPr>
              <a:t>zmanjševanje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tveganj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  <a:endParaRPr lang="sl-SI" sz="3000" b="1" dirty="0">
              <a:solidFill>
                <a:schemeClr val="tx1"/>
              </a:solidFill>
            </a:endParaRPr>
          </a:p>
          <a:p>
            <a:r>
              <a:rPr lang="sl-SI" sz="3200" b="1" dirty="0">
                <a:solidFill>
                  <a:srgbClr val="92D050"/>
                </a:solidFill>
              </a:rPr>
              <a:t> </a:t>
            </a:r>
            <a:endParaRPr lang="sl-SI" sz="3200" dirty="0">
              <a:solidFill>
                <a:srgbClr val="92D050"/>
              </a:solidFill>
            </a:endParaRPr>
          </a:p>
        </p:txBody>
      </p:sp>
      <p:sp>
        <p:nvSpPr>
          <p:cNvPr id="16" name="Zaobljeni pravokotnik 15"/>
          <p:cNvSpPr/>
          <p:nvPr/>
        </p:nvSpPr>
        <p:spPr>
          <a:xfrm>
            <a:off x="721596" y="5688832"/>
            <a:ext cx="10153631" cy="1971108"/>
          </a:xfrm>
          <a:prstGeom prst="roundRect">
            <a:avLst/>
          </a:prstGeom>
          <a:noFill/>
          <a:ln>
            <a:solidFill>
              <a:srgbClr val="075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b="1" dirty="0">
                <a:solidFill>
                  <a:schemeClr val="tx1"/>
                </a:solidFill>
              </a:rPr>
              <a:t>Obdobje trajanja projekta</a:t>
            </a:r>
            <a:r>
              <a:rPr lang="sl-SI" sz="3600" dirty="0">
                <a:solidFill>
                  <a:schemeClr val="tx1"/>
                </a:solidFill>
              </a:rPr>
              <a:t>: </a:t>
            </a:r>
            <a:r>
              <a:rPr lang="en-US" sz="3600" dirty="0">
                <a:solidFill>
                  <a:schemeClr val="tx1"/>
                </a:solidFill>
              </a:rPr>
              <a:t>01.08.2020 – 31.07.2023</a:t>
            </a:r>
            <a:endParaRPr lang="sl-SI" sz="3600" dirty="0">
              <a:solidFill>
                <a:schemeClr val="tx1"/>
              </a:solidFill>
            </a:endParaRPr>
          </a:p>
          <a:p>
            <a:r>
              <a:rPr lang="sl-SI" sz="3600" b="1" dirty="0">
                <a:solidFill>
                  <a:schemeClr val="tx1"/>
                </a:solidFill>
              </a:rPr>
              <a:t>Višina odobrenih sredstev</a:t>
            </a:r>
            <a:r>
              <a:rPr lang="sl-SI" sz="3600" dirty="0">
                <a:solidFill>
                  <a:schemeClr val="tx1"/>
                </a:solidFill>
              </a:rPr>
              <a:t>: 348.650,41 €</a:t>
            </a:r>
          </a:p>
        </p:txBody>
      </p:sp>
      <p:sp>
        <p:nvSpPr>
          <p:cNvPr id="17" name="Zaobljeni pravokotnik 16"/>
          <p:cNvSpPr/>
          <p:nvPr/>
        </p:nvSpPr>
        <p:spPr>
          <a:xfrm>
            <a:off x="7869227" y="21599266"/>
            <a:ext cx="6120000" cy="3052810"/>
          </a:xfrm>
          <a:prstGeom prst="roundRect">
            <a:avLst/>
          </a:prstGeom>
          <a:noFill/>
          <a:ln>
            <a:solidFill>
              <a:srgbClr val="075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sl-SI" sz="3200" b="1" dirty="0">
                <a:solidFill>
                  <a:srgbClr val="075F35"/>
                </a:solidFill>
              </a:rPr>
              <a:t>Pogled svetovalca: </a:t>
            </a:r>
          </a:p>
          <a:p>
            <a:pPr lvl="0"/>
            <a:r>
              <a:rPr lang="en-US" sz="3000" dirty="0" err="1">
                <a:solidFill>
                  <a:schemeClr val="tx1"/>
                </a:solidFill>
              </a:rPr>
              <a:t>Izboljšano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gospodarjenje</a:t>
            </a:r>
            <a:r>
              <a:rPr lang="en-US" sz="3000" dirty="0">
                <a:solidFill>
                  <a:schemeClr val="tx1"/>
                </a:solidFill>
              </a:rPr>
              <a:t> z </a:t>
            </a:r>
            <a:r>
              <a:rPr lang="en-US" sz="3000" dirty="0" err="1">
                <a:solidFill>
                  <a:schemeClr val="tx1"/>
                </a:solidFill>
              </a:rPr>
              <a:t>zasebnimi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gozdovi</a:t>
            </a:r>
            <a:r>
              <a:rPr lang="en-US" sz="3000" dirty="0">
                <a:solidFill>
                  <a:schemeClr val="tx1"/>
                </a:solidFill>
              </a:rPr>
              <a:t>, </a:t>
            </a:r>
            <a:r>
              <a:rPr lang="en-US" sz="3000" dirty="0" err="1">
                <a:solidFill>
                  <a:schemeClr val="tx1"/>
                </a:solidFill>
              </a:rPr>
              <a:t>večja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opolnomočenost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lastnikov</a:t>
            </a:r>
            <a:r>
              <a:rPr lang="en-US" sz="3000" dirty="0">
                <a:solidFill>
                  <a:schemeClr val="tx1"/>
                </a:solidFill>
              </a:rPr>
              <a:t> in </a:t>
            </a:r>
            <a:r>
              <a:rPr lang="en-US" sz="3000" dirty="0" err="1">
                <a:solidFill>
                  <a:schemeClr val="tx1"/>
                </a:solidFill>
              </a:rPr>
              <a:t>primeri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dobre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prakse</a:t>
            </a:r>
            <a:r>
              <a:rPr lang="en-US" sz="3000" dirty="0">
                <a:solidFill>
                  <a:schemeClr val="tx1"/>
                </a:solidFill>
              </a:rPr>
              <a:t>, </a:t>
            </a:r>
            <a:r>
              <a:rPr lang="en-US" sz="3000" dirty="0" err="1">
                <a:solidFill>
                  <a:schemeClr val="tx1"/>
                </a:solidFill>
              </a:rPr>
              <a:t>ki</a:t>
            </a:r>
            <a:r>
              <a:rPr lang="en-US" sz="3000" dirty="0">
                <a:solidFill>
                  <a:schemeClr val="tx1"/>
                </a:solidFill>
              </a:rPr>
              <a:t> se </a:t>
            </a:r>
            <a:r>
              <a:rPr lang="en-US" sz="3000" dirty="0" err="1">
                <a:solidFill>
                  <a:schemeClr val="tx1"/>
                </a:solidFill>
              </a:rPr>
              <a:t>bodo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širili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  <a:endParaRPr lang="sl-SI" sz="3000" b="1" dirty="0">
              <a:solidFill>
                <a:schemeClr val="tx1"/>
              </a:solidFill>
            </a:endParaRPr>
          </a:p>
          <a:p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8" name="Zaobljeni pravokotnik 17"/>
          <p:cNvSpPr/>
          <p:nvPr/>
        </p:nvSpPr>
        <p:spPr>
          <a:xfrm>
            <a:off x="14768589" y="21599266"/>
            <a:ext cx="6120000" cy="3103958"/>
          </a:xfrm>
          <a:prstGeom prst="roundRect">
            <a:avLst/>
          </a:prstGeom>
          <a:noFill/>
          <a:ln>
            <a:solidFill>
              <a:srgbClr val="075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sl-SI" sz="3200" b="1" dirty="0">
                <a:solidFill>
                  <a:srgbClr val="075F35"/>
                </a:solidFill>
              </a:rPr>
              <a:t>Pogled raziskovalca: </a:t>
            </a:r>
            <a:endParaRPr lang="sl-SI" sz="3200" b="1" dirty="0">
              <a:solidFill>
                <a:srgbClr val="92D050"/>
              </a:solidFill>
            </a:endParaRPr>
          </a:p>
          <a:p>
            <a:pPr lvl="0"/>
            <a:r>
              <a:rPr lang="sl-SI" sz="3000" dirty="0">
                <a:solidFill>
                  <a:schemeClr val="tx1"/>
                </a:solidFill>
              </a:rPr>
              <a:t>Aplikativne raziskave na področju modeliranja razvoja gozdov, razvoj novih  modelov in orodij za podporo odločanju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  <a:endParaRPr lang="sl-SI" sz="3000" dirty="0">
              <a:solidFill>
                <a:schemeClr val="tx1"/>
              </a:solidFill>
            </a:endParaRPr>
          </a:p>
          <a:p>
            <a:endParaRPr lang="sl-SI" sz="3600" dirty="0">
              <a:solidFill>
                <a:srgbClr val="92D050"/>
              </a:solidFill>
            </a:endParaRPr>
          </a:p>
        </p:txBody>
      </p:sp>
      <p:sp>
        <p:nvSpPr>
          <p:cNvPr id="19" name="Zaobljeni pravokotnik 18"/>
          <p:cNvSpPr/>
          <p:nvPr/>
        </p:nvSpPr>
        <p:spPr>
          <a:xfrm>
            <a:off x="17828589" y="27076412"/>
            <a:ext cx="3060000" cy="1428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32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803E09-8899-4C89-BD3E-C1547FC86A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06206" y="26999657"/>
            <a:ext cx="1440160" cy="1600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076345-B0DE-45A7-8E13-36B7D38B71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7266" y="16616871"/>
            <a:ext cx="5416711" cy="3607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2324A6-C2D5-4FAC-AC33-48DDCC1C4C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6823" y="9080959"/>
            <a:ext cx="1912387" cy="40278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3772E8A-BF70-423F-8582-6ACF8CBF811B}"/>
              </a:ext>
            </a:extLst>
          </p:cNvPr>
          <p:cNvSpPr txBox="1"/>
          <p:nvPr/>
        </p:nvSpPr>
        <p:spPr>
          <a:xfrm>
            <a:off x="9148076" y="8309524"/>
            <a:ext cx="1225962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US" sz="3600" b="1" dirty="0" err="1">
                <a:solidFill>
                  <a:srgbClr val="075F35"/>
                </a:solidFill>
              </a:rPr>
              <a:t>Pričakovani</a:t>
            </a:r>
            <a:r>
              <a:rPr lang="en-US" sz="3600" b="1" dirty="0">
                <a:solidFill>
                  <a:srgbClr val="075F35"/>
                </a:solidFill>
              </a:rPr>
              <a:t> </a:t>
            </a:r>
            <a:r>
              <a:rPr lang="en-US" sz="3600" b="1" dirty="0" err="1">
                <a:solidFill>
                  <a:srgbClr val="075F35"/>
                </a:solidFill>
              </a:rPr>
              <a:t>rezultati</a:t>
            </a:r>
            <a:r>
              <a:rPr lang="en-US" sz="3600" b="1" dirty="0">
                <a:solidFill>
                  <a:srgbClr val="075F35"/>
                </a:solidFill>
              </a:rPr>
              <a:t>:</a:t>
            </a:r>
          </a:p>
          <a:p>
            <a:pPr marL="457200" indent="-457200">
              <a:buSzPct val="120000"/>
              <a:buBlip>
                <a:blip r:embed="rId13"/>
              </a:buBlip>
            </a:pPr>
            <a:r>
              <a:rPr lang="en-US" sz="3200" dirty="0" err="1"/>
              <a:t>Mobilna</a:t>
            </a:r>
            <a:r>
              <a:rPr lang="en-US" sz="3200" dirty="0"/>
              <a:t> </a:t>
            </a:r>
            <a:r>
              <a:rPr lang="en-US" sz="3200" dirty="0" err="1"/>
              <a:t>aplikacija</a:t>
            </a:r>
            <a:r>
              <a:rPr lang="en-US" sz="3200" dirty="0"/>
              <a:t> za </a:t>
            </a:r>
            <a:r>
              <a:rPr lang="en-US" sz="3200" dirty="0" err="1"/>
              <a:t>izmero</a:t>
            </a:r>
            <a:r>
              <a:rPr lang="en-US" sz="3200" dirty="0"/>
              <a:t> </a:t>
            </a:r>
            <a:r>
              <a:rPr lang="en-US" sz="3200" dirty="0" err="1"/>
              <a:t>sestojnih</a:t>
            </a:r>
            <a:r>
              <a:rPr lang="en-US" sz="3200" dirty="0"/>
              <a:t> </a:t>
            </a:r>
            <a:r>
              <a:rPr lang="en-US" sz="3200" dirty="0" err="1"/>
              <a:t>parametrov</a:t>
            </a:r>
            <a:endParaRPr lang="en-US" sz="3200" dirty="0"/>
          </a:p>
          <a:p>
            <a:pPr marL="457200" indent="-457200">
              <a:buSzPct val="120000"/>
              <a:buBlip>
                <a:blip r:embed="rId13"/>
              </a:buBlip>
            </a:pPr>
            <a:r>
              <a:rPr lang="en-US" sz="3200" dirty="0"/>
              <a:t>Simulator </a:t>
            </a:r>
            <a:r>
              <a:rPr lang="en-US" sz="3200" dirty="0" err="1"/>
              <a:t>razvoja</a:t>
            </a:r>
            <a:r>
              <a:rPr lang="en-US" sz="3200" dirty="0"/>
              <a:t> </a:t>
            </a:r>
            <a:r>
              <a:rPr lang="en-US" sz="3200" dirty="0" err="1"/>
              <a:t>gozdov</a:t>
            </a:r>
            <a:endParaRPr lang="en-US" sz="3200" dirty="0"/>
          </a:p>
          <a:p>
            <a:pPr marL="457200" indent="-457200">
              <a:buSzPct val="120000"/>
              <a:buBlip>
                <a:blip r:embed="rId13"/>
              </a:buBlip>
            </a:pPr>
            <a:r>
              <a:rPr lang="en-US" sz="3200" dirty="0" err="1"/>
              <a:t>Orodje</a:t>
            </a:r>
            <a:r>
              <a:rPr lang="en-US" sz="3200" dirty="0"/>
              <a:t> za </a:t>
            </a:r>
            <a:r>
              <a:rPr lang="en-US" sz="3200" dirty="0" err="1"/>
              <a:t>optimizacijo</a:t>
            </a:r>
            <a:r>
              <a:rPr lang="en-US" sz="3200" dirty="0"/>
              <a:t> </a:t>
            </a:r>
            <a:r>
              <a:rPr lang="en-US" sz="3200" dirty="0" err="1"/>
              <a:t>ukrepanja</a:t>
            </a:r>
            <a:r>
              <a:rPr lang="en-US" sz="3200" dirty="0"/>
              <a:t> </a:t>
            </a:r>
            <a:r>
              <a:rPr lang="en-US" sz="3200" dirty="0" err="1"/>
              <a:t>ob</a:t>
            </a:r>
            <a:r>
              <a:rPr lang="en-US" sz="3200" dirty="0"/>
              <a:t> </a:t>
            </a:r>
            <a:r>
              <a:rPr lang="en-US" sz="3200" dirty="0" err="1"/>
              <a:t>izbranih</a:t>
            </a:r>
            <a:r>
              <a:rPr lang="en-US" sz="3200" dirty="0"/>
              <a:t> </a:t>
            </a:r>
            <a:r>
              <a:rPr lang="en-US" sz="3200" dirty="0" err="1"/>
              <a:t>ciljih</a:t>
            </a:r>
            <a:endParaRPr lang="en-US" sz="3200" dirty="0"/>
          </a:p>
          <a:p>
            <a:pPr marL="457200" indent="-457200">
              <a:buSzPct val="120000"/>
              <a:buBlip>
                <a:blip r:embed="rId13"/>
              </a:buBlip>
            </a:pPr>
            <a:r>
              <a:rPr lang="en-US" sz="3200" dirty="0" err="1"/>
              <a:t>Priročniki</a:t>
            </a:r>
            <a:r>
              <a:rPr lang="en-US" sz="3200" dirty="0"/>
              <a:t> in </a:t>
            </a:r>
            <a:r>
              <a:rPr lang="en-US" sz="3200" dirty="0" err="1"/>
              <a:t>navodila</a:t>
            </a:r>
            <a:r>
              <a:rPr lang="en-US" sz="3200" dirty="0"/>
              <a:t> za </a:t>
            </a:r>
            <a:r>
              <a:rPr lang="en-US" sz="3200" dirty="0" err="1"/>
              <a:t>uporabo</a:t>
            </a:r>
            <a:r>
              <a:rPr lang="en-US" sz="3200" dirty="0"/>
              <a:t> </a:t>
            </a:r>
            <a:r>
              <a:rPr lang="en-US" sz="3200" dirty="0" err="1"/>
              <a:t>orodij</a:t>
            </a:r>
            <a:endParaRPr lang="en-US" sz="3200" dirty="0"/>
          </a:p>
          <a:p>
            <a:pPr marL="457200" indent="-457200">
              <a:buSzPct val="120000"/>
              <a:buBlip>
                <a:blip r:embed="rId13"/>
              </a:buBlip>
            </a:pPr>
            <a:r>
              <a:rPr lang="pl-PL" sz="3200" dirty="0"/>
              <a:t>Spletni portal z dostopom do aplikacij in navodil</a:t>
            </a:r>
            <a:endParaRPr lang="en-US" sz="3200" dirty="0"/>
          </a:p>
          <a:p>
            <a:pPr marL="457200" indent="-457200">
              <a:buSzPct val="120000"/>
              <a:buBlip>
                <a:blip r:embed="rId13"/>
              </a:buBlip>
            </a:pPr>
            <a:r>
              <a:rPr lang="en-US" sz="3200" dirty="0" err="1"/>
              <a:t>Načrt</a:t>
            </a:r>
            <a:r>
              <a:rPr lang="en-US" sz="3200" dirty="0"/>
              <a:t> </a:t>
            </a:r>
            <a:r>
              <a:rPr lang="en-US" sz="3200" dirty="0" err="1"/>
              <a:t>treninga</a:t>
            </a:r>
            <a:r>
              <a:rPr lang="en-US" sz="3200" dirty="0"/>
              <a:t> </a:t>
            </a:r>
            <a:r>
              <a:rPr lang="en-US" sz="3200" dirty="0" err="1"/>
              <a:t>uporabe</a:t>
            </a:r>
            <a:r>
              <a:rPr lang="en-US" sz="3200" dirty="0"/>
              <a:t> </a:t>
            </a:r>
            <a:r>
              <a:rPr lang="en-US" sz="3200" dirty="0" err="1"/>
              <a:t>razvitih</a:t>
            </a:r>
            <a:r>
              <a:rPr lang="en-US" sz="3200" dirty="0"/>
              <a:t> </a:t>
            </a:r>
            <a:r>
              <a:rPr lang="en-US" sz="3200" dirty="0" err="1"/>
              <a:t>inovativnih</a:t>
            </a:r>
            <a:r>
              <a:rPr lang="en-US" sz="3200" dirty="0"/>
              <a:t> </a:t>
            </a:r>
            <a:r>
              <a:rPr lang="en-US" sz="3200" dirty="0" err="1"/>
              <a:t>orodij</a:t>
            </a:r>
            <a:r>
              <a:rPr lang="en-US" sz="3200" dirty="0"/>
              <a:t> za </a:t>
            </a:r>
            <a:r>
              <a:rPr lang="en-US" sz="3200" dirty="0" err="1"/>
              <a:t>lastnike</a:t>
            </a:r>
            <a:r>
              <a:rPr lang="en-US" sz="3200" dirty="0"/>
              <a:t> </a:t>
            </a:r>
            <a:r>
              <a:rPr lang="en-US" sz="3200" dirty="0" err="1"/>
              <a:t>gozdov</a:t>
            </a:r>
            <a:endParaRPr lang="en-US" sz="3200" dirty="0"/>
          </a:p>
          <a:p>
            <a:pPr marL="457200" indent="-457200">
              <a:buSzPct val="120000"/>
              <a:buBlip>
                <a:blip r:embed="rId13"/>
              </a:buBlip>
            </a:pPr>
            <a:r>
              <a:rPr lang="en-US" sz="3200" dirty="0" err="1"/>
              <a:t>Uporaba</a:t>
            </a:r>
            <a:r>
              <a:rPr lang="en-US" sz="3200" dirty="0"/>
              <a:t> </a:t>
            </a:r>
            <a:r>
              <a:rPr lang="en-US" sz="3200" dirty="0" err="1"/>
              <a:t>aplikacij</a:t>
            </a:r>
            <a:r>
              <a:rPr lang="en-US" sz="3200" dirty="0"/>
              <a:t> in </a:t>
            </a:r>
            <a:r>
              <a:rPr lang="en-US" sz="3200" dirty="0" err="1"/>
              <a:t>evalvacija</a:t>
            </a:r>
            <a:endParaRPr lang="en-US" sz="3200" dirty="0"/>
          </a:p>
          <a:p>
            <a:pPr marL="457200" indent="-457200">
              <a:buSzPct val="120000"/>
              <a:buBlip>
                <a:blip r:embed="rId13"/>
              </a:buBlip>
            </a:pPr>
            <a:r>
              <a:rPr lang="en-US" sz="3200" dirty="0" err="1"/>
              <a:t>Delavnice</a:t>
            </a:r>
            <a:r>
              <a:rPr lang="en-US" sz="3200" dirty="0"/>
              <a:t> s </a:t>
            </a:r>
            <a:r>
              <a:rPr lang="en-US" sz="3200" dirty="0" err="1"/>
              <a:t>predstavitvijo</a:t>
            </a:r>
            <a:r>
              <a:rPr lang="en-US" sz="3200" dirty="0"/>
              <a:t> in </a:t>
            </a:r>
            <a:r>
              <a:rPr lang="en-US" sz="3200" dirty="0" err="1"/>
              <a:t>demonstracijo</a:t>
            </a:r>
            <a:r>
              <a:rPr lang="en-US" sz="3200" dirty="0"/>
              <a:t> </a:t>
            </a:r>
            <a:r>
              <a:rPr lang="en-US" sz="3200" dirty="0" err="1"/>
              <a:t>uporabe</a:t>
            </a:r>
            <a:r>
              <a:rPr lang="en-US" sz="3200" dirty="0"/>
              <a:t> </a:t>
            </a:r>
            <a:r>
              <a:rPr lang="en-US" sz="3200" dirty="0" err="1"/>
              <a:t>aplikacij</a:t>
            </a:r>
            <a:endParaRPr lang="en-US" sz="3200" dirty="0"/>
          </a:p>
          <a:p>
            <a:pPr marL="457200" indent="-457200">
              <a:buSzPct val="120000"/>
              <a:buBlip>
                <a:blip r:embed="rId13"/>
              </a:buBlip>
            </a:pPr>
            <a:r>
              <a:rPr lang="en-US" sz="3200" dirty="0" err="1"/>
              <a:t>Razširjanje</a:t>
            </a:r>
            <a:r>
              <a:rPr lang="en-US" sz="3200" dirty="0"/>
              <a:t> </a:t>
            </a:r>
            <a:r>
              <a:rPr lang="en-US" sz="3200" dirty="0" err="1"/>
              <a:t>rezultatov</a:t>
            </a:r>
            <a:r>
              <a:rPr lang="en-US" sz="3200" dirty="0"/>
              <a:t> </a:t>
            </a:r>
            <a:r>
              <a:rPr lang="en-US" sz="3200" dirty="0" err="1"/>
              <a:t>projekta</a:t>
            </a:r>
            <a:r>
              <a:rPr lang="en-US" sz="3200" dirty="0"/>
              <a:t> v </a:t>
            </a:r>
            <a:r>
              <a:rPr lang="en-US" sz="3200" dirty="0" err="1"/>
              <a:t>strokovni</a:t>
            </a:r>
            <a:r>
              <a:rPr lang="en-US" sz="3200" dirty="0"/>
              <a:t> in </a:t>
            </a:r>
            <a:r>
              <a:rPr lang="en-US" sz="3200" dirty="0" err="1"/>
              <a:t>poljudni</a:t>
            </a:r>
            <a:r>
              <a:rPr lang="en-US" sz="3200" dirty="0"/>
              <a:t> </a:t>
            </a:r>
            <a:r>
              <a:rPr lang="en-US" sz="3200" dirty="0" err="1"/>
              <a:t>literaturi</a:t>
            </a:r>
            <a:r>
              <a:rPr lang="en-US" sz="3200" dirty="0"/>
              <a:t> </a:t>
            </a:r>
            <a:r>
              <a:rPr lang="en-US" sz="3200" dirty="0" err="1"/>
              <a:t>ter</a:t>
            </a:r>
            <a:r>
              <a:rPr lang="en-US" sz="3200" dirty="0"/>
              <a:t> </a:t>
            </a:r>
            <a:r>
              <a:rPr lang="en-US" sz="3200" dirty="0" err="1"/>
              <a:t>ostalih</a:t>
            </a:r>
            <a:r>
              <a:rPr lang="en-US" sz="3200" dirty="0"/>
              <a:t> </a:t>
            </a:r>
            <a:r>
              <a:rPr lang="en-US" sz="3200" dirty="0" err="1"/>
              <a:t>medijih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B5DB8F-795A-4343-9A36-B1D6A11C2B42}"/>
              </a:ext>
            </a:extLst>
          </p:cNvPr>
          <p:cNvSpPr txBox="1"/>
          <p:nvPr/>
        </p:nvSpPr>
        <p:spPr>
          <a:xfrm>
            <a:off x="7123011" y="13992863"/>
            <a:ext cx="13990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0000"/>
            </a:pPr>
            <a:r>
              <a:rPr lang="en-US" sz="3600" b="1" dirty="0" err="1">
                <a:solidFill>
                  <a:srgbClr val="075F35"/>
                </a:solidFill>
              </a:rPr>
              <a:t>Dosedanji</a:t>
            </a:r>
            <a:r>
              <a:rPr lang="en-US" sz="3600" b="1" dirty="0">
                <a:solidFill>
                  <a:srgbClr val="075F35"/>
                </a:solidFill>
              </a:rPr>
              <a:t> </a:t>
            </a:r>
            <a:r>
              <a:rPr lang="en-US" sz="3600" b="1" dirty="0" err="1">
                <a:solidFill>
                  <a:srgbClr val="075F35"/>
                </a:solidFill>
              </a:rPr>
              <a:t>rezultati</a:t>
            </a:r>
            <a:r>
              <a:rPr lang="en-US" sz="3600" b="1" dirty="0">
                <a:solidFill>
                  <a:srgbClr val="075F35"/>
                </a:solidFill>
              </a:rPr>
              <a:t> </a:t>
            </a:r>
            <a:r>
              <a:rPr lang="en-US" sz="3600" b="1" dirty="0" err="1">
                <a:solidFill>
                  <a:srgbClr val="075F35"/>
                </a:solidFill>
              </a:rPr>
              <a:t>projekta</a:t>
            </a:r>
            <a:r>
              <a:rPr lang="en-US" sz="3600" b="1" dirty="0">
                <a:solidFill>
                  <a:srgbClr val="075F35"/>
                </a:solidFill>
              </a:rPr>
              <a:t>:</a:t>
            </a:r>
          </a:p>
          <a:p>
            <a:pPr marL="457200" indent="-457200">
              <a:buSzPct val="120000"/>
              <a:buBlip>
                <a:blip r:embed="rId13"/>
              </a:buBlip>
            </a:pPr>
            <a:r>
              <a:rPr lang="en-US" sz="3200" dirty="0" err="1"/>
              <a:t>Aplikacija</a:t>
            </a:r>
            <a:r>
              <a:rPr lang="en-US" sz="3200" dirty="0"/>
              <a:t> MOTI za </a:t>
            </a:r>
            <a:r>
              <a:rPr lang="en-US" sz="3200" dirty="0" err="1"/>
              <a:t>izmero</a:t>
            </a:r>
            <a:r>
              <a:rPr lang="en-US" sz="3200" dirty="0"/>
              <a:t> </a:t>
            </a:r>
            <a:r>
              <a:rPr lang="en-US" sz="3200" dirty="0" err="1"/>
              <a:t>sestojnih</a:t>
            </a:r>
            <a:r>
              <a:rPr lang="en-US" sz="3200" dirty="0"/>
              <a:t> </a:t>
            </a:r>
            <a:r>
              <a:rPr lang="en-US" sz="3200" dirty="0" err="1"/>
              <a:t>parametrov</a:t>
            </a:r>
            <a:endParaRPr lang="en-US" sz="3200" dirty="0"/>
          </a:p>
          <a:p>
            <a:pPr marL="457200" indent="-457200">
              <a:buSzPct val="120000"/>
              <a:buBlip>
                <a:blip r:embed="rId13"/>
              </a:buBlip>
            </a:pPr>
            <a:r>
              <a:rPr lang="en-US" sz="3200" dirty="0" err="1"/>
              <a:t>Priročnik</a:t>
            </a:r>
            <a:r>
              <a:rPr lang="en-US" sz="3200" dirty="0"/>
              <a:t>, </a:t>
            </a:r>
            <a:r>
              <a:rPr lang="en-US" sz="3200" dirty="0" err="1"/>
              <a:t>navodila</a:t>
            </a:r>
            <a:r>
              <a:rPr lang="en-US" sz="3200" dirty="0"/>
              <a:t> in </a:t>
            </a:r>
            <a:r>
              <a:rPr lang="en-US" sz="3200" dirty="0" err="1"/>
              <a:t>demonstracijski</a:t>
            </a:r>
            <a:r>
              <a:rPr lang="en-US" sz="3200" dirty="0"/>
              <a:t> video </a:t>
            </a:r>
            <a:r>
              <a:rPr lang="en-US" sz="3200" dirty="0" err="1"/>
              <a:t>posnetki</a:t>
            </a:r>
            <a:r>
              <a:rPr lang="en-US" sz="3200" dirty="0"/>
              <a:t> za </a:t>
            </a:r>
            <a:r>
              <a:rPr lang="en-US" sz="3200" dirty="0" err="1"/>
              <a:t>uporabo</a:t>
            </a:r>
            <a:r>
              <a:rPr lang="en-US" sz="3200" dirty="0"/>
              <a:t> </a:t>
            </a:r>
            <a:r>
              <a:rPr lang="en-US" sz="3200" dirty="0" err="1"/>
              <a:t>aplikacije</a:t>
            </a:r>
            <a:r>
              <a:rPr lang="en-US" sz="3200" dirty="0"/>
              <a:t> MOTI</a:t>
            </a:r>
          </a:p>
          <a:p>
            <a:pPr marL="457200" indent="-457200">
              <a:buSzPct val="120000"/>
              <a:buBlip>
                <a:blip r:embed="rId13"/>
              </a:buBlip>
            </a:pPr>
            <a:r>
              <a:rPr lang="en-US" sz="3200" dirty="0" err="1"/>
              <a:t>Načrt</a:t>
            </a:r>
            <a:r>
              <a:rPr lang="en-US" sz="3200" dirty="0"/>
              <a:t> </a:t>
            </a:r>
            <a:r>
              <a:rPr lang="en-US" sz="3200" dirty="0" err="1"/>
              <a:t>treninga</a:t>
            </a:r>
            <a:r>
              <a:rPr lang="en-US" sz="3200" dirty="0"/>
              <a:t> </a:t>
            </a:r>
            <a:r>
              <a:rPr lang="en-US" sz="3200" dirty="0" err="1"/>
              <a:t>uporabe</a:t>
            </a:r>
            <a:r>
              <a:rPr lang="en-US" sz="3200" dirty="0"/>
              <a:t> </a:t>
            </a:r>
            <a:r>
              <a:rPr lang="en-US" sz="3200" dirty="0" err="1"/>
              <a:t>razvitih</a:t>
            </a:r>
            <a:r>
              <a:rPr lang="en-US" sz="3200" dirty="0"/>
              <a:t> </a:t>
            </a:r>
            <a:r>
              <a:rPr lang="en-US" sz="3200" dirty="0" err="1"/>
              <a:t>orodij</a:t>
            </a:r>
            <a:r>
              <a:rPr lang="en-US" sz="3200" dirty="0"/>
              <a:t> za </a:t>
            </a:r>
            <a:r>
              <a:rPr lang="en-US" sz="3200" dirty="0" err="1"/>
              <a:t>lastnike</a:t>
            </a:r>
            <a:r>
              <a:rPr lang="en-US" sz="3200" dirty="0"/>
              <a:t> </a:t>
            </a:r>
            <a:r>
              <a:rPr lang="en-US" sz="3200" dirty="0" err="1"/>
              <a:t>gozdov</a:t>
            </a:r>
            <a:endParaRPr lang="en-US" sz="3200" dirty="0"/>
          </a:p>
          <a:p>
            <a:pPr marL="457200" indent="-457200">
              <a:buSzPct val="120000"/>
              <a:buBlip>
                <a:blip r:embed="rId13"/>
              </a:buBlip>
            </a:pPr>
            <a:r>
              <a:rPr lang="en-US" sz="3200" dirty="0" err="1"/>
              <a:t>Praktični</a:t>
            </a:r>
            <a:r>
              <a:rPr lang="en-US" sz="3200" dirty="0"/>
              <a:t> </a:t>
            </a:r>
            <a:r>
              <a:rPr lang="en-US" sz="3200" dirty="0" err="1"/>
              <a:t>preizkus</a:t>
            </a:r>
            <a:r>
              <a:rPr lang="en-US" sz="3200" dirty="0"/>
              <a:t> </a:t>
            </a:r>
            <a:r>
              <a:rPr lang="en-US" sz="3200" dirty="0" err="1"/>
              <a:t>aplikacije</a:t>
            </a:r>
            <a:r>
              <a:rPr lang="en-US" sz="3200" dirty="0"/>
              <a:t> MOTI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posestvih</a:t>
            </a:r>
            <a:r>
              <a:rPr lang="en-US" sz="3200" dirty="0"/>
              <a:t> </a:t>
            </a:r>
            <a:r>
              <a:rPr lang="en-US" sz="3200" dirty="0" err="1"/>
              <a:t>partnerjev</a:t>
            </a:r>
            <a:r>
              <a:rPr lang="en-US" sz="3200" dirty="0"/>
              <a:t> KMG</a:t>
            </a:r>
          </a:p>
          <a:p>
            <a:pPr marL="457200" indent="-457200">
              <a:buSzPct val="120000"/>
              <a:buBlip>
                <a:blip r:embed="rId13"/>
              </a:buBlip>
            </a:pPr>
            <a:r>
              <a:rPr lang="en-US" sz="3200" dirty="0" err="1"/>
              <a:t>Spletni</a:t>
            </a:r>
            <a:r>
              <a:rPr lang="en-US" sz="3200" dirty="0"/>
              <a:t> portal </a:t>
            </a:r>
            <a:r>
              <a:rPr lang="en-US" sz="32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www.digigozd.si</a:t>
            </a:r>
            <a:endParaRPr lang="en-US" sz="32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A35F7B4-99E0-4748-B55E-AEF9269E6B05}"/>
              </a:ext>
            </a:extLst>
          </p:cNvPr>
          <p:cNvSpPr/>
          <p:nvPr/>
        </p:nvSpPr>
        <p:spPr>
          <a:xfrm>
            <a:off x="838172" y="10468251"/>
            <a:ext cx="6187449" cy="5679121"/>
          </a:xfrm>
          <a:prstGeom prst="roundRect">
            <a:avLst/>
          </a:prstGeom>
          <a:solidFill>
            <a:srgbClr val="075F35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 err="1">
                <a:solidFill>
                  <a:srgbClr val="075F35"/>
                </a:solidFill>
              </a:rPr>
              <a:t>Namen</a:t>
            </a:r>
            <a:r>
              <a:rPr lang="en-US" sz="3600" b="1" dirty="0">
                <a:solidFill>
                  <a:srgbClr val="075F35"/>
                </a:solidFill>
              </a:rPr>
              <a:t> in </a:t>
            </a:r>
            <a:r>
              <a:rPr lang="en-US" sz="3600" b="1" dirty="0" err="1">
                <a:solidFill>
                  <a:srgbClr val="075F35"/>
                </a:solidFill>
              </a:rPr>
              <a:t>cilj</a:t>
            </a:r>
            <a:r>
              <a:rPr lang="en-US" sz="3600" b="1" dirty="0">
                <a:solidFill>
                  <a:srgbClr val="075F35"/>
                </a:solidFill>
              </a:rPr>
              <a:t>:</a:t>
            </a:r>
            <a:r>
              <a:rPr lang="en-US" sz="3600" dirty="0">
                <a:solidFill>
                  <a:srgbClr val="075F35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Lastnik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gozda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sam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pridobi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podatke</a:t>
            </a:r>
            <a:r>
              <a:rPr lang="en-US" sz="3400" dirty="0">
                <a:solidFill>
                  <a:prstClr val="black"/>
                </a:solidFill>
              </a:rPr>
              <a:t> o </a:t>
            </a:r>
            <a:r>
              <a:rPr lang="en-US" sz="3400" dirty="0" err="1">
                <a:solidFill>
                  <a:prstClr val="black"/>
                </a:solidFill>
              </a:rPr>
              <a:t>sestojih</a:t>
            </a:r>
            <a:r>
              <a:rPr lang="en-US" sz="3400" dirty="0">
                <a:solidFill>
                  <a:prstClr val="black"/>
                </a:solidFill>
              </a:rPr>
              <a:t>, </a:t>
            </a:r>
            <a:r>
              <a:rPr lang="en-US" sz="3400" dirty="0" err="1">
                <a:solidFill>
                  <a:prstClr val="black"/>
                </a:solidFill>
              </a:rPr>
              <a:t>oceni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prihodnji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razvoj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sestojev</a:t>
            </a:r>
            <a:r>
              <a:rPr lang="en-US" sz="3400" dirty="0">
                <a:solidFill>
                  <a:prstClr val="black"/>
                </a:solidFill>
              </a:rPr>
              <a:t> in </a:t>
            </a:r>
            <a:r>
              <a:rPr lang="en-US" sz="3400" dirty="0" err="1">
                <a:solidFill>
                  <a:prstClr val="black"/>
                </a:solidFill>
              </a:rPr>
              <a:t>ovrednoti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tveganja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pri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gospodarjenju</a:t>
            </a:r>
            <a:r>
              <a:rPr lang="en-US" sz="3400" dirty="0">
                <a:solidFill>
                  <a:prstClr val="black"/>
                </a:solidFill>
              </a:rPr>
              <a:t>. Za ta </a:t>
            </a:r>
            <a:r>
              <a:rPr lang="en-US" sz="3400" dirty="0" err="1">
                <a:solidFill>
                  <a:prstClr val="black"/>
                </a:solidFill>
              </a:rPr>
              <a:t>namen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bomo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pripravili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orodja</a:t>
            </a:r>
            <a:r>
              <a:rPr lang="en-US" sz="3400" dirty="0">
                <a:solidFill>
                  <a:prstClr val="black"/>
                </a:solidFill>
              </a:rPr>
              <a:t> za </a:t>
            </a:r>
            <a:r>
              <a:rPr lang="en-US" sz="3400" dirty="0" err="1">
                <a:solidFill>
                  <a:prstClr val="black"/>
                </a:solidFill>
              </a:rPr>
              <a:t>izvedbo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sestojne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inventure</a:t>
            </a:r>
            <a:r>
              <a:rPr lang="en-US" sz="3400" dirty="0">
                <a:solidFill>
                  <a:prstClr val="black"/>
                </a:solidFill>
              </a:rPr>
              <a:t>, </a:t>
            </a:r>
            <a:r>
              <a:rPr lang="en-US" sz="3400" dirty="0" err="1">
                <a:solidFill>
                  <a:prstClr val="black"/>
                </a:solidFill>
              </a:rPr>
              <a:t>napoved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prihodnjega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razvoja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gozdov</a:t>
            </a:r>
            <a:r>
              <a:rPr lang="en-US" sz="3400" dirty="0">
                <a:solidFill>
                  <a:prstClr val="black"/>
                </a:solidFill>
              </a:rPr>
              <a:t> in </a:t>
            </a:r>
            <a:r>
              <a:rPr lang="en-US" sz="3400" dirty="0" err="1">
                <a:solidFill>
                  <a:prstClr val="black"/>
                </a:solidFill>
              </a:rPr>
              <a:t>podporo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odločanju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pri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načrtovanju</a:t>
            </a:r>
            <a:r>
              <a:rPr lang="en-US" sz="3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E5DF48D-5AF4-4398-8845-1A5D4E0E71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264470" y="16773566"/>
            <a:ext cx="3312368" cy="4303511"/>
          </a:xfrm>
          <a:prstGeom prst="rect">
            <a:avLst/>
          </a:prstGeom>
        </p:spPr>
      </p:pic>
      <p:pic>
        <p:nvPicPr>
          <p:cNvPr id="27" name="Online Media 4" title="Izmera sestojne temeljnice">
            <a:hlinkClick r:id="" action="ppaction://media"/>
            <a:extLst>
              <a:ext uri="{FF2B5EF4-FFF2-40B4-BE49-F238E27FC236}">
                <a16:creationId xmlns:a16="http://schemas.microsoft.com/office/drawing/2014/main" id="{A2168E91-D4B5-41E1-9659-EF87DB5198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5">
            <a:lum bright="3000" contrast="5000"/>
          </a:blip>
          <a:stretch>
            <a:fillRect/>
          </a:stretch>
        </p:blipFill>
        <p:spPr>
          <a:xfrm>
            <a:off x="8191882" y="17281142"/>
            <a:ext cx="6641691" cy="373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49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339</Words>
  <Application>Microsoft Office PowerPoint</Application>
  <PresentationFormat>Custom</PresentationFormat>
  <Paragraphs>35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Officeova tema</vt:lpstr>
      <vt:lpstr>PowerPoint Presentation</vt:lpstr>
    </vt:vector>
  </TitlesOfParts>
  <Company>Ministrstvo za kmetijstvo in okolje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 Miličić</dc:creator>
  <cp:lastModifiedBy>Smrekar, Helena</cp:lastModifiedBy>
  <cp:revision>45</cp:revision>
  <dcterms:created xsi:type="dcterms:W3CDTF">2019-10-01T08:14:05Z</dcterms:created>
  <dcterms:modified xsi:type="dcterms:W3CDTF">2021-11-04T14:20:10Z</dcterms:modified>
</cp:coreProperties>
</file>