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602700" cy="28803600"/>
  <p:notesSz cx="6858000" cy="9144000"/>
  <p:defaultTextStyle>
    <a:defPPr>
      <a:defRPr lang="sl-SI"/>
    </a:defPPr>
    <a:lvl1pPr marL="0" algn="l" defTabSz="2880360" rtl="0" eaLnBrk="1" latinLnBrk="0" hangingPunct="1">
      <a:defRPr sz="5700" kern="1200">
        <a:solidFill>
          <a:schemeClr val="tx1"/>
        </a:solidFill>
        <a:latin typeface="+mn-lt"/>
        <a:ea typeface="+mn-ea"/>
        <a:cs typeface="+mn-cs"/>
      </a:defRPr>
    </a:lvl1pPr>
    <a:lvl2pPr marL="1440180" algn="l" defTabSz="2880360" rtl="0" eaLnBrk="1" latinLnBrk="0" hangingPunct="1">
      <a:defRPr sz="5700" kern="1200">
        <a:solidFill>
          <a:schemeClr val="tx1"/>
        </a:solidFill>
        <a:latin typeface="+mn-lt"/>
        <a:ea typeface="+mn-ea"/>
        <a:cs typeface="+mn-cs"/>
      </a:defRPr>
    </a:lvl2pPr>
    <a:lvl3pPr marL="2880360" algn="l" defTabSz="2880360" rtl="0" eaLnBrk="1" latinLnBrk="0" hangingPunct="1">
      <a:defRPr sz="5700" kern="1200">
        <a:solidFill>
          <a:schemeClr val="tx1"/>
        </a:solidFill>
        <a:latin typeface="+mn-lt"/>
        <a:ea typeface="+mn-ea"/>
        <a:cs typeface="+mn-cs"/>
      </a:defRPr>
    </a:lvl3pPr>
    <a:lvl4pPr marL="4320540" algn="l" defTabSz="2880360" rtl="0" eaLnBrk="1" latinLnBrk="0" hangingPunct="1">
      <a:defRPr sz="5700" kern="1200">
        <a:solidFill>
          <a:schemeClr val="tx1"/>
        </a:solidFill>
        <a:latin typeface="+mn-lt"/>
        <a:ea typeface="+mn-ea"/>
        <a:cs typeface="+mn-cs"/>
      </a:defRPr>
    </a:lvl4pPr>
    <a:lvl5pPr marL="5760720" algn="l" defTabSz="2880360" rtl="0" eaLnBrk="1" latinLnBrk="0" hangingPunct="1">
      <a:defRPr sz="5700" kern="1200">
        <a:solidFill>
          <a:schemeClr val="tx1"/>
        </a:solidFill>
        <a:latin typeface="+mn-lt"/>
        <a:ea typeface="+mn-ea"/>
        <a:cs typeface="+mn-cs"/>
      </a:defRPr>
    </a:lvl5pPr>
    <a:lvl6pPr marL="7200900" algn="l" defTabSz="2880360" rtl="0" eaLnBrk="1" latinLnBrk="0" hangingPunct="1">
      <a:defRPr sz="5700" kern="1200">
        <a:solidFill>
          <a:schemeClr val="tx1"/>
        </a:solidFill>
        <a:latin typeface="+mn-lt"/>
        <a:ea typeface="+mn-ea"/>
        <a:cs typeface="+mn-cs"/>
      </a:defRPr>
    </a:lvl6pPr>
    <a:lvl7pPr marL="8641080" algn="l" defTabSz="2880360" rtl="0" eaLnBrk="1" latinLnBrk="0" hangingPunct="1">
      <a:defRPr sz="5700" kern="1200">
        <a:solidFill>
          <a:schemeClr val="tx1"/>
        </a:solidFill>
        <a:latin typeface="+mn-lt"/>
        <a:ea typeface="+mn-ea"/>
        <a:cs typeface="+mn-cs"/>
      </a:defRPr>
    </a:lvl7pPr>
    <a:lvl8pPr marL="10081260" algn="l" defTabSz="2880360" rtl="0" eaLnBrk="1" latinLnBrk="0" hangingPunct="1">
      <a:defRPr sz="5700" kern="1200">
        <a:solidFill>
          <a:schemeClr val="tx1"/>
        </a:solidFill>
        <a:latin typeface="+mn-lt"/>
        <a:ea typeface="+mn-ea"/>
        <a:cs typeface="+mn-cs"/>
      </a:defRPr>
    </a:lvl8pPr>
    <a:lvl9pPr marL="11521440" algn="l" defTabSz="2880360" rtl="0" eaLnBrk="1" latinLnBrk="0" hangingPunct="1">
      <a:defRPr sz="5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p15:clr>
            <a:srgbClr val="A4A3A4"/>
          </p15:clr>
        </p15:guide>
        <p15:guide id="2" pos="68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54" y="-8544"/>
      </p:cViewPr>
      <p:guideLst>
        <p:guide orient="horz" pos="9072"/>
        <p:guide pos="680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07F21-07C8-4EF1-A872-CB3BE6C02A10}" type="datetimeFigureOut">
              <a:rPr lang="sl-SI" smtClean="0"/>
              <a:t>17. 11. 2021</a:t>
            </a:fld>
            <a:endParaRPr lang="sl-SI"/>
          </a:p>
        </p:txBody>
      </p:sp>
      <p:sp>
        <p:nvSpPr>
          <p:cNvPr id="4" name="Označba mesta stranske slike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0223B-2992-431A-B7D4-9DAAF8FA3849}" type="slidenum">
              <a:rPr lang="sl-SI" smtClean="0"/>
              <a:t>‹#›</a:t>
            </a:fld>
            <a:endParaRPr lang="sl-SI"/>
          </a:p>
        </p:txBody>
      </p:sp>
    </p:spTree>
    <p:extLst>
      <p:ext uri="{BB962C8B-B14F-4D97-AF65-F5344CB8AC3E}">
        <p14:creationId xmlns:p14="http://schemas.microsoft.com/office/powerpoint/2010/main" val="158497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E960223B-2992-431A-B7D4-9DAAF8FA3849}" type="slidenum">
              <a:rPr lang="sl-SI" smtClean="0"/>
              <a:t>1</a:t>
            </a:fld>
            <a:endParaRPr lang="sl-SI"/>
          </a:p>
        </p:txBody>
      </p:sp>
    </p:spTree>
    <p:extLst>
      <p:ext uri="{BB962C8B-B14F-4D97-AF65-F5344CB8AC3E}">
        <p14:creationId xmlns:p14="http://schemas.microsoft.com/office/powerpoint/2010/main" val="196729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620203" y="8947787"/>
            <a:ext cx="18362295" cy="6174105"/>
          </a:xfrm>
        </p:spPr>
        <p:txBody>
          <a:bodyPr/>
          <a:lstStyle/>
          <a:p>
            <a:r>
              <a:rPr lang="sl-SI"/>
              <a:t>Uredite slog naslova matrice</a:t>
            </a:r>
          </a:p>
        </p:txBody>
      </p:sp>
      <p:sp>
        <p:nvSpPr>
          <p:cNvPr id="3" name="Podnaslov 2"/>
          <p:cNvSpPr>
            <a:spLocks noGrp="1"/>
          </p:cNvSpPr>
          <p:nvPr>
            <p:ph type="subTitle" idx="1"/>
          </p:nvPr>
        </p:nvSpPr>
        <p:spPr>
          <a:xfrm>
            <a:off x="3240405" y="16322040"/>
            <a:ext cx="15121890" cy="7360920"/>
          </a:xfrm>
        </p:spPr>
        <p:txBody>
          <a:bodyPr/>
          <a:lstStyle>
            <a:lvl1pPr marL="0" indent="0" algn="ctr">
              <a:buNone/>
              <a:defRPr>
                <a:solidFill>
                  <a:schemeClr val="tx1">
                    <a:tint val="75000"/>
                  </a:schemeClr>
                </a:solidFill>
              </a:defRPr>
            </a:lvl1pPr>
            <a:lvl2pPr marL="1440180" indent="0" algn="ctr">
              <a:buNone/>
              <a:defRPr>
                <a:solidFill>
                  <a:schemeClr val="tx1">
                    <a:tint val="75000"/>
                  </a:schemeClr>
                </a:solidFill>
              </a:defRPr>
            </a:lvl2pPr>
            <a:lvl3pPr marL="2880360" indent="0" algn="ctr">
              <a:buNone/>
              <a:defRPr>
                <a:solidFill>
                  <a:schemeClr val="tx1">
                    <a:tint val="75000"/>
                  </a:schemeClr>
                </a:solidFill>
              </a:defRPr>
            </a:lvl3pPr>
            <a:lvl4pPr marL="4320540" indent="0" algn="ctr">
              <a:buNone/>
              <a:defRPr>
                <a:solidFill>
                  <a:schemeClr val="tx1">
                    <a:tint val="75000"/>
                  </a:schemeClr>
                </a:solidFill>
              </a:defRPr>
            </a:lvl4pPr>
            <a:lvl5pPr marL="5760720" indent="0" algn="ctr">
              <a:buNone/>
              <a:defRPr>
                <a:solidFill>
                  <a:schemeClr val="tx1">
                    <a:tint val="75000"/>
                  </a:schemeClr>
                </a:solidFill>
              </a:defRPr>
            </a:lvl5pPr>
            <a:lvl6pPr marL="7200900" indent="0" algn="ctr">
              <a:buNone/>
              <a:defRPr>
                <a:solidFill>
                  <a:schemeClr val="tx1">
                    <a:tint val="75000"/>
                  </a:schemeClr>
                </a:solidFill>
              </a:defRPr>
            </a:lvl6pPr>
            <a:lvl7pPr marL="8641080" indent="0" algn="ctr">
              <a:buNone/>
              <a:defRPr>
                <a:solidFill>
                  <a:schemeClr val="tx1">
                    <a:tint val="75000"/>
                  </a:schemeClr>
                </a:solidFill>
              </a:defRPr>
            </a:lvl7pPr>
            <a:lvl8pPr marL="10081260" indent="0" algn="ctr">
              <a:buNone/>
              <a:defRPr>
                <a:solidFill>
                  <a:schemeClr val="tx1">
                    <a:tint val="75000"/>
                  </a:schemeClr>
                </a:solidFill>
              </a:defRPr>
            </a:lvl8pPr>
            <a:lvl9pPr marL="1152144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9F17F325-998A-4738-835F-A9833D5128D4}" type="datetimeFigureOut">
              <a:rPr lang="sl-SI" smtClean="0"/>
              <a:t>17. 11. 2021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29236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F17F325-998A-4738-835F-A9833D5128D4}" type="datetimeFigureOut">
              <a:rPr lang="sl-SI" smtClean="0"/>
              <a:t>17. 11. 2021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57882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15661957" y="1153482"/>
            <a:ext cx="4860608" cy="2457640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1080135" y="1153482"/>
            <a:ext cx="14221778" cy="2457640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F17F325-998A-4738-835F-A9833D5128D4}" type="datetimeFigureOut">
              <a:rPr lang="sl-SI" smtClean="0"/>
              <a:t>17. 11. 2021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86112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F17F325-998A-4738-835F-A9833D5128D4}" type="datetimeFigureOut">
              <a:rPr lang="sl-SI" smtClean="0"/>
              <a:t>17. 11. 2021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37416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706464" y="18508982"/>
            <a:ext cx="18362295" cy="5720715"/>
          </a:xfrm>
        </p:spPr>
        <p:txBody>
          <a:bodyPr anchor="t"/>
          <a:lstStyle>
            <a:lvl1pPr algn="l">
              <a:defRPr sz="12600" b="1" cap="all"/>
            </a:lvl1pPr>
          </a:lstStyle>
          <a:p>
            <a:r>
              <a:rPr lang="sl-SI"/>
              <a:t>Uredite slog naslova matrice</a:t>
            </a:r>
          </a:p>
        </p:txBody>
      </p:sp>
      <p:sp>
        <p:nvSpPr>
          <p:cNvPr id="3" name="Ograda besedila 2"/>
          <p:cNvSpPr>
            <a:spLocks noGrp="1"/>
          </p:cNvSpPr>
          <p:nvPr>
            <p:ph type="body" idx="1"/>
          </p:nvPr>
        </p:nvSpPr>
        <p:spPr>
          <a:xfrm>
            <a:off x="1706464" y="12208197"/>
            <a:ext cx="18362295" cy="6300785"/>
          </a:xfrm>
        </p:spPr>
        <p:txBody>
          <a:bodyPr anchor="b"/>
          <a:lstStyle>
            <a:lvl1pPr marL="0" indent="0">
              <a:buNone/>
              <a:defRPr sz="6300">
                <a:solidFill>
                  <a:schemeClr val="tx1">
                    <a:tint val="75000"/>
                  </a:schemeClr>
                </a:solidFill>
              </a:defRPr>
            </a:lvl1pPr>
            <a:lvl2pPr marL="1440180" indent="0">
              <a:buNone/>
              <a:defRPr sz="5700">
                <a:solidFill>
                  <a:schemeClr val="tx1">
                    <a:tint val="75000"/>
                  </a:schemeClr>
                </a:solidFill>
              </a:defRPr>
            </a:lvl2pPr>
            <a:lvl3pPr marL="2880360" indent="0">
              <a:buNone/>
              <a:defRPr sz="5000">
                <a:solidFill>
                  <a:schemeClr val="tx1">
                    <a:tint val="75000"/>
                  </a:schemeClr>
                </a:solidFill>
              </a:defRPr>
            </a:lvl3pPr>
            <a:lvl4pPr marL="4320540" indent="0">
              <a:buNone/>
              <a:defRPr sz="4400">
                <a:solidFill>
                  <a:schemeClr val="tx1">
                    <a:tint val="75000"/>
                  </a:schemeClr>
                </a:solidFill>
              </a:defRPr>
            </a:lvl4pPr>
            <a:lvl5pPr marL="5760720" indent="0">
              <a:buNone/>
              <a:defRPr sz="4400">
                <a:solidFill>
                  <a:schemeClr val="tx1">
                    <a:tint val="75000"/>
                  </a:schemeClr>
                </a:solidFill>
              </a:defRPr>
            </a:lvl5pPr>
            <a:lvl6pPr marL="7200900" indent="0">
              <a:buNone/>
              <a:defRPr sz="4400">
                <a:solidFill>
                  <a:schemeClr val="tx1">
                    <a:tint val="75000"/>
                  </a:schemeClr>
                </a:solidFill>
              </a:defRPr>
            </a:lvl6pPr>
            <a:lvl7pPr marL="8641080" indent="0">
              <a:buNone/>
              <a:defRPr sz="4400">
                <a:solidFill>
                  <a:schemeClr val="tx1">
                    <a:tint val="75000"/>
                  </a:schemeClr>
                </a:solidFill>
              </a:defRPr>
            </a:lvl7pPr>
            <a:lvl8pPr marL="10081260" indent="0">
              <a:buNone/>
              <a:defRPr sz="4400">
                <a:solidFill>
                  <a:schemeClr val="tx1">
                    <a:tint val="75000"/>
                  </a:schemeClr>
                </a:solidFill>
              </a:defRPr>
            </a:lvl8pPr>
            <a:lvl9pPr marL="11521440" indent="0">
              <a:buNone/>
              <a:defRPr sz="4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9F17F325-998A-4738-835F-A9833D5128D4}" type="datetimeFigureOut">
              <a:rPr lang="sl-SI" smtClean="0"/>
              <a:t>17. 11. 2021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82799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1080135" y="6720842"/>
            <a:ext cx="9541193" cy="19009045"/>
          </a:xfrm>
        </p:spPr>
        <p:txBody>
          <a:bodyPr/>
          <a:lstStyle>
            <a:lvl1pPr>
              <a:defRPr sz="8800"/>
            </a:lvl1pPr>
            <a:lvl2pPr>
              <a:defRPr sz="7600"/>
            </a:lvl2pPr>
            <a:lvl3pPr>
              <a:defRPr sz="6300"/>
            </a:lvl3pPr>
            <a:lvl4pPr>
              <a:defRPr sz="5700"/>
            </a:lvl4pPr>
            <a:lvl5pPr>
              <a:defRPr sz="5700"/>
            </a:lvl5pPr>
            <a:lvl6pPr>
              <a:defRPr sz="5700"/>
            </a:lvl6pPr>
            <a:lvl7pPr>
              <a:defRPr sz="5700"/>
            </a:lvl7pPr>
            <a:lvl8pPr>
              <a:defRPr sz="5700"/>
            </a:lvl8pPr>
            <a:lvl9pPr>
              <a:defRPr sz="57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10981372" y="6720842"/>
            <a:ext cx="9541193" cy="19009045"/>
          </a:xfrm>
        </p:spPr>
        <p:txBody>
          <a:bodyPr/>
          <a:lstStyle>
            <a:lvl1pPr>
              <a:defRPr sz="8800"/>
            </a:lvl1pPr>
            <a:lvl2pPr>
              <a:defRPr sz="7600"/>
            </a:lvl2pPr>
            <a:lvl3pPr>
              <a:defRPr sz="6300"/>
            </a:lvl3pPr>
            <a:lvl4pPr>
              <a:defRPr sz="5700"/>
            </a:lvl4pPr>
            <a:lvl5pPr>
              <a:defRPr sz="5700"/>
            </a:lvl5pPr>
            <a:lvl6pPr>
              <a:defRPr sz="5700"/>
            </a:lvl6pPr>
            <a:lvl7pPr>
              <a:defRPr sz="5700"/>
            </a:lvl7pPr>
            <a:lvl8pPr>
              <a:defRPr sz="5700"/>
            </a:lvl8pPr>
            <a:lvl9pPr>
              <a:defRPr sz="57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9F17F325-998A-4738-835F-A9833D5128D4}" type="datetimeFigureOut">
              <a:rPr lang="sl-SI" smtClean="0"/>
              <a:t>17. 11. 2021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01033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1080135" y="6447475"/>
            <a:ext cx="9544944" cy="2687000"/>
          </a:xfrm>
        </p:spPr>
        <p:txBody>
          <a:bodyPr anchor="b"/>
          <a:lstStyle>
            <a:lvl1pPr marL="0" indent="0">
              <a:buNone/>
              <a:defRPr sz="7600" b="1"/>
            </a:lvl1pPr>
            <a:lvl2pPr marL="1440180" indent="0">
              <a:buNone/>
              <a:defRPr sz="6300" b="1"/>
            </a:lvl2pPr>
            <a:lvl3pPr marL="2880360" indent="0">
              <a:buNone/>
              <a:defRPr sz="5700" b="1"/>
            </a:lvl3pPr>
            <a:lvl4pPr marL="4320540" indent="0">
              <a:buNone/>
              <a:defRPr sz="5000" b="1"/>
            </a:lvl4pPr>
            <a:lvl5pPr marL="5760720" indent="0">
              <a:buNone/>
              <a:defRPr sz="5000" b="1"/>
            </a:lvl5pPr>
            <a:lvl6pPr marL="7200900" indent="0">
              <a:buNone/>
              <a:defRPr sz="5000" b="1"/>
            </a:lvl6pPr>
            <a:lvl7pPr marL="8641080" indent="0">
              <a:buNone/>
              <a:defRPr sz="5000" b="1"/>
            </a:lvl7pPr>
            <a:lvl8pPr marL="10081260" indent="0">
              <a:buNone/>
              <a:defRPr sz="5000" b="1"/>
            </a:lvl8pPr>
            <a:lvl9pPr marL="11521440" indent="0">
              <a:buNone/>
              <a:defRPr sz="5000" b="1"/>
            </a:lvl9pPr>
          </a:lstStyle>
          <a:p>
            <a:pPr lvl="0"/>
            <a:r>
              <a:rPr lang="sl-SI"/>
              <a:t>Uredite sloge besedila matrice</a:t>
            </a:r>
          </a:p>
        </p:txBody>
      </p:sp>
      <p:sp>
        <p:nvSpPr>
          <p:cNvPr id="4" name="Ograda vsebine 3"/>
          <p:cNvSpPr>
            <a:spLocks noGrp="1"/>
          </p:cNvSpPr>
          <p:nvPr>
            <p:ph sz="half" idx="2"/>
          </p:nvPr>
        </p:nvSpPr>
        <p:spPr>
          <a:xfrm>
            <a:off x="1080135" y="9134475"/>
            <a:ext cx="9544944" cy="16595410"/>
          </a:xfrm>
        </p:spPr>
        <p:txBody>
          <a:bodyPr/>
          <a:lstStyle>
            <a:lvl1pPr>
              <a:defRPr sz="7600"/>
            </a:lvl1pPr>
            <a:lvl2pPr>
              <a:defRPr sz="6300"/>
            </a:lvl2pPr>
            <a:lvl3pPr>
              <a:defRPr sz="5700"/>
            </a:lvl3pPr>
            <a:lvl4pPr>
              <a:defRPr sz="5000"/>
            </a:lvl4pPr>
            <a:lvl5pPr>
              <a:defRPr sz="5000"/>
            </a:lvl5pPr>
            <a:lvl6pPr>
              <a:defRPr sz="5000"/>
            </a:lvl6pPr>
            <a:lvl7pPr>
              <a:defRPr sz="5000"/>
            </a:lvl7pPr>
            <a:lvl8pPr>
              <a:defRPr sz="5000"/>
            </a:lvl8pPr>
            <a:lvl9pPr>
              <a:defRPr sz="5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10973873" y="6447475"/>
            <a:ext cx="9548693" cy="2687000"/>
          </a:xfrm>
        </p:spPr>
        <p:txBody>
          <a:bodyPr anchor="b"/>
          <a:lstStyle>
            <a:lvl1pPr marL="0" indent="0">
              <a:buNone/>
              <a:defRPr sz="7600" b="1"/>
            </a:lvl1pPr>
            <a:lvl2pPr marL="1440180" indent="0">
              <a:buNone/>
              <a:defRPr sz="6300" b="1"/>
            </a:lvl2pPr>
            <a:lvl3pPr marL="2880360" indent="0">
              <a:buNone/>
              <a:defRPr sz="5700" b="1"/>
            </a:lvl3pPr>
            <a:lvl4pPr marL="4320540" indent="0">
              <a:buNone/>
              <a:defRPr sz="5000" b="1"/>
            </a:lvl4pPr>
            <a:lvl5pPr marL="5760720" indent="0">
              <a:buNone/>
              <a:defRPr sz="5000" b="1"/>
            </a:lvl5pPr>
            <a:lvl6pPr marL="7200900" indent="0">
              <a:buNone/>
              <a:defRPr sz="5000" b="1"/>
            </a:lvl6pPr>
            <a:lvl7pPr marL="8641080" indent="0">
              <a:buNone/>
              <a:defRPr sz="5000" b="1"/>
            </a:lvl7pPr>
            <a:lvl8pPr marL="10081260" indent="0">
              <a:buNone/>
              <a:defRPr sz="5000" b="1"/>
            </a:lvl8pPr>
            <a:lvl9pPr marL="11521440" indent="0">
              <a:buNone/>
              <a:defRPr sz="5000" b="1"/>
            </a:lvl9pPr>
          </a:lstStyle>
          <a:p>
            <a:pPr lvl="0"/>
            <a:r>
              <a:rPr lang="sl-SI"/>
              <a:t>Uredite sloge besedila matrice</a:t>
            </a:r>
          </a:p>
        </p:txBody>
      </p:sp>
      <p:sp>
        <p:nvSpPr>
          <p:cNvPr id="6" name="Ograda vsebine 5"/>
          <p:cNvSpPr>
            <a:spLocks noGrp="1"/>
          </p:cNvSpPr>
          <p:nvPr>
            <p:ph sz="quarter" idx="4"/>
          </p:nvPr>
        </p:nvSpPr>
        <p:spPr>
          <a:xfrm>
            <a:off x="10973873" y="9134475"/>
            <a:ext cx="9548693" cy="16595410"/>
          </a:xfrm>
        </p:spPr>
        <p:txBody>
          <a:bodyPr/>
          <a:lstStyle>
            <a:lvl1pPr>
              <a:defRPr sz="7600"/>
            </a:lvl1pPr>
            <a:lvl2pPr>
              <a:defRPr sz="6300"/>
            </a:lvl2pPr>
            <a:lvl3pPr>
              <a:defRPr sz="5700"/>
            </a:lvl3pPr>
            <a:lvl4pPr>
              <a:defRPr sz="5000"/>
            </a:lvl4pPr>
            <a:lvl5pPr>
              <a:defRPr sz="5000"/>
            </a:lvl5pPr>
            <a:lvl6pPr>
              <a:defRPr sz="5000"/>
            </a:lvl6pPr>
            <a:lvl7pPr>
              <a:defRPr sz="5000"/>
            </a:lvl7pPr>
            <a:lvl8pPr>
              <a:defRPr sz="5000"/>
            </a:lvl8pPr>
            <a:lvl9pPr>
              <a:defRPr sz="5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9F17F325-998A-4738-835F-A9833D5128D4}" type="datetimeFigureOut">
              <a:rPr lang="sl-SI" smtClean="0"/>
              <a:t>17. 11. 2021</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65539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9F17F325-998A-4738-835F-A9833D5128D4}" type="datetimeFigureOut">
              <a:rPr lang="sl-SI" smtClean="0"/>
              <a:t>17. 11. 2021</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56213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9F17F325-998A-4738-835F-A9833D5128D4}" type="datetimeFigureOut">
              <a:rPr lang="sl-SI" smtClean="0"/>
              <a:t>17. 11. 2021</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08680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1080136" y="1146810"/>
            <a:ext cx="7107139" cy="4880610"/>
          </a:xfrm>
        </p:spPr>
        <p:txBody>
          <a:bodyPr anchor="b"/>
          <a:lstStyle>
            <a:lvl1pPr algn="l">
              <a:defRPr sz="6300" b="1"/>
            </a:lvl1pPr>
          </a:lstStyle>
          <a:p>
            <a:r>
              <a:rPr lang="sl-SI"/>
              <a:t>Uredite slog naslova matrice</a:t>
            </a:r>
          </a:p>
        </p:txBody>
      </p:sp>
      <p:sp>
        <p:nvSpPr>
          <p:cNvPr id="3" name="Ograda vsebine 2"/>
          <p:cNvSpPr>
            <a:spLocks noGrp="1"/>
          </p:cNvSpPr>
          <p:nvPr>
            <p:ph idx="1"/>
          </p:nvPr>
        </p:nvSpPr>
        <p:spPr>
          <a:xfrm>
            <a:off x="8446056" y="1146812"/>
            <a:ext cx="12076509" cy="24583075"/>
          </a:xfrm>
        </p:spPr>
        <p:txBody>
          <a:bodyPr/>
          <a:lstStyle>
            <a:lvl1pPr>
              <a:defRPr sz="10100"/>
            </a:lvl1pPr>
            <a:lvl2pPr>
              <a:defRPr sz="8800"/>
            </a:lvl2pPr>
            <a:lvl3pPr>
              <a:defRPr sz="7600"/>
            </a:lvl3pPr>
            <a:lvl4pPr>
              <a:defRPr sz="6300"/>
            </a:lvl4pPr>
            <a:lvl5pPr>
              <a:defRPr sz="6300"/>
            </a:lvl5pPr>
            <a:lvl6pPr>
              <a:defRPr sz="6300"/>
            </a:lvl6pPr>
            <a:lvl7pPr>
              <a:defRPr sz="6300"/>
            </a:lvl7pPr>
            <a:lvl8pPr>
              <a:defRPr sz="6300"/>
            </a:lvl8pPr>
            <a:lvl9pPr>
              <a:defRPr sz="63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1080136" y="6027422"/>
            <a:ext cx="7107139" cy="19702465"/>
          </a:xfrm>
        </p:spPr>
        <p:txBody>
          <a:bodyPr/>
          <a:lstStyle>
            <a:lvl1pPr marL="0" indent="0">
              <a:buNone/>
              <a:defRPr sz="4400"/>
            </a:lvl1pPr>
            <a:lvl2pPr marL="1440180" indent="0">
              <a:buNone/>
              <a:defRPr sz="3800"/>
            </a:lvl2pPr>
            <a:lvl3pPr marL="2880360" indent="0">
              <a:buNone/>
              <a:defRPr sz="3200"/>
            </a:lvl3pPr>
            <a:lvl4pPr marL="4320540" indent="0">
              <a:buNone/>
              <a:defRPr sz="2800"/>
            </a:lvl4pPr>
            <a:lvl5pPr marL="5760720" indent="0">
              <a:buNone/>
              <a:defRPr sz="2800"/>
            </a:lvl5pPr>
            <a:lvl6pPr marL="7200900" indent="0">
              <a:buNone/>
              <a:defRPr sz="2800"/>
            </a:lvl6pPr>
            <a:lvl7pPr marL="8641080" indent="0">
              <a:buNone/>
              <a:defRPr sz="2800"/>
            </a:lvl7pPr>
            <a:lvl8pPr marL="10081260" indent="0">
              <a:buNone/>
              <a:defRPr sz="2800"/>
            </a:lvl8pPr>
            <a:lvl9pPr marL="11521440" indent="0">
              <a:buNone/>
              <a:defRPr sz="2800"/>
            </a:lvl9pPr>
          </a:lstStyle>
          <a:p>
            <a:pPr lvl="0"/>
            <a:r>
              <a:rPr lang="sl-SI"/>
              <a:t>Uredite sloge besedila matrice</a:t>
            </a:r>
          </a:p>
        </p:txBody>
      </p:sp>
      <p:sp>
        <p:nvSpPr>
          <p:cNvPr id="5" name="Ograda datuma 4"/>
          <p:cNvSpPr>
            <a:spLocks noGrp="1"/>
          </p:cNvSpPr>
          <p:nvPr>
            <p:ph type="dt" sz="half" idx="10"/>
          </p:nvPr>
        </p:nvSpPr>
        <p:spPr/>
        <p:txBody>
          <a:bodyPr/>
          <a:lstStyle/>
          <a:p>
            <a:fld id="{9F17F325-998A-4738-835F-A9833D5128D4}" type="datetimeFigureOut">
              <a:rPr lang="sl-SI" smtClean="0"/>
              <a:t>17. 11. 2021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92984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4234280" y="20162520"/>
            <a:ext cx="12961620" cy="2380300"/>
          </a:xfrm>
        </p:spPr>
        <p:txBody>
          <a:bodyPr anchor="b"/>
          <a:lstStyle>
            <a:lvl1pPr algn="l">
              <a:defRPr sz="6300" b="1"/>
            </a:lvl1pPr>
          </a:lstStyle>
          <a:p>
            <a:r>
              <a:rPr lang="sl-SI"/>
              <a:t>Uredite slog naslova matrice</a:t>
            </a:r>
          </a:p>
        </p:txBody>
      </p:sp>
      <p:sp>
        <p:nvSpPr>
          <p:cNvPr id="3" name="Ograda slike 2"/>
          <p:cNvSpPr>
            <a:spLocks noGrp="1"/>
          </p:cNvSpPr>
          <p:nvPr>
            <p:ph type="pic" idx="1"/>
          </p:nvPr>
        </p:nvSpPr>
        <p:spPr>
          <a:xfrm>
            <a:off x="4234280" y="2573655"/>
            <a:ext cx="12961620" cy="17282160"/>
          </a:xfrm>
        </p:spPr>
        <p:txBody>
          <a:bodyPr/>
          <a:lstStyle>
            <a:lvl1pPr marL="0" indent="0">
              <a:buNone/>
              <a:defRPr sz="10100"/>
            </a:lvl1pPr>
            <a:lvl2pPr marL="1440180" indent="0">
              <a:buNone/>
              <a:defRPr sz="8800"/>
            </a:lvl2pPr>
            <a:lvl3pPr marL="2880360" indent="0">
              <a:buNone/>
              <a:defRPr sz="760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sl-SI"/>
          </a:p>
        </p:txBody>
      </p:sp>
      <p:sp>
        <p:nvSpPr>
          <p:cNvPr id="4" name="Ograda besedila 3"/>
          <p:cNvSpPr>
            <a:spLocks noGrp="1"/>
          </p:cNvSpPr>
          <p:nvPr>
            <p:ph type="body" sz="half" idx="2"/>
          </p:nvPr>
        </p:nvSpPr>
        <p:spPr>
          <a:xfrm>
            <a:off x="4234280" y="22542820"/>
            <a:ext cx="12961620" cy="3380420"/>
          </a:xfrm>
        </p:spPr>
        <p:txBody>
          <a:bodyPr/>
          <a:lstStyle>
            <a:lvl1pPr marL="0" indent="0">
              <a:buNone/>
              <a:defRPr sz="4400"/>
            </a:lvl1pPr>
            <a:lvl2pPr marL="1440180" indent="0">
              <a:buNone/>
              <a:defRPr sz="3800"/>
            </a:lvl2pPr>
            <a:lvl3pPr marL="2880360" indent="0">
              <a:buNone/>
              <a:defRPr sz="3200"/>
            </a:lvl3pPr>
            <a:lvl4pPr marL="4320540" indent="0">
              <a:buNone/>
              <a:defRPr sz="2800"/>
            </a:lvl4pPr>
            <a:lvl5pPr marL="5760720" indent="0">
              <a:buNone/>
              <a:defRPr sz="2800"/>
            </a:lvl5pPr>
            <a:lvl6pPr marL="7200900" indent="0">
              <a:buNone/>
              <a:defRPr sz="2800"/>
            </a:lvl6pPr>
            <a:lvl7pPr marL="8641080" indent="0">
              <a:buNone/>
              <a:defRPr sz="2800"/>
            </a:lvl7pPr>
            <a:lvl8pPr marL="10081260" indent="0">
              <a:buNone/>
              <a:defRPr sz="2800"/>
            </a:lvl8pPr>
            <a:lvl9pPr marL="11521440" indent="0">
              <a:buNone/>
              <a:defRPr sz="2800"/>
            </a:lvl9pPr>
          </a:lstStyle>
          <a:p>
            <a:pPr lvl="0"/>
            <a:r>
              <a:rPr lang="sl-SI"/>
              <a:t>Uredite sloge besedila matrice</a:t>
            </a:r>
          </a:p>
        </p:txBody>
      </p:sp>
      <p:sp>
        <p:nvSpPr>
          <p:cNvPr id="5" name="Ograda datuma 4"/>
          <p:cNvSpPr>
            <a:spLocks noGrp="1"/>
          </p:cNvSpPr>
          <p:nvPr>
            <p:ph type="dt" sz="half" idx="10"/>
          </p:nvPr>
        </p:nvSpPr>
        <p:spPr/>
        <p:txBody>
          <a:bodyPr/>
          <a:lstStyle/>
          <a:p>
            <a:fld id="{9F17F325-998A-4738-835F-A9833D5128D4}" type="datetimeFigureOut">
              <a:rPr lang="sl-SI" smtClean="0"/>
              <a:t>17. 11. 2021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32395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1080135" y="1153480"/>
            <a:ext cx="19442430" cy="4800600"/>
          </a:xfrm>
          <a:prstGeom prst="rect">
            <a:avLst/>
          </a:prstGeom>
        </p:spPr>
        <p:txBody>
          <a:bodyPr vert="horz" lIns="288036" tIns="144018" rIns="288036" bIns="144018" rtlCol="0" anchor="ctr">
            <a:normAutofit/>
          </a:bodyPr>
          <a:lstStyle/>
          <a:p>
            <a:r>
              <a:rPr lang="sl-SI"/>
              <a:t>Uredite slog naslova matrice</a:t>
            </a:r>
          </a:p>
        </p:txBody>
      </p:sp>
      <p:sp>
        <p:nvSpPr>
          <p:cNvPr id="3" name="Ograda besedila 2"/>
          <p:cNvSpPr>
            <a:spLocks noGrp="1"/>
          </p:cNvSpPr>
          <p:nvPr>
            <p:ph type="body" idx="1"/>
          </p:nvPr>
        </p:nvSpPr>
        <p:spPr>
          <a:xfrm>
            <a:off x="1080135" y="6720842"/>
            <a:ext cx="19442430" cy="19009045"/>
          </a:xfrm>
          <a:prstGeom prst="rect">
            <a:avLst/>
          </a:prstGeom>
        </p:spPr>
        <p:txBody>
          <a:bodyPr vert="horz" lIns="288036" tIns="144018" rIns="288036" bIns="144018"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1080135" y="26696672"/>
            <a:ext cx="5040630" cy="1533525"/>
          </a:xfrm>
          <a:prstGeom prst="rect">
            <a:avLst/>
          </a:prstGeom>
        </p:spPr>
        <p:txBody>
          <a:bodyPr vert="horz" lIns="288036" tIns="144018" rIns="288036" bIns="144018" rtlCol="0" anchor="ctr"/>
          <a:lstStyle>
            <a:lvl1pPr algn="l">
              <a:defRPr sz="3800">
                <a:solidFill>
                  <a:schemeClr val="tx1">
                    <a:tint val="75000"/>
                  </a:schemeClr>
                </a:solidFill>
              </a:defRPr>
            </a:lvl1pPr>
          </a:lstStyle>
          <a:p>
            <a:fld id="{9F17F325-998A-4738-835F-A9833D5128D4}" type="datetimeFigureOut">
              <a:rPr lang="sl-SI" smtClean="0"/>
              <a:t>17. 11. 2021</a:t>
            </a:fld>
            <a:endParaRPr lang="sl-SI"/>
          </a:p>
        </p:txBody>
      </p:sp>
      <p:sp>
        <p:nvSpPr>
          <p:cNvPr id="5" name="Ograda noge 4"/>
          <p:cNvSpPr>
            <a:spLocks noGrp="1"/>
          </p:cNvSpPr>
          <p:nvPr>
            <p:ph type="ftr" sz="quarter" idx="3"/>
          </p:nvPr>
        </p:nvSpPr>
        <p:spPr>
          <a:xfrm>
            <a:off x="7380923" y="26696672"/>
            <a:ext cx="6840855" cy="1533525"/>
          </a:xfrm>
          <a:prstGeom prst="rect">
            <a:avLst/>
          </a:prstGeom>
        </p:spPr>
        <p:txBody>
          <a:bodyPr vert="horz" lIns="288036" tIns="144018" rIns="288036" bIns="144018" rtlCol="0" anchor="ctr"/>
          <a:lstStyle>
            <a:lvl1pPr algn="ctr">
              <a:defRPr sz="38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15481935" y="26696672"/>
            <a:ext cx="5040630" cy="1533525"/>
          </a:xfrm>
          <a:prstGeom prst="rect">
            <a:avLst/>
          </a:prstGeom>
        </p:spPr>
        <p:txBody>
          <a:bodyPr vert="horz" lIns="288036" tIns="144018" rIns="288036" bIns="144018" rtlCol="0" anchor="ctr"/>
          <a:lstStyle>
            <a:lvl1pPr algn="r">
              <a:defRPr sz="3800">
                <a:solidFill>
                  <a:schemeClr val="tx1">
                    <a:tint val="75000"/>
                  </a:schemeClr>
                </a:solidFill>
              </a:defRPr>
            </a:lvl1pPr>
          </a:lstStyle>
          <a:p>
            <a:fld id="{BFA4AA9F-E5F2-4C9B-A5BB-97D972B63C09}" type="slidenum">
              <a:rPr lang="sl-SI" smtClean="0"/>
              <a:t>‹#›</a:t>
            </a:fld>
            <a:endParaRPr lang="sl-SI"/>
          </a:p>
        </p:txBody>
      </p:sp>
    </p:spTree>
    <p:extLst>
      <p:ext uri="{BB962C8B-B14F-4D97-AF65-F5344CB8AC3E}">
        <p14:creationId xmlns:p14="http://schemas.microsoft.com/office/powerpoint/2010/main" val="3632119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80360" rtl="0" eaLnBrk="1" latinLnBrk="0" hangingPunct="1">
        <a:spcBef>
          <a:spcPct val="0"/>
        </a:spcBef>
        <a:buNone/>
        <a:defRPr sz="13900" kern="1200">
          <a:solidFill>
            <a:schemeClr val="tx1"/>
          </a:solidFill>
          <a:latin typeface="+mj-lt"/>
          <a:ea typeface="+mj-ea"/>
          <a:cs typeface="+mj-cs"/>
        </a:defRPr>
      </a:lvl1pPr>
    </p:titleStyle>
    <p:bodyStyle>
      <a:lvl1pPr marL="1080135" indent="-1080135" algn="l" defTabSz="2880360" rtl="0" eaLnBrk="1" latinLnBrk="0" hangingPunct="1">
        <a:spcBef>
          <a:spcPct val="20000"/>
        </a:spcBef>
        <a:buFont typeface="Arial" panose="020B0604020202020204" pitchFamily="34" charset="0"/>
        <a:buChar char="•"/>
        <a:defRPr sz="10100" kern="1200">
          <a:solidFill>
            <a:schemeClr val="tx1"/>
          </a:solidFill>
          <a:latin typeface="+mn-lt"/>
          <a:ea typeface="+mn-ea"/>
          <a:cs typeface="+mn-cs"/>
        </a:defRPr>
      </a:lvl1pPr>
      <a:lvl2pPr marL="2340293" indent="-900113" algn="l" defTabSz="2880360" rtl="0" eaLnBrk="1" latinLnBrk="0" hangingPunct="1">
        <a:spcBef>
          <a:spcPct val="20000"/>
        </a:spcBef>
        <a:buFont typeface="Arial" panose="020B0604020202020204" pitchFamily="34" charset="0"/>
        <a:buChar char="–"/>
        <a:defRPr sz="8800" kern="1200">
          <a:solidFill>
            <a:schemeClr val="tx1"/>
          </a:solidFill>
          <a:latin typeface="+mn-lt"/>
          <a:ea typeface="+mn-ea"/>
          <a:cs typeface="+mn-cs"/>
        </a:defRPr>
      </a:lvl2pPr>
      <a:lvl3pPr marL="3600450" indent="-720090" algn="l" defTabSz="2880360"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3pPr>
      <a:lvl4pPr marL="504063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4pPr>
      <a:lvl5pPr marL="648081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5pPr>
      <a:lvl6pPr marL="792099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6pPr>
      <a:lvl7pPr marL="936117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7pPr>
      <a:lvl8pPr marL="1080135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8pPr>
      <a:lvl9pPr marL="1224153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9pPr>
    </p:bodyStyle>
    <p:otherStyle>
      <a:defPPr>
        <a:defRPr lang="sl-SI"/>
      </a:defPPr>
      <a:lvl1pPr marL="0" algn="l" defTabSz="2880360" rtl="0" eaLnBrk="1" latinLnBrk="0" hangingPunct="1">
        <a:defRPr sz="5700" kern="1200">
          <a:solidFill>
            <a:schemeClr val="tx1"/>
          </a:solidFill>
          <a:latin typeface="+mn-lt"/>
          <a:ea typeface="+mn-ea"/>
          <a:cs typeface="+mn-cs"/>
        </a:defRPr>
      </a:lvl1pPr>
      <a:lvl2pPr marL="1440180" algn="l" defTabSz="2880360" rtl="0" eaLnBrk="1" latinLnBrk="0" hangingPunct="1">
        <a:defRPr sz="5700" kern="1200">
          <a:solidFill>
            <a:schemeClr val="tx1"/>
          </a:solidFill>
          <a:latin typeface="+mn-lt"/>
          <a:ea typeface="+mn-ea"/>
          <a:cs typeface="+mn-cs"/>
        </a:defRPr>
      </a:lvl2pPr>
      <a:lvl3pPr marL="2880360" algn="l" defTabSz="2880360" rtl="0" eaLnBrk="1" latinLnBrk="0" hangingPunct="1">
        <a:defRPr sz="5700" kern="1200">
          <a:solidFill>
            <a:schemeClr val="tx1"/>
          </a:solidFill>
          <a:latin typeface="+mn-lt"/>
          <a:ea typeface="+mn-ea"/>
          <a:cs typeface="+mn-cs"/>
        </a:defRPr>
      </a:lvl3pPr>
      <a:lvl4pPr marL="4320540" algn="l" defTabSz="2880360" rtl="0" eaLnBrk="1" latinLnBrk="0" hangingPunct="1">
        <a:defRPr sz="5700" kern="1200">
          <a:solidFill>
            <a:schemeClr val="tx1"/>
          </a:solidFill>
          <a:latin typeface="+mn-lt"/>
          <a:ea typeface="+mn-ea"/>
          <a:cs typeface="+mn-cs"/>
        </a:defRPr>
      </a:lvl4pPr>
      <a:lvl5pPr marL="5760720" algn="l" defTabSz="2880360" rtl="0" eaLnBrk="1" latinLnBrk="0" hangingPunct="1">
        <a:defRPr sz="5700" kern="1200">
          <a:solidFill>
            <a:schemeClr val="tx1"/>
          </a:solidFill>
          <a:latin typeface="+mn-lt"/>
          <a:ea typeface="+mn-ea"/>
          <a:cs typeface="+mn-cs"/>
        </a:defRPr>
      </a:lvl5pPr>
      <a:lvl6pPr marL="7200900" algn="l" defTabSz="2880360" rtl="0" eaLnBrk="1" latinLnBrk="0" hangingPunct="1">
        <a:defRPr sz="5700" kern="1200">
          <a:solidFill>
            <a:schemeClr val="tx1"/>
          </a:solidFill>
          <a:latin typeface="+mn-lt"/>
          <a:ea typeface="+mn-ea"/>
          <a:cs typeface="+mn-cs"/>
        </a:defRPr>
      </a:lvl6pPr>
      <a:lvl7pPr marL="8641080" algn="l" defTabSz="2880360" rtl="0" eaLnBrk="1" latinLnBrk="0" hangingPunct="1">
        <a:defRPr sz="5700" kern="1200">
          <a:solidFill>
            <a:schemeClr val="tx1"/>
          </a:solidFill>
          <a:latin typeface="+mn-lt"/>
          <a:ea typeface="+mn-ea"/>
          <a:cs typeface="+mn-cs"/>
        </a:defRPr>
      </a:lvl7pPr>
      <a:lvl8pPr marL="10081260" algn="l" defTabSz="2880360" rtl="0" eaLnBrk="1" latinLnBrk="0" hangingPunct="1">
        <a:defRPr sz="5700" kern="1200">
          <a:solidFill>
            <a:schemeClr val="tx1"/>
          </a:solidFill>
          <a:latin typeface="+mn-lt"/>
          <a:ea typeface="+mn-ea"/>
          <a:cs typeface="+mn-cs"/>
        </a:defRPr>
      </a:lvl8pPr>
      <a:lvl9pPr marL="11521440" algn="l" defTabSz="2880360" rtl="0" eaLnBrk="1" latinLnBrk="0" hangingPunct="1">
        <a:defRPr sz="5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hyperlink" Target="http://www.e-rcp.s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239" y="26944084"/>
            <a:ext cx="5301417" cy="1800199"/>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FFD4384F-790A-420C-8BCA-1769490F4C6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66" y="27435248"/>
            <a:ext cx="6263780" cy="1008112"/>
          </a:xfrm>
          <a:prstGeom prst="rect">
            <a:avLst/>
          </a:prstGeom>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4762" t="16857" r="26838" b="73619"/>
          <a:stretch/>
        </p:blipFill>
        <p:spPr bwMode="auto">
          <a:xfrm>
            <a:off x="5581554" y="26894523"/>
            <a:ext cx="5220658" cy="184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88837" t="17248" r="7789" b="70880"/>
          <a:stretch/>
        </p:blipFill>
        <p:spPr bwMode="auto">
          <a:xfrm>
            <a:off x="15976263" y="27007596"/>
            <a:ext cx="1577589" cy="1734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aobljeni pravokotnik 4"/>
          <p:cNvSpPr/>
          <p:nvPr/>
        </p:nvSpPr>
        <p:spPr>
          <a:xfrm>
            <a:off x="590465" y="7949518"/>
            <a:ext cx="20569523" cy="12674252"/>
          </a:xfrm>
          <a:prstGeom prst="roundRect">
            <a:avLst>
              <a:gd name="adj"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7800" defTabSz="1800000">
              <a:buFontTx/>
              <a:buChar char="-"/>
            </a:pPr>
            <a:r>
              <a:rPr lang="sl-SI" sz="2800" b="1" dirty="0">
                <a:solidFill>
                  <a:srgbClr val="92D050"/>
                </a:solidFill>
              </a:rPr>
              <a:t>Namen in cilji projekta </a:t>
            </a:r>
            <a:r>
              <a:rPr lang="sl-SI" sz="2000" dirty="0">
                <a:solidFill>
                  <a:schemeClr val="tx1"/>
                </a:solidFill>
              </a:rPr>
              <a:t>Izboljšati tehnologijo  pitanja telet mlečnih pasem in mlade pitane govedi mesnih pasem ter križancev. Cilj je prirediti govedino vrhunske kakovosti, natančno definirati kriterije kakovosti takšnega mesa in postaviti strokovne osnove za postavitev blagovne znamke , ki bo pogoj za doseganje višjih cen na tržišču. </a:t>
            </a:r>
          </a:p>
          <a:p>
            <a:pPr marL="177800" indent="-177800" defTabSz="1800000">
              <a:buFontTx/>
              <a:buChar char="-"/>
            </a:pPr>
            <a:r>
              <a:rPr lang="sl-SI" sz="2800" b="1" dirty="0">
                <a:solidFill>
                  <a:srgbClr val="92D050"/>
                </a:solidFill>
              </a:rPr>
              <a:t>Pričakovani rezultati </a:t>
            </a:r>
            <a:r>
              <a:rPr lang="sl-SI" sz="2000" dirty="0">
                <a:solidFill>
                  <a:schemeClr val="tx1"/>
                </a:solidFill>
              </a:rPr>
              <a:t>Izboljšani povprečni dnevni prirasti – pri teletih nad 1000 g  in pri mladem pitanem govedu nad 1200 g.</a:t>
            </a:r>
          </a:p>
          <a:p>
            <a:pPr defTabSz="1800000"/>
            <a:r>
              <a:rPr lang="sl-SI" sz="2000" dirty="0">
                <a:solidFill>
                  <a:schemeClr val="tx1"/>
                </a:solidFill>
              </a:rPr>
              <a:t>Z</a:t>
            </a:r>
            <a:r>
              <a:rPr lang="sl-SI" sz="2000" i="1" dirty="0">
                <a:solidFill>
                  <a:schemeClr val="tx1"/>
                </a:solidFill>
              </a:rPr>
              <a:t>a </a:t>
            </a:r>
            <a:r>
              <a:rPr lang="sl-SI" sz="2000" dirty="0">
                <a:solidFill>
                  <a:schemeClr val="tx1"/>
                </a:solidFill>
              </a:rPr>
              <a:t>barvo mesa - določiti objektivna merila glede primerne barve za teletino in mlado govedino.</a:t>
            </a:r>
          </a:p>
          <a:p>
            <a:pPr defTabSz="1800000"/>
            <a:r>
              <a:rPr lang="sl-SI" sz="2000" dirty="0">
                <a:solidFill>
                  <a:schemeClr val="tx1"/>
                </a:solidFill>
              </a:rPr>
              <a:t>Rezultati senzoričnih  analiz svežega in toplotno obdelanega mesa morajo biti nadpovprečni (npr. v 20 točkovnem sejemskem sistemu vsaj 18 točk).</a:t>
            </a:r>
          </a:p>
          <a:p>
            <a:pPr defTabSz="1800000"/>
            <a:r>
              <a:rPr lang="sl-SI" sz="2000" dirty="0">
                <a:solidFill>
                  <a:schemeClr val="tx1"/>
                </a:solidFill>
              </a:rPr>
              <a:t>Proučiti možnosti izboljšanja arome z zorenjem - postavitev primernih parametrov (temperatura, čas, pakiranje) za tovrstno zorenje teletine in mlade govedine. </a:t>
            </a:r>
          </a:p>
          <a:p>
            <a:pPr defTabSz="1800000"/>
            <a:r>
              <a:rPr lang="sl-SI" sz="2000" dirty="0">
                <a:solidFill>
                  <a:schemeClr val="tx1"/>
                </a:solidFill>
              </a:rPr>
              <a:t>Določiti pogojev prodaje (temperature, pH, način pakiranja).</a:t>
            </a:r>
          </a:p>
          <a:p>
            <a:pPr defTabSz="1800000"/>
            <a:r>
              <a:rPr lang="sl-SI" sz="2000" dirty="0">
                <a:solidFill>
                  <a:schemeClr val="tx1"/>
                </a:solidFill>
              </a:rPr>
              <a:t>Narediti izračune ekonomike pitanja.</a:t>
            </a:r>
            <a:endParaRPr lang="sl-SI" sz="2000" dirty="0">
              <a:solidFill>
                <a:srgbClr val="92D050"/>
              </a:solidFill>
            </a:endParaRPr>
          </a:p>
          <a:p>
            <a:pPr marL="457200" indent="-457200" defTabSz="1800000">
              <a:buFontTx/>
              <a:buChar char="-"/>
            </a:pPr>
            <a:r>
              <a:rPr lang="sl-SI" sz="2800" b="1" dirty="0">
                <a:solidFill>
                  <a:srgbClr val="92D050"/>
                </a:solidFill>
              </a:rPr>
              <a:t>Dosedanji rezultati projekta </a:t>
            </a:r>
            <a:r>
              <a:rPr lang="sl-SI" sz="2000" dirty="0">
                <a:solidFill>
                  <a:schemeClr val="tx1"/>
                </a:solidFill>
              </a:rPr>
              <a:t>Zaključili smo prva testna pitanja telet in mlade pitana govedi na vseh 7 kmetijskih gospodarstvih. Za slovenske razmere smo dosegli nadpovprečne rezultate, tako v povprečnih dnevnih prirastih skozi pitovno obdobje kot tudi v ocenjevanih parametrih kvalitete mesa (rezultati so dostopni na spletni strani </a:t>
            </a:r>
            <a:r>
              <a:rPr lang="sl-SI" sz="2000" dirty="0">
                <a:solidFill>
                  <a:schemeClr val="tx1"/>
                </a:solidFill>
                <a:hlinkClick r:id="rId7"/>
              </a:rPr>
              <a:t>www.e-rcp.si</a:t>
            </a:r>
            <a:r>
              <a:rPr lang="sl-SI" sz="2000" dirty="0">
                <a:solidFill>
                  <a:schemeClr val="tx1"/>
                </a:solidFill>
              </a:rPr>
              <a:t>  Za posamezne faze pitanja telet in mlade pitane govedi smo izdelali protokole, ki so prav tako dostopni na spletni strani. ) Izpeljali smo predvidena izobraževanja za rejce,  kmetijske svetovalce ter dijake in študente. Projekt smo predstavili na sejmih, strokovnih konferencah in TV. </a:t>
            </a:r>
          </a:p>
          <a:p>
            <a:pPr marL="457200" indent="-457200" defTabSz="1800000">
              <a:buFontTx/>
              <a:buChar char="-"/>
            </a:pPr>
            <a:r>
              <a:rPr lang="sl-SI" sz="2800" b="1" dirty="0">
                <a:solidFill>
                  <a:srgbClr val="92D050"/>
                </a:solidFill>
              </a:rPr>
              <a:t>- Zaključek</a:t>
            </a:r>
            <a:r>
              <a:rPr lang="sl-SI" sz="2800" dirty="0">
                <a:solidFill>
                  <a:srgbClr val="92D050"/>
                </a:solidFill>
              </a:rPr>
              <a:t> </a:t>
            </a:r>
            <a:r>
              <a:rPr lang="sl-SI" sz="2000" dirty="0">
                <a:solidFill>
                  <a:schemeClr val="tx1"/>
                </a:solidFill>
              </a:rPr>
              <a:t>Dosegli smo </a:t>
            </a:r>
            <a:r>
              <a:rPr lang="sl-SI" sz="2000" dirty="0" err="1">
                <a:solidFill>
                  <a:schemeClr val="tx1"/>
                </a:solidFill>
              </a:rPr>
              <a:t>clje</a:t>
            </a:r>
            <a:r>
              <a:rPr lang="sl-SI" sz="2000" dirty="0">
                <a:solidFill>
                  <a:schemeClr val="tx1"/>
                </a:solidFill>
              </a:rPr>
              <a:t> in pričakovane rezultate projekta. Predvsem na področju pitanja telet uvajamo pri nas novo, zelo intenzivno tehnologijo pitanja (povprečni dnevni prirasti nad 1,3 kg) do žive teže 200 kg. Prav tako smo prvič pri nas preizkusili tehnologijo zorenja teletine Pripravili smo strokovne osnove za postavitev blagovne znamke govedine vrhunske kakovosti. Seveda pa bo potrebna, po projektu, naslednja faza - postavitev blagovne znamke in ustrezno cenovno umestitev tega mesa na tržišču.</a:t>
            </a:r>
          </a:p>
          <a:p>
            <a:pPr marL="342900" indent="-342900" algn="ctr" defTabSz="1800000">
              <a:buFontTx/>
              <a:buChar char="-"/>
            </a:pPr>
            <a:endParaRPr lang="sl-SI" sz="2000" dirty="0">
              <a:solidFill>
                <a:schemeClr val="tx1"/>
              </a:solidFill>
            </a:endParaRPr>
          </a:p>
          <a:p>
            <a:pPr marL="857250" indent="-857250" algn="ctr" defTabSz="1800000">
              <a:buFontTx/>
              <a:buChar char="-"/>
            </a:pPr>
            <a:endParaRPr lang="sl-SI" dirty="0">
              <a:solidFill>
                <a:srgbClr val="92D050"/>
              </a:solidFill>
            </a:endParaRPr>
          </a:p>
        </p:txBody>
      </p:sp>
      <p:sp>
        <p:nvSpPr>
          <p:cNvPr id="10" name="Zaobljeni pravokotnik 9"/>
          <p:cNvSpPr/>
          <p:nvPr/>
        </p:nvSpPr>
        <p:spPr>
          <a:xfrm>
            <a:off x="576214" y="331096"/>
            <a:ext cx="20598026" cy="2016224"/>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7200" b="1" dirty="0"/>
              <a:t>Pitanje govedi za prirejo govedine vrhunske kakovosti</a:t>
            </a:r>
          </a:p>
        </p:txBody>
      </p:sp>
      <p:sp>
        <p:nvSpPr>
          <p:cNvPr id="11" name="Zaobljeni pravokotnik 10"/>
          <p:cNvSpPr/>
          <p:nvPr/>
        </p:nvSpPr>
        <p:spPr>
          <a:xfrm>
            <a:off x="721596" y="2835280"/>
            <a:ext cx="10769266" cy="242150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92D050"/>
                </a:solidFill>
              </a:rPr>
              <a:t>Vodilni partner</a:t>
            </a:r>
            <a:r>
              <a:rPr lang="sl-SI" sz="3600" dirty="0">
                <a:solidFill>
                  <a:srgbClr val="92D050"/>
                </a:solidFill>
              </a:rPr>
              <a:t>: </a:t>
            </a:r>
            <a:r>
              <a:rPr lang="sl-SI" sz="3600" dirty="0">
                <a:solidFill>
                  <a:schemeClr val="tx1"/>
                </a:solidFill>
              </a:rPr>
              <a:t>EMONA RAZVOJNI CENTER ZA PREHRANO D.O.O.</a:t>
            </a:r>
          </a:p>
          <a:p>
            <a:r>
              <a:rPr lang="sl-SI" sz="3600" b="1" dirty="0">
                <a:solidFill>
                  <a:srgbClr val="92D050"/>
                </a:solidFill>
              </a:rPr>
              <a:t>Ostali člani partnerstva</a:t>
            </a:r>
            <a:r>
              <a:rPr lang="sl-SI" sz="3600" dirty="0">
                <a:solidFill>
                  <a:srgbClr val="92D050"/>
                </a:solidFill>
              </a:rPr>
              <a:t>: </a:t>
            </a:r>
            <a:r>
              <a:rPr lang="sl-SI" sz="3600" dirty="0">
                <a:solidFill>
                  <a:schemeClr val="tx1"/>
                </a:solidFill>
              </a:rPr>
              <a:t>10 PARTNERJEV, OD TEGA 7 KMETIJSKIH GOSPODARSTEV</a:t>
            </a:r>
          </a:p>
        </p:txBody>
      </p:sp>
      <p:sp>
        <p:nvSpPr>
          <p:cNvPr id="12" name="Zaobljeni pravokotnik 11"/>
          <p:cNvSpPr/>
          <p:nvPr/>
        </p:nvSpPr>
        <p:spPr>
          <a:xfrm>
            <a:off x="546076" y="24932782"/>
            <a:ext cx="20512272" cy="189611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dirty="0"/>
              <a:t>Kontaktni podatki vodilnega partnerja  oz. kontaktni podatki predstavitelja posterja (ime in priimek, e-pošta):</a:t>
            </a:r>
          </a:p>
          <a:p>
            <a:r>
              <a:rPr lang="sl-SI" sz="3600">
                <a:solidFill>
                  <a:schemeClr val="tx1"/>
                </a:solidFill>
              </a:rPr>
              <a:t>dr</a:t>
            </a:r>
            <a:r>
              <a:rPr lang="sl-SI" sz="3600" dirty="0">
                <a:solidFill>
                  <a:schemeClr val="tx1"/>
                </a:solidFill>
              </a:rPr>
              <a:t>. Matjaž Červek, matjaz.cervek</a:t>
            </a:r>
            <a:r>
              <a:rPr lang="sl-SI"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sl-SI" sz="3600" dirty="0">
                <a:solidFill>
                  <a:schemeClr val="tx1"/>
                </a:solidFill>
              </a:rPr>
              <a:t>e-rcp.si</a:t>
            </a:r>
          </a:p>
          <a:p>
            <a:r>
              <a:rPr lang="sl-SI" sz="3600" dirty="0"/>
              <a:t>Spletna stran projekta: </a:t>
            </a:r>
            <a:r>
              <a:rPr lang="sl-SI" sz="3600" dirty="0">
                <a:solidFill>
                  <a:schemeClr val="tx1"/>
                </a:solidFill>
              </a:rPr>
              <a:t>www.e-rcp.si</a:t>
            </a:r>
          </a:p>
        </p:txBody>
      </p:sp>
      <p:sp>
        <p:nvSpPr>
          <p:cNvPr id="13" name="Zaobljeni pravokotnik 12"/>
          <p:cNvSpPr/>
          <p:nvPr/>
        </p:nvSpPr>
        <p:spPr>
          <a:xfrm>
            <a:off x="12166415" y="2835504"/>
            <a:ext cx="8891933" cy="242128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l-SI" sz="3600" dirty="0">
              <a:solidFill>
                <a:srgbClr val="92D050"/>
              </a:solidFill>
            </a:endParaRPr>
          </a:p>
          <a:p>
            <a:r>
              <a:rPr lang="sl-SI" sz="3600" b="1" dirty="0">
                <a:solidFill>
                  <a:srgbClr val="92D050"/>
                </a:solidFill>
              </a:rPr>
              <a:t>Tip projekta</a:t>
            </a:r>
            <a:r>
              <a:rPr lang="sl-SI" sz="3600" dirty="0">
                <a:solidFill>
                  <a:srgbClr val="92D050"/>
                </a:solidFill>
              </a:rPr>
              <a:t>: : </a:t>
            </a:r>
            <a:r>
              <a:rPr lang="sl-SI" sz="3600" dirty="0">
                <a:solidFill>
                  <a:schemeClr val="tx1"/>
                </a:solidFill>
              </a:rPr>
              <a:t>Projekt EIP, </a:t>
            </a:r>
            <a:r>
              <a:rPr lang="sl-SI" sz="3600" dirty="0" err="1">
                <a:solidFill>
                  <a:schemeClr val="tx1"/>
                </a:solidFill>
              </a:rPr>
              <a:t>podukrep</a:t>
            </a:r>
            <a:r>
              <a:rPr lang="sl-SI" sz="3600" dirty="0">
                <a:solidFill>
                  <a:schemeClr val="tx1"/>
                </a:solidFill>
              </a:rPr>
              <a:t> 16.2</a:t>
            </a:r>
          </a:p>
          <a:p>
            <a:endParaRPr lang="sl-SI" sz="3600" dirty="0">
              <a:solidFill>
                <a:srgbClr val="92D050"/>
              </a:solidFill>
            </a:endParaRPr>
          </a:p>
          <a:p>
            <a:r>
              <a:rPr lang="sl-SI" sz="3600" b="1" dirty="0">
                <a:solidFill>
                  <a:srgbClr val="92D050"/>
                </a:solidFill>
              </a:rPr>
              <a:t>Tematika projekta</a:t>
            </a:r>
            <a:r>
              <a:rPr lang="sl-SI" sz="3600" dirty="0">
                <a:solidFill>
                  <a:schemeClr val="tx1"/>
                </a:solidFill>
              </a:rPr>
              <a:t> Pitanje telet in mlade govedi za prirejo govedine vrhunske kakovosti</a:t>
            </a:r>
            <a:endParaRPr lang="sl-SI" sz="3600" dirty="0">
              <a:solidFill>
                <a:srgbClr val="92D050"/>
              </a:solidFill>
            </a:endParaRPr>
          </a:p>
          <a:p>
            <a:r>
              <a:rPr lang="sl-SI" sz="3600" dirty="0">
                <a:solidFill>
                  <a:srgbClr val="92D050"/>
                </a:solidFill>
              </a:rPr>
              <a:t> </a:t>
            </a:r>
          </a:p>
        </p:txBody>
      </p:sp>
      <p:sp>
        <p:nvSpPr>
          <p:cNvPr id="14" name="Zaobljeni pravokotnik 13"/>
          <p:cNvSpPr/>
          <p:nvPr/>
        </p:nvSpPr>
        <p:spPr>
          <a:xfrm>
            <a:off x="12166415" y="5688832"/>
            <a:ext cx="8922071" cy="197110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92D050"/>
                </a:solidFill>
              </a:rPr>
              <a:t>Praktični problem</a:t>
            </a:r>
            <a:r>
              <a:rPr lang="sl-SI" sz="3600" dirty="0">
                <a:solidFill>
                  <a:srgbClr val="92D050"/>
                </a:solidFill>
              </a:rPr>
              <a:t>: </a:t>
            </a:r>
            <a:r>
              <a:rPr lang="sl-SI"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 slovenskih tržnih policah govedine znotraj posameznih klavnih kosov nimamo diferenciacije cene na podlagi kakovosti. V bolj razvitih državah </a:t>
            </a:r>
            <a:r>
              <a:rPr lang="sl-SI" sz="18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državah</a:t>
            </a:r>
            <a:r>
              <a:rPr lang="sl-SI"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EU proizvajalci tržijo teletino in mlado govedino visoke kakovosti, po višjih cenah znotraj uveljavljenih blagovnih znamk. To pa zahteva natančno definirane kriterije kvalitete končnega proizvoda in seveda tudi nadzora le te.</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r>
              <a:rPr lang="sl-SI" sz="2000" dirty="0">
                <a:solidFill>
                  <a:schemeClr val="tx1"/>
                </a:solidFill>
              </a:rPr>
              <a:t> </a:t>
            </a:r>
            <a:endParaRPr lang="sl-SI" sz="2000" dirty="0">
              <a:solidFill>
                <a:srgbClr val="92D050"/>
              </a:solidFill>
            </a:endParaRPr>
          </a:p>
        </p:txBody>
      </p:sp>
      <p:sp>
        <p:nvSpPr>
          <p:cNvPr id="15" name="Zaobljeni pravokotnik 14"/>
          <p:cNvSpPr/>
          <p:nvPr/>
        </p:nvSpPr>
        <p:spPr>
          <a:xfrm>
            <a:off x="905622" y="21043204"/>
            <a:ext cx="6120000" cy="3600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00B050"/>
                </a:solidFill>
              </a:rPr>
              <a:t>Pogled kmeta:</a:t>
            </a:r>
          </a:p>
          <a:p>
            <a:endParaRPr lang="sl-SI" sz="3600" b="1" dirty="0">
              <a:solidFill>
                <a:schemeClr val="tx1"/>
              </a:solidFill>
            </a:endParaRPr>
          </a:p>
          <a:p>
            <a:r>
              <a:rPr lang="sl-SI" sz="2400" b="1" dirty="0">
                <a:solidFill>
                  <a:schemeClr val="tx1"/>
                </a:solidFill>
              </a:rPr>
              <a:t>Od projekta pričakujemo izboljšano tehnologijo pitanja in nenazadnje ekonomske učinke. Znižati stroške na enoto prirasta in na podlagi kvalitete doseči na tržišču boljšo ceno proizvoda – mesa.</a:t>
            </a:r>
          </a:p>
          <a:p>
            <a:r>
              <a:rPr lang="sl-SI" sz="3600" b="1" dirty="0">
                <a:solidFill>
                  <a:srgbClr val="92D050"/>
                </a:solidFill>
              </a:rPr>
              <a:t> </a:t>
            </a:r>
            <a:endParaRPr lang="sl-SI" sz="3600" dirty="0">
              <a:solidFill>
                <a:srgbClr val="92D050"/>
              </a:solidFill>
            </a:endParaRPr>
          </a:p>
        </p:txBody>
      </p:sp>
      <p:sp>
        <p:nvSpPr>
          <p:cNvPr id="16" name="Zaobljeni pravokotnik 15"/>
          <p:cNvSpPr/>
          <p:nvPr/>
        </p:nvSpPr>
        <p:spPr>
          <a:xfrm>
            <a:off x="721596" y="5688832"/>
            <a:ext cx="10953292" cy="197110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92D050"/>
                </a:solidFill>
              </a:rPr>
              <a:t>Obdobje trajanja projekta</a:t>
            </a:r>
            <a:r>
              <a:rPr lang="sl-SI" sz="3600" dirty="0">
                <a:solidFill>
                  <a:srgbClr val="92D050"/>
                </a:solidFill>
              </a:rPr>
              <a:t>: </a:t>
            </a:r>
            <a:r>
              <a:rPr lang="sl-SI" sz="3600" dirty="0">
                <a:solidFill>
                  <a:schemeClr val="tx1"/>
                </a:solidFill>
              </a:rPr>
              <a:t>19.12. 2018 – 18.12. 2021</a:t>
            </a:r>
            <a:r>
              <a:rPr lang="sl-SI" sz="3600" dirty="0">
                <a:solidFill>
                  <a:srgbClr val="92D050"/>
                </a:solidFill>
              </a:rPr>
              <a:t>:</a:t>
            </a:r>
          </a:p>
          <a:p>
            <a:endParaRPr lang="sl-SI" sz="3600" dirty="0">
              <a:solidFill>
                <a:srgbClr val="92D050"/>
              </a:solidFill>
            </a:endParaRPr>
          </a:p>
          <a:p>
            <a:r>
              <a:rPr lang="sl-SI" sz="3600" b="1" dirty="0">
                <a:solidFill>
                  <a:srgbClr val="92D050"/>
                </a:solidFill>
              </a:rPr>
              <a:t>Višina odobrenih sredstev</a:t>
            </a:r>
            <a:r>
              <a:rPr lang="sl-SI" sz="3600" dirty="0">
                <a:solidFill>
                  <a:srgbClr val="92D050"/>
                </a:solidFill>
              </a:rPr>
              <a:t>: </a:t>
            </a:r>
            <a:r>
              <a:rPr lang="sl-SI" sz="3600" dirty="0">
                <a:solidFill>
                  <a:schemeClr val="tx1"/>
                </a:solidFill>
              </a:rPr>
              <a:t>349.330,78 €</a:t>
            </a:r>
            <a:endParaRPr lang="sl-SI" sz="3600" dirty="0">
              <a:solidFill>
                <a:srgbClr val="92D050"/>
              </a:solidFill>
            </a:endParaRPr>
          </a:p>
        </p:txBody>
      </p:sp>
      <p:sp>
        <p:nvSpPr>
          <p:cNvPr id="17" name="Zaobljeni pravokotnik 16"/>
          <p:cNvSpPr/>
          <p:nvPr/>
        </p:nvSpPr>
        <p:spPr>
          <a:xfrm>
            <a:off x="7869227" y="21052076"/>
            <a:ext cx="6120000" cy="3600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00B050"/>
                </a:solidFill>
              </a:rPr>
              <a:t>Pogled svetovalca: </a:t>
            </a:r>
          </a:p>
          <a:p>
            <a:endParaRPr lang="sl-SI" sz="3600" b="1" dirty="0">
              <a:solidFill>
                <a:srgbClr val="92D050"/>
              </a:solidFill>
            </a:endParaRPr>
          </a:p>
          <a:p>
            <a:pPr lvl="0"/>
            <a:r>
              <a:rPr lang="sl-SI" sz="2400" b="1" dirty="0">
                <a:solidFill>
                  <a:schemeClr val="tx1"/>
                </a:solidFill>
              </a:rPr>
              <a:t>Cilj svetovalcev je tehnološki napredek kmetijskih gospodarstev. V projektu smo vmesni člen in pomoč pri prenosu novih znanj in tehnologij iz inštitucij znanja do uporabnikov v kmetijstvu.</a:t>
            </a:r>
          </a:p>
          <a:p>
            <a:endParaRPr lang="sl-SI" sz="3600" dirty="0">
              <a:solidFill>
                <a:srgbClr val="92D050"/>
              </a:solidFill>
            </a:endParaRPr>
          </a:p>
        </p:txBody>
      </p:sp>
      <p:sp>
        <p:nvSpPr>
          <p:cNvPr id="18" name="Zaobljeni pravokotnik 17"/>
          <p:cNvSpPr/>
          <p:nvPr/>
        </p:nvSpPr>
        <p:spPr>
          <a:xfrm>
            <a:off x="14768589" y="21103224"/>
            <a:ext cx="6120000" cy="3600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00B050"/>
                </a:solidFill>
              </a:rPr>
              <a:t>Pogled raziskovalca: </a:t>
            </a:r>
          </a:p>
          <a:p>
            <a:endParaRPr lang="sl-SI" sz="3600" b="1" dirty="0">
              <a:solidFill>
                <a:srgbClr val="92D050"/>
              </a:solidFill>
            </a:endParaRPr>
          </a:p>
          <a:p>
            <a:r>
              <a:rPr lang="sl-SI" sz="2400" b="1" dirty="0">
                <a:solidFill>
                  <a:schemeClr val="tx1"/>
                </a:solidFill>
              </a:rPr>
              <a:t>Znanje, se velikokrat pretaka v strokovnih krogih in težko najde pot do končnega uporabnika.</a:t>
            </a:r>
          </a:p>
          <a:p>
            <a:pPr lvl="0"/>
            <a:r>
              <a:rPr lang="sl-SI" sz="2400" b="1" dirty="0">
                <a:solidFill>
                  <a:schemeClr val="tx1"/>
                </a:solidFill>
              </a:rPr>
              <a:t>V tem projektu pa gre za sodelovanje </a:t>
            </a:r>
            <a:r>
              <a:rPr lang="sl-SI" sz="2400" b="1" dirty="0" err="1">
                <a:solidFill>
                  <a:schemeClr val="tx1"/>
                </a:solidFill>
              </a:rPr>
              <a:t>skmetijsko</a:t>
            </a:r>
            <a:r>
              <a:rPr lang="sl-SI" sz="2400" b="1" dirty="0">
                <a:solidFill>
                  <a:schemeClr val="tx1"/>
                </a:solidFill>
              </a:rPr>
              <a:t> svetovalno službo in rejci , za neposreden prenos znanja v prakso. </a:t>
            </a:r>
            <a:endParaRPr lang="sl-SI" sz="2400" b="1" dirty="0">
              <a:solidFill>
                <a:srgbClr val="92D050"/>
              </a:solidFill>
            </a:endParaRPr>
          </a:p>
          <a:p>
            <a:endParaRPr lang="sl-SI" sz="3600" dirty="0">
              <a:solidFill>
                <a:srgbClr val="92D050"/>
              </a:solidFill>
            </a:endParaRPr>
          </a:p>
        </p:txBody>
      </p:sp>
      <p:sp>
        <p:nvSpPr>
          <p:cNvPr id="19" name="Zaobljeni pravokotnik 18"/>
          <p:cNvSpPr/>
          <p:nvPr/>
        </p:nvSpPr>
        <p:spPr>
          <a:xfrm>
            <a:off x="17828589" y="27076412"/>
            <a:ext cx="3060000" cy="142888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4000" dirty="0">
                <a:solidFill>
                  <a:schemeClr val="accent1"/>
                </a:solidFill>
              </a:rPr>
              <a:t>E-RCP</a:t>
            </a:r>
          </a:p>
        </p:txBody>
      </p:sp>
      <p:pic>
        <p:nvPicPr>
          <p:cNvPr id="7" name="Slika 6">
            <a:extLst>
              <a:ext uri="{FF2B5EF4-FFF2-40B4-BE49-F238E27FC236}">
                <a16:creationId xmlns:a16="http://schemas.microsoft.com/office/drawing/2014/main" id="{D1F23F3F-11B1-47EF-A720-9038B349EB1E}"/>
              </a:ext>
            </a:extLst>
          </p:cNvPr>
          <p:cNvPicPr>
            <a:picLocks noChangeAspect="1"/>
          </p:cNvPicPr>
          <p:nvPr/>
        </p:nvPicPr>
        <p:blipFill>
          <a:blip r:embed="rId8"/>
          <a:stretch>
            <a:fillRect/>
          </a:stretch>
        </p:blipFill>
        <p:spPr>
          <a:xfrm>
            <a:off x="13772572" y="16796910"/>
            <a:ext cx="5675616" cy="3607241"/>
          </a:xfrm>
          <a:prstGeom prst="rect">
            <a:avLst/>
          </a:prstGeom>
        </p:spPr>
      </p:pic>
      <p:pic>
        <p:nvPicPr>
          <p:cNvPr id="9" name="Slika 8">
            <a:extLst>
              <a:ext uri="{FF2B5EF4-FFF2-40B4-BE49-F238E27FC236}">
                <a16:creationId xmlns:a16="http://schemas.microsoft.com/office/drawing/2014/main" id="{2D91BD85-61D7-401C-89BC-8DF5C3017C29}"/>
              </a:ext>
            </a:extLst>
          </p:cNvPr>
          <p:cNvPicPr>
            <a:picLocks noChangeAspect="1"/>
          </p:cNvPicPr>
          <p:nvPr/>
        </p:nvPicPr>
        <p:blipFill>
          <a:blip r:embed="rId9"/>
          <a:stretch>
            <a:fillRect/>
          </a:stretch>
        </p:blipFill>
        <p:spPr>
          <a:xfrm>
            <a:off x="2669958" y="16836406"/>
            <a:ext cx="4813214" cy="3607242"/>
          </a:xfrm>
          <a:prstGeom prst="rect">
            <a:avLst/>
          </a:prstGeom>
        </p:spPr>
      </p:pic>
      <p:pic>
        <p:nvPicPr>
          <p:cNvPr id="22" name="Slika 21">
            <a:extLst>
              <a:ext uri="{FF2B5EF4-FFF2-40B4-BE49-F238E27FC236}">
                <a16:creationId xmlns:a16="http://schemas.microsoft.com/office/drawing/2014/main" id="{55F1E3A8-F7B1-453C-87F4-E3C3B99CD08F}"/>
              </a:ext>
            </a:extLst>
          </p:cNvPr>
          <p:cNvPicPr>
            <a:picLocks noChangeAspect="1"/>
          </p:cNvPicPr>
          <p:nvPr/>
        </p:nvPicPr>
        <p:blipFill>
          <a:blip r:embed="rId10"/>
          <a:stretch>
            <a:fillRect/>
          </a:stretch>
        </p:blipFill>
        <p:spPr>
          <a:xfrm>
            <a:off x="8181920" y="16786967"/>
            <a:ext cx="4872638" cy="3656681"/>
          </a:xfrm>
          <a:prstGeom prst="rect">
            <a:avLst/>
          </a:prstGeom>
        </p:spPr>
      </p:pic>
    </p:spTree>
    <p:extLst>
      <p:ext uri="{BB962C8B-B14F-4D97-AF65-F5344CB8AC3E}">
        <p14:creationId xmlns:p14="http://schemas.microsoft.com/office/powerpoint/2010/main" val="288984902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613</Words>
  <Application>Microsoft Office PowerPoint</Application>
  <PresentationFormat>Po meri</PresentationFormat>
  <Paragraphs>38</Paragraphs>
  <Slides>1</Slides>
  <Notes>1</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vt:i4>
      </vt:variant>
    </vt:vector>
  </HeadingPairs>
  <TitlesOfParts>
    <vt:vector size="4" baseType="lpstr">
      <vt:lpstr>Arial</vt:lpstr>
      <vt:lpstr>Calibri</vt:lpstr>
      <vt:lpstr>Officeova tema</vt:lpstr>
      <vt:lpstr>PowerPointova predstavitev</vt:lpstr>
    </vt:vector>
  </TitlesOfParts>
  <Company>Ministrstvo za kmetijstvo in okolje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Vesna Miličić</dc:creator>
  <cp:lastModifiedBy>Matjaž Červek</cp:lastModifiedBy>
  <cp:revision>35</cp:revision>
  <dcterms:created xsi:type="dcterms:W3CDTF">2019-10-01T08:14:05Z</dcterms:created>
  <dcterms:modified xsi:type="dcterms:W3CDTF">2021-11-17T14:33:37Z</dcterms:modified>
</cp:coreProperties>
</file>