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6" r:id="rId2"/>
    <p:sldId id="486" r:id="rId3"/>
    <p:sldId id="527" r:id="rId4"/>
    <p:sldId id="528" r:id="rId5"/>
    <p:sldId id="436" r:id="rId6"/>
    <p:sldId id="489" r:id="rId7"/>
    <p:sldId id="491" r:id="rId8"/>
    <p:sldId id="397" r:id="rId9"/>
    <p:sldId id="522" r:id="rId10"/>
    <p:sldId id="521" r:id="rId11"/>
    <p:sldId id="523" r:id="rId12"/>
    <p:sldId id="524" r:id="rId13"/>
    <p:sldId id="525" r:id="rId14"/>
    <p:sldId id="526" r:id="rId15"/>
    <p:sldId id="529" r:id="rId16"/>
    <p:sldId id="536" r:id="rId17"/>
    <p:sldId id="537" r:id="rId18"/>
    <p:sldId id="539" r:id="rId19"/>
    <p:sldId id="538" r:id="rId20"/>
    <p:sldId id="531" r:id="rId21"/>
    <p:sldId id="532" r:id="rId22"/>
    <p:sldId id="533" r:id="rId23"/>
    <p:sldId id="534" r:id="rId24"/>
    <p:sldId id="535" r:id="rId25"/>
    <p:sldId id="520" r:id="rId26"/>
    <p:sldId id="541" r:id="rId27"/>
    <p:sldId id="540" r:id="rId28"/>
    <p:sldId id="544" r:id="rId29"/>
    <p:sldId id="543" r:id="rId30"/>
    <p:sldId id="542" r:id="rId31"/>
    <p:sldId id="545" r:id="rId32"/>
    <p:sldId id="337" r:id="rId33"/>
  </p:sldIdLst>
  <p:sldSz cx="9144000" cy="6858000" type="screen4x3"/>
  <p:notesSz cx="6797675" cy="9926638"/>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0000"/>
    <a:srgbClr val="FF9933"/>
    <a:srgbClr val="C00000"/>
    <a:srgbClr val="B8E2DE"/>
    <a:srgbClr val="B6E4CC"/>
    <a:srgbClr val="B5E5DF"/>
    <a:srgbClr val="71BF43"/>
    <a:srgbClr val="3A08B8"/>
    <a:srgbClr val="BB05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rednji slo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rednji slog 2 – poudarek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066" autoAdjust="0"/>
    <p:restoredTop sz="94659" autoAdjust="0"/>
  </p:normalViewPr>
  <p:slideViewPr>
    <p:cSldViewPr>
      <p:cViewPr>
        <p:scale>
          <a:sx n="98" d="100"/>
          <a:sy n="98" d="100"/>
        </p:scale>
        <p:origin x="-1284"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1" y="0"/>
            <a:ext cx="2946400" cy="496888"/>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6D55D7A-B884-4B3D-AD98-C5117F0A1C02}" type="datetimeFigureOut">
              <a:rPr lang="sl-SI" smtClean="0"/>
              <a:t>12.2.2019</a:t>
            </a:fld>
            <a:endParaRPr lang="sl-SI"/>
          </a:p>
        </p:txBody>
      </p:sp>
      <p:sp>
        <p:nvSpPr>
          <p:cNvPr id="4" name="Ograda noge 3"/>
          <p:cNvSpPr>
            <a:spLocks noGrp="1"/>
          </p:cNvSpPr>
          <p:nvPr>
            <p:ph type="ftr" sz="quarter" idx="2"/>
          </p:nvPr>
        </p:nvSpPr>
        <p:spPr>
          <a:xfrm>
            <a:off x="1" y="9428165"/>
            <a:ext cx="2946400" cy="496887"/>
          </a:xfrm>
          <a:prstGeom prst="rect">
            <a:avLst/>
          </a:prstGeom>
        </p:spPr>
        <p:txBody>
          <a:bodyPr vert="horz" lIns="91440" tIns="45720" rIns="91440" bIns="45720" rtlCol="0" anchor="b"/>
          <a:lstStyle>
            <a:lvl1pPr algn="l">
              <a:defRPr sz="1200"/>
            </a:lvl1pPr>
          </a:lstStyle>
          <a:p>
            <a:endParaRPr lang="sl-SI"/>
          </a:p>
        </p:txBody>
      </p:sp>
      <p:sp>
        <p:nvSpPr>
          <p:cNvPr id="5" name="Ograda številke diapozitiva 4"/>
          <p:cNvSpPr>
            <a:spLocks noGrp="1"/>
          </p:cNvSpPr>
          <p:nvPr>
            <p:ph type="sldNum" sz="quarter" idx="3"/>
          </p:nvPr>
        </p:nvSpPr>
        <p:spPr>
          <a:xfrm>
            <a:off x="3849688" y="9428165"/>
            <a:ext cx="2946400" cy="496887"/>
          </a:xfrm>
          <a:prstGeom prst="rect">
            <a:avLst/>
          </a:prstGeom>
        </p:spPr>
        <p:txBody>
          <a:bodyPr vert="horz" lIns="91440" tIns="45720" rIns="91440" bIns="45720" rtlCol="0" anchor="b"/>
          <a:lstStyle>
            <a:lvl1pPr algn="r">
              <a:defRPr sz="1200"/>
            </a:lvl1pPr>
          </a:lstStyle>
          <a:p>
            <a:fld id="{11971E34-4B9F-423A-A100-635883149AEF}" type="slidenum">
              <a:rPr lang="sl-SI" smtClean="0"/>
              <a:t>‹#›</a:t>
            </a:fld>
            <a:endParaRPr lang="sl-SI"/>
          </a:p>
        </p:txBody>
      </p:sp>
    </p:spTree>
    <p:extLst>
      <p:ext uri="{BB962C8B-B14F-4D97-AF65-F5344CB8AC3E}">
        <p14:creationId xmlns:p14="http://schemas.microsoft.com/office/powerpoint/2010/main" val="4132288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C70BB91-5E22-4AB8-8FFE-523870719196}" type="datetimeFigureOut">
              <a:rPr lang="sl-SI" smtClean="0"/>
              <a:t>12.2.2019</a:t>
            </a:fld>
            <a:endParaRPr lang="sl-SI"/>
          </a:p>
        </p:txBody>
      </p:sp>
      <p:sp>
        <p:nvSpPr>
          <p:cNvPr id="4" name="Ograda stranske slik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sl-SI"/>
          </a:p>
        </p:txBody>
      </p:sp>
      <p:sp>
        <p:nvSpPr>
          <p:cNvPr id="5" name="Ograda opomb 4"/>
          <p:cNvSpPr>
            <a:spLocks noGrp="1"/>
          </p:cNvSpPr>
          <p:nvPr>
            <p:ph type="body" sz="quarter" idx="3"/>
          </p:nvPr>
        </p:nvSpPr>
        <p:spPr>
          <a:xfrm>
            <a:off x="679768" y="4715155"/>
            <a:ext cx="5438140" cy="4466987"/>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grada no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sl-SI"/>
          </a:p>
        </p:txBody>
      </p:sp>
      <p:sp>
        <p:nvSpPr>
          <p:cNvPr id="7" name="Ograda številke diapozitiva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5519DB0-11CB-481F-B45F-2F7EF8A95C39}" type="slidenum">
              <a:rPr lang="sl-SI" smtClean="0"/>
              <a:t>‹#›</a:t>
            </a:fld>
            <a:endParaRPr lang="sl-SI"/>
          </a:p>
        </p:txBody>
      </p:sp>
    </p:spTree>
    <p:extLst>
      <p:ext uri="{BB962C8B-B14F-4D97-AF65-F5344CB8AC3E}">
        <p14:creationId xmlns:p14="http://schemas.microsoft.com/office/powerpoint/2010/main" val="866646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a:p>
        </p:txBody>
      </p:sp>
      <p:sp>
        <p:nvSpPr>
          <p:cNvPr id="4" name="Ograda številke diapozitiva 3"/>
          <p:cNvSpPr>
            <a:spLocks noGrp="1"/>
          </p:cNvSpPr>
          <p:nvPr>
            <p:ph type="sldNum" sz="quarter" idx="10"/>
          </p:nvPr>
        </p:nvSpPr>
        <p:spPr/>
        <p:txBody>
          <a:bodyPr/>
          <a:lstStyle/>
          <a:p>
            <a:fld id="{A5519DB0-11CB-481F-B45F-2F7EF8A95C39}" type="slidenum">
              <a:rPr lang="sl-SI" smtClean="0"/>
              <a:t>1</a:t>
            </a:fld>
            <a:endParaRPr lang="sl-SI"/>
          </a:p>
        </p:txBody>
      </p:sp>
    </p:spTree>
    <p:extLst>
      <p:ext uri="{BB962C8B-B14F-4D97-AF65-F5344CB8AC3E}">
        <p14:creationId xmlns:p14="http://schemas.microsoft.com/office/powerpoint/2010/main" val="3590176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a:p>
        </p:txBody>
      </p:sp>
      <p:sp>
        <p:nvSpPr>
          <p:cNvPr id="4" name="Ograda številke diapozitiva 3"/>
          <p:cNvSpPr>
            <a:spLocks noGrp="1"/>
          </p:cNvSpPr>
          <p:nvPr>
            <p:ph type="sldNum" sz="quarter" idx="10"/>
          </p:nvPr>
        </p:nvSpPr>
        <p:spPr/>
        <p:txBody>
          <a:bodyPr/>
          <a:lstStyle/>
          <a:p>
            <a:fld id="{A5519DB0-11CB-481F-B45F-2F7EF8A95C39}" type="slidenum">
              <a:rPr lang="sl-SI" smtClean="0"/>
              <a:t>2</a:t>
            </a:fld>
            <a:endParaRPr lang="sl-SI"/>
          </a:p>
        </p:txBody>
      </p:sp>
    </p:spTree>
    <p:extLst>
      <p:ext uri="{BB962C8B-B14F-4D97-AF65-F5344CB8AC3E}">
        <p14:creationId xmlns:p14="http://schemas.microsoft.com/office/powerpoint/2010/main" val="1293858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a:p>
        </p:txBody>
      </p:sp>
      <p:sp>
        <p:nvSpPr>
          <p:cNvPr id="4" name="Ograda številke diapozitiva 3"/>
          <p:cNvSpPr>
            <a:spLocks noGrp="1"/>
          </p:cNvSpPr>
          <p:nvPr>
            <p:ph type="sldNum" sz="quarter" idx="10"/>
          </p:nvPr>
        </p:nvSpPr>
        <p:spPr/>
        <p:txBody>
          <a:bodyPr/>
          <a:lstStyle/>
          <a:p>
            <a:fld id="{A5519DB0-11CB-481F-B45F-2F7EF8A95C39}" type="slidenum">
              <a:rPr lang="sl-SI" smtClean="0"/>
              <a:t>3</a:t>
            </a:fld>
            <a:endParaRPr lang="sl-SI"/>
          </a:p>
        </p:txBody>
      </p:sp>
    </p:spTree>
    <p:extLst>
      <p:ext uri="{BB962C8B-B14F-4D97-AF65-F5344CB8AC3E}">
        <p14:creationId xmlns:p14="http://schemas.microsoft.com/office/powerpoint/2010/main" val="1293858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a:p>
        </p:txBody>
      </p:sp>
      <p:sp>
        <p:nvSpPr>
          <p:cNvPr id="4" name="Ograda številke diapozitiva 3"/>
          <p:cNvSpPr>
            <a:spLocks noGrp="1"/>
          </p:cNvSpPr>
          <p:nvPr>
            <p:ph type="sldNum" sz="quarter" idx="10"/>
          </p:nvPr>
        </p:nvSpPr>
        <p:spPr/>
        <p:txBody>
          <a:bodyPr/>
          <a:lstStyle/>
          <a:p>
            <a:fld id="{A5519DB0-11CB-481F-B45F-2F7EF8A95C39}" type="slidenum">
              <a:rPr lang="sl-SI" smtClean="0"/>
              <a:t>4</a:t>
            </a:fld>
            <a:endParaRPr lang="sl-SI"/>
          </a:p>
        </p:txBody>
      </p:sp>
    </p:spTree>
    <p:extLst>
      <p:ext uri="{BB962C8B-B14F-4D97-AF65-F5344CB8AC3E}">
        <p14:creationId xmlns:p14="http://schemas.microsoft.com/office/powerpoint/2010/main" val="1293858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a:p>
        </p:txBody>
      </p:sp>
      <p:sp>
        <p:nvSpPr>
          <p:cNvPr id="4" name="Ograda številke diapozitiva 3"/>
          <p:cNvSpPr>
            <a:spLocks noGrp="1"/>
          </p:cNvSpPr>
          <p:nvPr>
            <p:ph type="sldNum" sz="quarter" idx="10"/>
          </p:nvPr>
        </p:nvSpPr>
        <p:spPr/>
        <p:txBody>
          <a:bodyPr/>
          <a:lstStyle/>
          <a:p>
            <a:fld id="{A5519DB0-11CB-481F-B45F-2F7EF8A95C39}" type="slidenum">
              <a:rPr lang="sl-SI" smtClean="0"/>
              <a:t>5</a:t>
            </a:fld>
            <a:endParaRPr lang="sl-SI"/>
          </a:p>
        </p:txBody>
      </p:sp>
    </p:spTree>
    <p:extLst>
      <p:ext uri="{BB962C8B-B14F-4D97-AF65-F5344CB8AC3E}">
        <p14:creationId xmlns:p14="http://schemas.microsoft.com/office/powerpoint/2010/main" val="2854917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a:p>
        </p:txBody>
      </p:sp>
      <p:sp>
        <p:nvSpPr>
          <p:cNvPr id="4" name="Ograda številke diapozitiva 3"/>
          <p:cNvSpPr>
            <a:spLocks noGrp="1"/>
          </p:cNvSpPr>
          <p:nvPr>
            <p:ph type="sldNum" sz="quarter" idx="10"/>
          </p:nvPr>
        </p:nvSpPr>
        <p:spPr/>
        <p:txBody>
          <a:bodyPr/>
          <a:lstStyle/>
          <a:p>
            <a:fld id="{A5519DB0-11CB-481F-B45F-2F7EF8A95C39}" type="slidenum">
              <a:rPr lang="sl-SI" smtClean="0"/>
              <a:t>6</a:t>
            </a:fld>
            <a:endParaRPr lang="sl-SI"/>
          </a:p>
        </p:txBody>
      </p:sp>
    </p:spTree>
    <p:extLst>
      <p:ext uri="{BB962C8B-B14F-4D97-AF65-F5344CB8AC3E}">
        <p14:creationId xmlns:p14="http://schemas.microsoft.com/office/powerpoint/2010/main" val="68790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a:p>
        </p:txBody>
      </p:sp>
      <p:sp>
        <p:nvSpPr>
          <p:cNvPr id="4" name="Ograda številke diapozitiva 3"/>
          <p:cNvSpPr>
            <a:spLocks noGrp="1"/>
          </p:cNvSpPr>
          <p:nvPr>
            <p:ph type="sldNum" sz="quarter" idx="10"/>
          </p:nvPr>
        </p:nvSpPr>
        <p:spPr/>
        <p:txBody>
          <a:bodyPr/>
          <a:lstStyle/>
          <a:p>
            <a:fld id="{A5519DB0-11CB-481F-B45F-2F7EF8A95C39}" type="slidenum">
              <a:rPr lang="sl-SI" smtClean="0"/>
              <a:t>7</a:t>
            </a:fld>
            <a:endParaRPr lang="sl-SI"/>
          </a:p>
        </p:txBody>
      </p:sp>
    </p:spTree>
    <p:extLst>
      <p:ext uri="{BB962C8B-B14F-4D97-AF65-F5344CB8AC3E}">
        <p14:creationId xmlns:p14="http://schemas.microsoft.com/office/powerpoint/2010/main" val="1088494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a:p>
        </p:txBody>
      </p:sp>
      <p:sp>
        <p:nvSpPr>
          <p:cNvPr id="4" name="Ograda številke diapozitiva 3"/>
          <p:cNvSpPr>
            <a:spLocks noGrp="1"/>
          </p:cNvSpPr>
          <p:nvPr>
            <p:ph type="sldNum" sz="quarter" idx="10"/>
          </p:nvPr>
        </p:nvSpPr>
        <p:spPr/>
        <p:txBody>
          <a:bodyPr/>
          <a:lstStyle/>
          <a:p>
            <a:fld id="{A5519DB0-11CB-481F-B45F-2F7EF8A95C39}" type="slidenum">
              <a:rPr lang="sl-SI" smtClean="0"/>
              <a:t>8</a:t>
            </a:fld>
            <a:endParaRPr lang="sl-SI"/>
          </a:p>
        </p:txBody>
      </p:sp>
    </p:spTree>
    <p:extLst>
      <p:ext uri="{BB962C8B-B14F-4D97-AF65-F5344CB8AC3E}">
        <p14:creationId xmlns:p14="http://schemas.microsoft.com/office/powerpoint/2010/main" val="673745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a:p>
        </p:txBody>
      </p:sp>
      <p:sp>
        <p:nvSpPr>
          <p:cNvPr id="4" name="Ograda številke diapozitiva 3"/>
          <p:cNvSpPr>
            <a:spLocks noGrp="1"/>
          </p:cNvSpPr>
          <p:nvPr>
            <p:ph type="sldNum" sz="quarter" idx="10"/>
          </p:nvPr>
        </p:nvSpPr>
        <p:spPr/>
        <p:txBody>
          <a:bodyPr/>
          <a:lstStyle/>
          <a:p>
            <a:fld id="{A5519DB0-11CB-481F-B45F-2F7EF8A95C39}" type="slidenum">
              <a:rPr lang="sl-SI" smtClean="0"/>
              <a:t>32</a:t>
            </a:fld>
            <a:endParaRPr lang="sl-SI"/>
          </a:p>
        </p:txBody>
      </p:sp>
    </p:spTree>
    <p:extLst>
      <p:ext uri="{BB962C8B-B14F-4D97-AF65-F5344CB8AC3E}">
        <p14:creationId xmlns:p14="http://schemas.microsoft.com/office/powerpoint/2010/main" val="949458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smtClean="0"/>
              <a:t>Kliknite, če želite urediti slog naslova matrice</a:t>
            </a:r>
            <a:endParaRPr lang="sl-SI"/>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Kliknite, če želite urediti slog podnaslova matrice</a:t>
            </a:r>
            <a:endParaRPr lang="sl-SI"/>
          </a:p>
        </p:txBody>
      </p:sp>
      <p:sp>
        <p:nvSpPr>
          <p:cNvPr id="4" name="Ograda datuma 3"/>
          <p:cNvSpPr>
            <a:spLocks noGrp="1"/>
          </p:cNvSpPr>
          <p:nvPr>
            <p:ph type="dt" sz="half" idx="10"/>
          </p:nvPr>
        </p:nvSpPr>
        <p:spPr/>
        <p:txBody>
          <a:bodyPr/>
          <a:lstStyle/>
          <a:p>
            <a:fld id="{2BF87CAA-FF2A-437D-9239-80C30ACA40B9}" type="datetimeFigureOut">
              <a:rPr lang="sl-SI" smtClean="0"/>
              <a:t>12.2.2019</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55814627-7412-4605-A2B8-6A8F5ECD08B1}" type="slidenum">
              <a:rPr lang="sl-SI" smtClean="0"/>
              <a:t>‹#›</a:t>
            </a:fld>
            <a:endParaRPr lang="sl-SI"/>
          </a:p>
        </p:txBody>
      </p:sp>
      <p:pic>
        <p:nvPicPr>
          <p:cNvPr id="8" name="Slik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384"/>
            <a:ext cx="9144000" cy="674008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2BF87CAA-FF2A-437D-9239-80C30ACA40B9}" type="datetimeFigureOut">
              <a:rPr lang="sl-SI" smtClean="0"/>
              <a:t>12.2.2019</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55814627-7412-4605-A2B8-6A8F5ECD08B1}" type="slidenum">
              <a:rPr lang="sl-SI" smtClean="0"/>
              <a:t>‹#›</a:t>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smtClean="0"/>
              <a:t>Kliknite, če želite urediti slog naslova matrice</a:t>
            </a:r>
            <a:endParaRPr lang="sl-SI"/>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2BF87CAA-FF2A-437D-9239-80C30ACA40B9}" type="datetimeFigureOut">
              <a:rPr lang="sl-SI" smtClean="0"/>
              <a:t>12.2.2019</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55814627-7412-4605-A2B8-6A8F5ECD08B1}" type="slidenum">
              <a:rPr lang="sl-SI" smtClean="0"/>
              <a:t>‹#›</a:t>
            </a:fld>
            <a:endParaRPr lang="sl-S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vsebine 2"/>
          <p:cNvSpPr>
            <a:spLocks noGrp="1"/>
          </p:cNvSpPr>
          <p:nvPr>
            <p:ph idx="1"/>
          </p:nvPr>
        </p:nvSpPr>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2BF87CAA-FF2A-437D-9239-80C30ACA40B9}" type="datetimeFigureOut">
              <a:rPr lang="sl-SI" smtClean="0"/>
              <a:t>12.2.2019</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55814627-7412-4605-A2B8-6A8F5ECD08B1}" type="slidenum">
              <a:rPr lang="sl-SI" smtClean="0"/>
              <a:t>‹#›</a:t>
            </a:fld>
            <a:endParaRPr lang="sl-S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smtClean="0"/>
              <a:t>Kliknite, če želite urediti slog naslova matrice</a:t>
            </a:r>
            <a:endParaRPr lang="sl-SI"/>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Kliknite, če želite urediti sloge besedila matrice</a:t>
            </a:r>
          </a:p>
        </p:txBody>
      </p:sp>
      <p:sp>
        <p:nvSpPr>
          <p:cNvPr id="4" name="Ograda datuma 3"/>
          <p:cNvSpPr>
            <a:spLocks noGrp="1"/>
          </p:cNvSpPr>
          <p:nvPr>
            <p:ph type="dt" sz="half" idx="10"/>
          </p:nvPr>
        </p:nvSpPr>
        <p:spPr/>
        <p:txBody>
          <a:bodyPr/>
          <a:lstStyle/>
          <a:p>
            <a:fld id="{2BF87CAA-FF2A-437D-9239-80C30ACA40B9}" type="datetimeFigureOut">
              <a:rPr lang="sl-SI" smtClean="0"/>
              <a:t>12.2.2019</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55814627-7412-4605-A2B8-6A8F5ECD08B1}" type="slidenum">
              <a:rPr lang="sl-SI" smtClean="0"/>
              <a:t>‹#›</a:t>
            </a:fld>
            <a:endParaRPr lang="sl-S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p:txBody>
          <a:bodyPr/>
          <a:lstStyle/>
          <a:p>
            <a:fld id="{2BF87CAA-FF2A-437D-9239-80C30ACA40B9}" type="datetimeFigureOut">
              <a:rPr lang="sl-SI" smtClean="0"/>
              <a:t>12.2.2019</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55814627-7412-4605-A2B8-6A8F5ECD08B1}" type="slidenum">
              <a:rPr lang="sl-SI" smtClean="0"/>
              <a:t>‹#›</a:t>
            </a:fld>
            <a:endParaRPr lang="sl-S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Kliknite, če želite urediti slog naslova matrice</a:t>
            </a:r>
            <a:endParaRPr lang="sl-SI"/>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Kliknite, če želite urediti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Kliknite, če želite urediti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p:txBody>
          <a:bodyPr/>
          <a:lstStyle/>
          <a:p>
            <a:fld id="{2BF87CAA-FF2A-437D-9239-80C30ACA40B9}" type="datetimeFigureOut">
              <a:rPr lang="sl-SI" smtClean="0"/>
              <a:t>12.2.2019</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55814627-7412-4605-A2B8-6A8F5ECD08B1}" type="slidenum">
              <a:rPr lang="sl-SI" smtClean="0"/>
              <a:t>‹#›</a:t>
            </a:fld>
            <a:endParaRPr lang="sl-S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Kliknite, če želite urediti slog naslova matrice</a:t>
            </a:r>
            <a:endParaRPr lang="sl-SI"/>
          </a:p>
        </p:txBody>
      </p:sp>
      <p:sp>
        <p:nvSpPr>
          <p:cNvPr id="3" name="Ograda datuma 2"/>
          <p:cNvSpPr>
            <a:spLocks noGrp="1"/>
          </p:cNvSpPr>
          <p:nvPr>
            <p:ph type="dt" sz="half" idx="10"/>
          </p:nvPr>
        </p:nvSpPr>
        <p:spPr/>
        <p:txBody>
          <a:bodyPr/>
          <a:lstStyle/>
          <a:p>
            <a:fld id="{2BF87CAA-FF2A-437D-9239-80C30ACA40B9}" type="datetimeFigureOut">
              <a:rPr lang="sl-SI" smtClean="0"/>
              <a:t>12.2.2019</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55814627-7412-4605-A2B8-6A8F5ECD08B1}" type="slidenum">
              <a:rPr lang="sl-SI" smtClean="0"/>
              <a:t>‹#›</a:t>
            </a:fld>
            <a:endParaRPr lang="sl-S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2BF87CAA-FF2A-437D-9239-80C30ACA40B9}" type="datetimeFigureOut">
              <a:rPr lang="sl-SI" smtClean="0"/>
              <a:t>12.2.2019</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55814627-7412-4605-A2B8-6A8F5ECD08B1}" type="slidenum">
              <a:rPr lang="sl-SI" smtClean="0"/>
              <a:t>‹#›</a:t>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smtClean="0"/>
              <a:t>Kliknite, če želite urediti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Kliknite, če želite urediti sloge besedila matrice</a:t>
            </a:r>
          </a:p>
        </p:txBody>
      </p:sp>
      <p:sp>
        <p:nvSpPr>
          <p:cNvPr id="5" name="Ograda datuma 4"/>
          <p:cNvSpPr>
            <a:spLocks noGrp="1"/>
          </p:cNvSpPr>
          <p:nvPr>
            <p:ph type="dt" sz="half" idx="10"/>
          </p:nvPr>
        </p:nvSpPr>
        <p:spPr/>
        <p:txBody>
          <a:bodyPr/>
          <a:lstStyle/>
          <a:p>
            <a:fld id="{2BF87CAA-FF2A-437D-9239-80C30ACA40B9}" type="datetimeFigureOut">
              <a:rPr lang="sl-SI" smtClean="0"/>
              <a:t>12.2.2019</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55814627-7412-4605-A2B8-6A8F5ECD08B1}" type="slidenum">
              <a:rPr lang="sl-SI" smtClean="0"/>
              <a:t>‹#›</a:t>
            </a:fld>
            <a:endParaRPr lang="sl-S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smtClean="0"/>
              <a:t>Kliknite, če želite urediti slog naslova matrice</a:t>
            </a:r>
            <a:endParaRPr lang="sl-SI"/>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Kliknite, če želite urediti sloge besedila matrice</a:t>
            </a:r>
          </a:p>
        </p:txBody>
      </p:sp>
      <p:sp>
        <p:nvSpPr>
          <p:cNvPr id="5" name="Ograda datuma 4"/>
          <p:cNvSpPr>
            <a:spLocks noGrp="1"/>
          </p:cNvSpPr>
          <p:nvPr>
            <p:ph type="dt" sz="half" idx="10"/>
          </p:nvPr>
        </p:nvSpPr>
        <p:spPr/>
        <p:txBody>
          <a:bodyPr/>
          <a:lstStyle/>
          <a:p>
            <a:fld id="{2BF87CAA-FF2A-437D-9239-80C30ACA40B9}" type="datetimeFigureOut">
              <a:rPr lang="sl-SI" smtClean="0"/>
              <a:t>12.2.2019</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55814627-7412-4605-A2B8-6A8F5ECD08B1}" type="slidenum">
              <a:rPr lang="sl-SI" smtClean="0"/>
              <a:t>‹#›</a:t>
            </a:fld>
            <a:endParaRPr lang="sl-S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smtClean="0"/>
              <a:t>Kliknite, če želite urediti slog naslova matrice</a:t>
            </a:r>
            <a:endParaRPr lang="sl-SI"/>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87CAA-FF2A-437D-9239-80C30ACA40B9}" type="datetimeFigureOut">
              <a:rPr lang="sl-SI" smtClean="0"/>
              <a:t>12.2.2019</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14627-7412-4605-A2B8-6A8F5ECD08B1}" type="slidenum">
              <a:rPr lang="sl-SI" smtClean="0"/>
              <a:t>‹#›</a:t>
            </a:fld>
            <a:endParaRPr 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hyperlink" Target="mailto:skop.mkgp@gov.s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slov 1"/>
          <p:cNvSpPr>
            <a:spLocks noGrp="1"/>
          </p:cNvSpPr>
          <p:nvPr>
            <p:ph type="ctrTitle"/>
          </p:nvPr>
        </p:nvSpPr>
        <p:spPr>
          <a:xfrm>
            <a:off x="323528" y="1340768"/>
            <a:ext cx="8208912" cy="2520280"/>
          </a:xfrm>
        </p:spPr>
        <p:txBody>
          <a:bodyPr>
            <a:noAutofit/>
          </a:bodyPr>
          <a:lstStyle/>
          <a:p>
            <a:pPr algn="l"/>
            <a:r>
              <a:rPr lang="sl-SI" altLang="sl-SI" sz="4000" b="1" dirty="0" smtClean="0">
                <a:solidFill>
                  <a:schemeClr val="bg1"/>
                </a:solidFill>
                <a:latin typeface="Arial" charset="0"/>
              </a:rPr>
              <a:t>UKREP </a:t>
            </a:r>
            <a:r>
              <a:rPr lang="sl-SI" altLang="sl-SI" sz="4000" b="1" dirty="0" err="1" smtClean="0">
                <a:solidFill>
                  <a:schemeClr val="bg1"/>
                </a:solidFill>
                <a:latin typeface="Arial" charset="0"/>
              </a:rPr>
              <a:t>KOPOP</a:t>
            </a:r>
            <a:r>
              <a:rPr lang="sl-SI" altLang="sl-SI" sz="4000" b="1" dirty="0" smtClean="0">
                <a:solidFill>
                  <a:schemeClr val="bg1"/>
                </a:solidFill>
                <a:latin typeface="Arial" charset="0"/>
              </a:rPr>
              <a:t> in MEJICE</a:t>
            </a:r>
            <a:br>
              <a:rPr lang="sl-SI" altLang="sl-SI" sz="4000" b="1" dirty="0" smtClean="0">
                <a:solidFill>
                  <a:schemeClr val="bg1"/>
                </a:solidFill>
                <a:latin typeface="Arial" charset="0"/>
              </a:rPr>
            </a:br>
            <a:endParaRPr lang="sl-SI" sz="2000" b="1" dirty="0">
              <a:solidFill>
                <a:schemeClr val="bg1"/>
              </a:solidFill>
              <a:latin typeface="Arial" panose="020B0604020202020204" pitchFamily="34" charset="0"/>
              <a:cs typeface="Arial" panose="020B0604020202020204" pitchFamily="34" charset="0"/>
            </a:endParaRPr>
          </a:p>
        </p:txBody>
      </p:sp>
      <p:sp>
        <p:nvSpPr>
          <p:cNvPr id="2" name="PoljeZBesedilom 1"/>
          <p:cNvSpPr txBox="1"/>
          <p:nvPr/>
        </p:nvSpPr>
        <p:spPr>
          <a:xfrm>
            <a:off x="395536" y="3861048"/>
            <a:ext cx="4320480" cy="784830"/>
          </a:xfrm>
          <a:prstGeom prst="rect">
            <a:avLst/>
          </a:prstGeom>
          <a:noFill/>
        </p:spPr>
        <p:txBody>
          <a:bodyPr wrap="square" rtlCol="0">
            <a:spAutoFit/>
          </a:bodyPr>
          <a:lstStyle/>
          <a:p>
            <a:r>
              <a:rPr lang="sl-SI" sz="2000" dirty="0" smtClean="0">
                <a:solidFill>
                  <a:schemeClr val="bg1"/>
                </a:solidFill>
                <a:latin typeface="Arial" panose="020B0604020202020204" pitchFamily="34" charset="0"/>
                <a:cs typeface="Arial" panose="020B0604020202020204" pitchFamily="34" charset="0"/>
              </a:rPr>
              <a:t>Ljubljana, 12. 2. 2019</a:t>
            </a:r>
          </a:p>
          <a:p>
            <a:pPr>
              <a:spcBef>
                <a:spcPts val="600"/>
              </a:spcBef>
            </a:pPr>
            <a:r>
              <a:rPr lang="sl-SI" sz="2000" dirty="0" smtClean="0">
                <a:solidFill>
                  <a:schemeClr val="bg1"/>
                </a:solidFill>
                <a:latin typeface="Arial" panose="020B0604020202020204" pitchFamily="34" charset="0"/>
                <a:cs typeface="Arial" panose="020B0604020202020204" pitchFamily="34" charset="0"/>
              </a:rPr>
              <a:t>Murska Sobota in Ptuj, 13. 2. 2019</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vidonja\Desktop\MKO\PPT\PPT1_-0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Naslov 1"/>
          <p:cNvSpPr txBox="1">
            <a:spLocks/>
          </p:cNvSpPr>
          <p:nvPr/>
        </p:nvSpPr>
        <p:spPr bwMode="auto">
          <a:xfrm>
            <a:off x="323155" y="116632"/>
            <a:ext cx="85693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sl-SI" altLang="sl-SI" sz="4200" b="1" dirty="0">
                <a:solidFill>
                  <a:srgbClr val="71BF43"/>
                </a:solidFill>
                <a:latin typeface="Arial" charset="0"/>
              </a:rPr>
              <a:t>Operacija </a:t>
            </a:r>
            <a:r>
              <a:rPr lang="sl-SI" altLang="sl-SI" sz="4200" b="1" dirty="0" smtClean="0">
                <a:solidFill>
                  <a:srgbClr val="71BF43"/>
                </a:solidFill>
                <a:latin typeface="Arial" charset="0"/>
              </a:rPr>
              <a:t>GEN_PAS (2)</a:t>
            </a:r>
            <a:endParaRPr lang="sl-SI" altLang="sl-SI" sz="4200" b="1" dirty="0">
              <a:solidFill>
                <a:srgbClr val="71BF43"/>
              </a:solidFill>
              <a:latin typeface="Arial" charset="0"/>
            </a:endParaRPr>
          </a:p>
        </p:txBody>
      </p:sp>
      <p:sp>
        <p:nvSpPr>
          <p:cNvPr id="5" name="Ograda vsebine 2"/>
          <p:cNvSpPr txBox="1">
            <a:spLocks/>
          </p:cNvSpPr>
          <p:nvPr/>
        </p:nvSpPr>
        <p:spPr>
          <a:xfrm>
            <a:off x="179512" y="980728"/>
            <a:ext cx="8712967" cy="573325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0"/>
              </a:spcBef>
              <a:defRPr/>
            </a:pPr>
            <a:r>
              <a:rPr lang="sl-SI" sz="2200" dirty="0">
                <a:latin typeface="Arial" panose="020B0604020202020204" pitchFamily="34" charset="0"/>
                <a:cs typeface="Arial" panose="020B0604020202020204" pitchFamily="34" charset="0"/>
              </a:rPr>
              <a:t>Število živali:</a:t>
            </a:r>
          </a:p>
          <a:p>
            <a:pPr lvl="1">
              <a:spcBef>
                <a:spcPts val="0"/>
              </a:spcBef>
            </a:pPr>
            <a:r>
              <a:rPr lang="sl-SI" sz="2200" dirty="0" smtClean="0">
                <a:latin typeface="Arial" panose="020B0604020202020204" pitchFamily="34" charset="0"/>
                <a:cs typeface="Arial" panose="020B0604020202020204" pitchFamily="34" charset="0"/>
              </a:rPr>
              <a:t>belokranjska </a:t>
            </a:r>
            <a:r>
              <a:rPr lang="sl-SI" sz="2200" dirty="0" err="1">
                <a:latin typeface="Arial" panose="020B0604020202020204" pitchFamily="34" charset="0"/>
                <a:cs typeface="Arial" panose="020B0604020202020204" pitchFamily="34" charset="0"/>
              </a:rPr>
              <a:t>pramenka</a:t>
            </a:r>
            <a:r>
              <a:rPr lang="sl-SI" sz="2200" dirty="0">
                <a:latin typeface="Arial" panose="020B0604020202020204" pitchFamily="34" charset="0"/>
                <a:cs typeface="Arial" panose="020B0604020202020204" pitchFamily="34" charset="0"/>
              </a:rPr>
              <a:t>, istrska </a:t>
            </a:r>
            <a:r>
              <a:rPr lang="sl-SI" sz="2200" dirty="0" err="1">
                <a:latin typeface="Arial" panose="020B0604020202020204" pitchFamily="34" charset="0"/>
                <a:cs typeface="Arial" panose="020B0604020202020204" pitchFamily="34" charset="0"/>
              </a:rPr>
              <a:t>pramenka</a:t>
            </a:r>
            <a:r>
              <a:rPr lang="sl-SI" sz="2200" dirty="0">
                <a:latin typeface="Arial" panose="020B0604020202020204" pitchFamily="34" charset="0"/>
                <a:cs typeface="Arial" panose="020B0604020202020204" pitchFamily="34" charset="0"/>
              </a:rPr>
              <a:t> in drežniška koza najmanj 3 živali;</a:t>
            </a:r>
          </a:p>
          <a:p>
            <a:pPr lvl="1">
              <a:spcBef>
                <a:spcPts val="0"/>
              </a:spcBef>
            </a:pPr>
            <a:r>
              <a:rPr lang="sl-SI" sz="2200" dirty="0" smtClean="0">
                <a:latin typeface="Arial" panose="020B0604020202020204" pitchFamily="34" charset="0"/>
                <a:cs typeface="Arial" panose="020B0604020202020204" pitchFamily="34" charset="0"/>
              </a:rPr>
              <a:t>kokoši </a:t>
            </a:r>
            <a:r>
              <a:rPr lang="sl-SI" sz="2200" dirty="0">
                <a:latin typeface="Arial" panose="020B0604020202020204" pitchFamily="34" charset="0"/>
                <a:cs typeface="Arial" panose="020B0604020202020204" pitchFamily="34" charset="0"/>
              </a:rPr>
              <a:t>najmanj 30 živali;</a:t>
            </a:r>
          </a:p>
          <a:p>
            <a:pPr lvl="1">
              <a:spcBef>
                <a:spcPts val="0"/>
              </a:spcBef>
            </a:pPr>
            <a:r>
              <a:rPr lang="sl-SI" sz="2200" dirty="0" smtClean="0">
                <a:latin typeface="Arial" panose="020B0604020202020204" pitchFamily="34" charset="0"/>
                <a:cs typeface="Arial" panose="020B0604020202020204" pitchFamily="34" charset="0"/>
              </a:rPr>
              <a:t>ostalih </a:t>
            </a:r>
            <a:r>
              <a:rPr lang="sl-SI" sz="2200" dirty="0">
                <a:latin typeface="Arial" panose="020B0604020202020204" pitchFamily="34" charset="0"/>
                <a:cs typeface="Arial" panose="020B0604020202020204" pitchFamily="34" charset="0"/>
              </a:rPr>
              <a:t>vrst živali najmanj en </a:t>
            </a:r>
            <a:r>
              <a:rPr lang="sl-SI" sz="2200" dirty="0" err="1">
                <a:latin typeface="Arial" panose="020B0604020202020204" pitchFamily="34" charset="0"/>
                <a:cs typeface="Arial" panose="020B0604020202020204" pitchFamily="34" charset="0"/>
              </a:rPr>
              <a:t>GVŽ</a:t>
            </a:r>
            <a:r>
              <a:rPr lang="sl-SI" sz="2200" dirty="0" smtClean="0">
                <a:latin typeface="Arial" panose="020B0604020202020204" pitchFamily="34" charset="0"/>
                <a:cs typeface="Arial" panose="020B0604020202020204" pitchFamily="34" charset="0"/>
              </a:rPr>
              <a:t>.</a:t>
            </a:r>
          </a:p>
          <a:p>
            <a:pPr>
              <a:spcBef>
                <a:spcPts val="1200"/>
              </a:spcBef>
            </a:pPr>
            <a:r>
              <a:rPr lang="sl-SI" sz="2200" dirty="0" smtClean="0">
                <a:latin typeface="Arial" panose="020B0604020202020204" pitchFamily="34" charset="0"/>
                <a:cs typeface="Arial" panose="020B0604020202020204" pitchFamily="34" charset="0"/>
              </a:rPr>
              <a:t>Plačilo se </a:t>
            </a:r>
            <a:r>
              <a:rPr lang="sl-SI" sz="2200" dirty="0">
                <a:latin typeface="Arial" panose="020B0604020202020204" pitchFamily="34" charset="0"/>
                <a:cs typeface="Arial" panose="020B0604020202020204" pitchFamily="34" charset="0"/>
              </a:rPr>
              <a:t>lahko uveljavlja samo za </a:t>
            </a:r>
            <a:r>
              <a:rPr lang="sl-SI" sz="2200" dirty="0" smtClean="0">
                <a:latin typeface="Arial" panose="020B0604020202020204" pitchFamily="34" charset="0"/>
                <a:cs typeface="Arial" panose="020B0604020202020204" pitchFamily="34" charset="0"/>
              </a:rPr>
              <a:t>živali, </a:t>
            </a:r>
            <a:r>
              <a:rPr lang="sl-SI" sz="2200" dirty="0">
                <a:latin typeface="Arial" panose="020B0604020202020204" pitchFamily="34" charset="0"/>
                <a:cs typeface="Arial" panose="020B0604020202020204" pitchFamily="34" charset="0"/>
              </a:rPr>
              <a:t>ki so vpisane v izvorno rodovniško knjigo, rodovniško knjigo </a:t>
            </a:r>
            <a:r>
              <a:rPr lang="sl-SI" sz="2200" dirty="0" smtClean="0">
                <a:latin typeface="Arial" panose="020B0604020202020204" pitchFamily="34" charset="0"/>
                <a:cs typeface="Arial" panose="020B0604020202020204" pitchFamily="34" charset="0"/>
              </a:rPr>
              <a:t>oz. registre </a:t>
            </a:r>
            <a:r>
              <a:rPr lang="sl-SI" sz="2200" dirty="0">
                <a:latin typeface="Arial" panose="020B0604020202020204" pitchFamily="34" charset="0"/>
                <a:cs typeface="Arial" panose="020B0604020202020204" pitchFamily="34" charset="0"/>
              </a:rPr>
              <a:t>ali evidence porekel, ki jih vodijo organizacije za živinorejo, odobrene v skladu z zakonom, ki ureja </a:t>
            </a:r>
            <a:r>
              <a:rPr lang="sl-SI" sz="2200" dirty="0" smtClean="0">
                <a:latin typeface="Arial" panose="020B0604020202020204" pitchFamily="34" charset="0"/>
                <a:cs typeface="Arial" panose="020B0604020202020204" pitchFamily="34" charset="0"/>
              </a:rPr>
              <a:t>živinorejo.</a:t>
            </a:r>
          </a:p>
          <a:p>
            <a:pPr>
              <a:spcBef>
                <a:spcPts val="1200"/>
              </a:spcBef>
            </a:pPr>
            <a:r>
              <a:rPr lang="sl-SI" sz="2200" dirty="0" smtClean="0">
                <a:latin typeface="Arial" panose="020B0604020202020204" pitchFamily="34" charset="0"/>
                <a:cs typeface="Arial" panose="020B0604020202020204" pitchFamily="34" charset="0"/>
              </a:rPr>
              <a:t>Plačilo:</a:t>
            </a:r>
          </a:p>
          <a:p>
            <a:pPr lvl="1">
              <a:spcBef>
                <a:spcPts val="0"/>
              </a:spcBef>
            </a:pPr>
            <a:r>
              <a:rPr lang="sl-SI" sz="2200" dirty="0" smtClean="0">
                <a:latin typeface="Arial" panose="020B0604020202020204" pitchFamily="34" charset="0"/>
                <a:cs typeface="Arial" panose="020B0604020202020204" pitchFamily="34" charset="0"/>
              </a:rPr>
              <a:t>avtohtone pasme: 193,62 </a:t>
            </a:r>
            <a:r>
              <a:rPr lang="sl-SI" sz="2200" dirty="0">
                <a:latin typeface="Arial" panose="020B0604020202020204" pitchFamily="34" charset="0"/>
                <a:cs typeface="Arial" panose="020B0604020202020204" pitchFamily="34" charset="0"/>
              </a:rPr>
              <a:t>EUR/</a:t>
            </a:r>
            <a:r>
              <a:rPr lang="sl-SI" sz="2200" dirty="0" err="1">
                <a:latin typeface="Arial" panose="020B0604020202020204" pitchFamily="34" charset="0"/>
                <a:cs typeface="Arial" panose="020B0604020202020204" pitchFamily="34" charset="0"/>
              </a:rPr>
              <a:t>GVŽ</a:t>
            </a:r>
            <a:r>
              <a:rPr lang="sl-SI" sz="2200" dirty="0">
                <a:latin typeface="Arial" panose="020B0604020202020204" pitchFamily="34" charset="0"/>
                <a:cs typeface="Arial" panose="020B0604020202020204" pitchFamily="34" charset="0"/>
              </a:rPr>
              <a:t> letno</a:t>
            </a:r>
            <a:r>
              <a:rPr lang="sl-SI" sz="2200" dirty="0" smtClean="0">
                <a:latin typeface="Arial" panose="020B0604020202020204" pitchFamily="34" charset="0"/>
                <a:cs typeface="Arial" panose="020B0604020202020204" pitchFamily="34" charset="0"/>
              </a:rPr>
              <a:t>;</a:t>
            </a:r>
          </a:p>
          <a:p>
            <a:pPr lvl="1">
              <a:spcBef>
                <a:spcPts val="0"/>
              </a:spcBef>
            </a:pPr>
            <a:r>
              <a:rPr lang="sl-SI" sz="2200" dirty="0" smtClean="0">
                <a:latin typeface="Arial" panose="020B0604020202020204" pitchFamily="34" charset="0"/>
                <a:cs typeface="Arial" panose="020B0604020202020204" pitchFamily="34" charset="0"/>
              </a:rPr>
              <a:t>tradicionalne pasme: 116,17 EUR/</a:t>
            </a:r>
            <a:r>
              <a:rPr lang="sl-SI" sz="2200" dirty="0" err="1" smtClean="0">
                <a:latin typeface="Arial" panose="020B0604020202020204" pitchFamily="34" charset="0"/>
                <a:cs typeface="Arial" panose="020B0604020202020204" pitchFamily="34" charset="0"/>
              </a:rPr>
              <a:t>GVŽ</a:t>
            </a:r>
            <a:r>
              <a:rPr lang="sl-SI" sz="2200" dirty="0" smtClean="0">
                <a:latin typeface="Arial" panose="020B0604020202020204" pitchFamily="34" charset="0"/>
                <a:cs typeface="Arial" panose="020B0604020202020204" pitchFamily="34" charset="0"/>
              </a:rPr>
              <a:t> letno.</a:t>
            </a:r>
          </a:p>
          <a:p>
            <a:pPr>
              <a:spcBef>
                <a:spcPts val="1200"/>
              </a:spcBef>
            </a:pPr>
            <a:r>
              <a:rPr lang="sl-SI" sz="2200" dirty="0" smtClean="0">
                <a:latin typeface="Arial" panose="020B0604020202020204" pitchFamily="34" charset="0"/>
                <a:cs typeface="Arial" panose="020B0604020202020204" pitchFamily="34" charset="0"/>
              </a:rPr>
              <a:t>Podatki se </a:t>
            </a:r>
            <a:r>
              <a:rPr lang="sl-SI" sz="2200" dirty="0">
                <a:latin typeface="Arial" panose="020B0604020202020204" pitchFamily="34" charset="0"/>
                <a:cs typeface="Arial" panose="020B0604020202020204" pitchFamily="34" charset="0"/>
              </a:rPr>
              <a:t>za avtohtone in tradicionalne pasme goveda in konjev preverjajo po stanju na dan 1. </a:t>
            </a:r>
            <a:r>
              <a:rPr lang="sl-SI" sz="2200" dirty="0" smtClean="0">
                <a:latin typeface="Arial" panose="020B0604020202020204" pitchFamily="34" charset="0"/>
                <a:cs typeface="Arial" panose="020B0604020202020204" pitchFamily="34" charset="0"/>
              </a:rPr>
              <a:t>2. </a:t>
            </a:r>
            <a:r>
              <a:rPr lang="sl-SI" sz="2200" dirty="0">
                <a:latin typeface="Arial" panose="020B0604020202020204" pitchFamily="34" charset="0"/>
                <a:cs typeface="Arial" panose="020B0604020202020204" pitchFamily="34" charset="0"/>
              </a:rPr>
              <a:t>tekočega leta, za prašiče, ovce, koze in kokoši pa glede na stanje en dan pred oddajo </a:t>
            </a:r>
            <a:r>
              <a:rPr lang="sl-SI" sz="2200" dirty="0" smtClean="0">
                <a:latin typeface="Arial" panose="020B0604020202020204" pitchFamily="34" charset="0"/>
                <a:cs typeface="Arial" panose="020B0604020202020204" pitchFamily="34" charset="0"/>
              </a:rPr>
              <a:t>ZV.</a:t>
            </a:r>
            <a:endParaRPr lang="sl-SI"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14505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vidonja\Desktop\MKO\PPT\PPT1_-0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Naslov 1"/>
          <p:cNvSpPr txBox="1">
            <a:spLocks/>
          </p:cNvSpPr>
          <p:nvPr/>
        </p:nvSpPr>
        <p:spPr bwMode="auto">
          <a:xfrm>
            <a:off x="323155" y="188640"/>
            <a:ext cx="85693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sl-SI" altLang="sl-SI" sz="4400" b="1" dirty="0">
                <a:solidFill>
                  <a:srgbClr val="71BF43"/>
                </a:solidFill>
                <a:latin typeface="Arial" charset="0"/>
              </a:rPr>
              <a:t>Operacija </a:t>
            </a:r>
            <a:r>
              <a:rPr lang="sl-SI" altLang="sl-SI" sz="4400" b="1" dirty="0" smtClean="0">
                <a:solidFill>
                  <a:srgbClr val="71BF43"/>
                </a:solidFill>
                <a:latin typeface="Arial" charset="0"/>
              </a:rPr>
              <a:t>GEN_PAS (3)</a:t>
            </a:r>
            <a:endParaRPr lang="sl-SI" altLang="sl-SI" sz="4400" b="1" dirty="0">
              <a:solidFill>
                <a:srgbClr val="71BF43"/>
              </a:solidFill>
              <a:latin typeface="Arial" charset="0"/>
            </a:endParaRPr>
          </a:p>
        </p:txBody>
      </p:sp>
      <p:sp>
        <p:nvSpPr>
          <p:cNvPr id="5" name="Ograda vsebine 2"/>
          <p:cNvSpPr txBox="1">
            <a:spLocks/>
          </p:cNvSpPr>
          <p:nvPr/>
        </p:nvSpPr>
        <p:spPr>
          <a:xfrm>
            <a:off x="250825" y="1196752"/>
            <a:ext cx="8641655" cy="5400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l-SI" sz="2400" b="1" dirty="0" smtClean="0">
                <a:latin typeface="Arial" panose="020B0604020202020204" pitchFamily="34" charset="0"/>
                <a:cs typeface="Arial" panose="020B0604020202020204" pitchFamily="34" charset="0"/>
              </a:rPr>
              <a:t>Govedo:</a:t>
            </a:r>
          </a:p>
          <a:p>
            <a:r>
              <a:rPr lang="sl-SI" sz="2400" dirty="0" smtClean="0">
                <a:latin typeface="Arial" panose="020B0604020202020204" pitchFamily="34" charset="0"/>
                <a:cs typeface="Arial" panose="020B0604020202020204" pitchFamily="34" charset="0"/>
              </a:rPr>
              <a:t>Podatki </a:t>
            </a:r>
            <a:r>
              <a:rPr lang="sl-SI" sz="2400" dirty="0">
                <a:latin typeface="Arial" panose="020B0604020202020204" pitchFamily="34" charset="0"/>
                <a:cs typeface="Arial" panose="020B0604020202020204" pitchFamily="34" charset="0"/>
              </a:rPr>
              <a:t>o pasmi </a:t>
            </a:r>
            <a:r>
              <a:rPr lang="sl-SI" sz="2400" dirty="0" err="1">
                <a:latin typeface="Arial" panose="020B0604020202020204" pitchFamily="34" charset="0"/>
                <a:cs typeface="Arial" panose="020B0604020202020204" pitchFamily="34" charset="0"/>
              </a:rPr>
              <a:t>cikasto</a:t>
            </a:r>
            <a:r>
              <a:rPr lang="sl-SI" sz="2400" dirty="0">
                <a:latin typeface="Arial" panose="020B0604020202020204" pitchFamily="34" charset="0"/>
                <a:cs typeface="Arial" panose="020B0604020202020204" pitchFamily="34" charset="0"/>
              </a:rPr>
              <a:t> govedo se vodijo v </a:t>
            </a:r>
            <a:r>
              <a:rPr lang="sl-SI" sz="2400" dirty="0" err="1">
                <a:latin typeface="Arial" panose="020B0604020202020204" pitchFamily="34" charset="0"/>
                <a:cs typeface="Arial" panose="020B0604020202020204" pitchFamily="34" charset="0"/>
              </a:rPr>
              <a:t>CRG</a:t>
            </a:r>
            <a:r>
              <a:rPr lang="sl-SI" sz="2400" dirty="0">
                <a:latin typeface="Arial" panose="020B0604020202020204" pitchFamily="34" charset="0"/>
                <a:cs typeface="Arial" panose="020B0604020202020204" pitchFamily="34" charset="0"/>
              </a:rPr>
              <a:t> in Centralni podatkovni zbirki govedo (</a:t>
            </a:r>
            <a:r>
              <a:rPr lang="sl-SI" sz="2400" dirty="0" err="1">
                <a:latin typeface="Arial" panose="020B0604020202020204" pitchFamily="34" charset="0"/>
                <a:cs typeface="Arial" panose="020B0604020202020204" pitchFamily="34" charset="0"/>
              </a:rPr>
              <a:t>CPZG</a:t>
            </a:r>
            <a:r>
              <a:rPr lang="sl-SI" sz="2400" dirty="0">
                <a:latin typeface="Arial" panose="020B0604020202020204" pitchFamily="34" charset="0"/>
                <a:cs typeface="Arial" panose="020B0604020202020204" pitchFamily="34" charset="0"/>
              </a:rPr>
              <a:t>), ki jo upravlja in vodi </a:t>
            </a:r>
            <a:r>
              <a:rPr lang="sl-SI" sz="2400" dirty="0" smtClean="0">
                <a:latin typeface="Arial" panose="020B0604020202020204" pitchFamily="34" charset="0"/>
                <a:cs typeface="Arial" panose="020B0604020202020204" pitchFamily="34" charset="0"/>
              </a:rPr>
              <a:t>KIS, </a:t>
            </a:r>
            <a:r>
              <a:rPr lang="sl-SI" sz="2400" dirty="0">
                <a:latin typeface="Arial" panose="020B0604020202020204" pitchFamily="34" charset="0"/>
                <a:cs typeface="Arial" panose="020B0604020202020204" pitchFamily="34" charset="0"/>
              </a:rPr>
              <a:t>ki za to pasmo vodi tudi izvorno rodovniško knjigo. Upravičenci lahko uveljavljajo podporo za </a:t>
            </a:r>
            <a:r>
              <a:rPr lang="sl-SI" sz="2400" dirty="0" err="1">
                <a:latin typeface="Arial" panose="020B0604020202020204" pitchFamily="34" charset="0"/>
                <a:cs typeface="Arial" panose="020B0604020202020204" pitchFamily="34" charset="0"/>
              </a:rPr>
              <a:t>cikasto</a:t>
            </a:r>
            <a:r>
              <a:rPr lang="sl-SI" sz="2400" dirty="0">
                <a:latin typeface="Arial" panose="020B0604020202020204" pitchFamily="34" charset="0"/>
                <a:cs typeface="Arial" panose="020B0604020202020204" pitchFamily="34" charset="0"/>
              </a:rPr>
              <a:t> govedo v okviru operacije GEN_PAS le za tiste živali, ki so že v </a:t>
            </a:r>
            <a:r>
              <a:rPr lang="sl-SI" sz="2400" dirty="0" err="1">
                <a:latin typeface="Arial" panose="020B0604020202020204" pitchFamily="34" charset="0"/>
                <a:cs typeface="Arial" panose="020B0604020202020204" pitchFamily="34" charset="0"/>
              </a:rPr>
              <a:t>CRG</a:t>
            </a:r>
            <a:r>
              <a:rPr lang="sl-SI" sz="2400" dirty="0">
                <a:latin typeface="Arial" panose="020B0604020202020204" pitchFamily="34" charset="0"/>
                <a:cs typeface="Arial" panose="020B0604020202020204" pitchFamily="34" charset="0"/>
              </a:rPr>
              <a:t> evidentirane kot </a:t>
            </a:r>
            <a:r>
              <a:rPr lang="sl-SI" sz="2400" dirty="0" err="1">
                <a:latin typeface="Arial" panose="020B0604020202020204" pitchFamily="34" charset="0"/>
                <a:cs typeface="Arial" panose="020B0604020202020204" pitchFamily="34" charset="0"/>
              </a:rPr>
              <a:t>cikasto</a:t>
            </a:r>
            <a:r>
              <a:rPr lang="sl-SI" sz="2400" dirty="0">
                <a:latin typeface="Arial" panose="020B0604020202020204" pitchFamily="34" charset="0"/>
                <a:cs typeface="Arial" panose="020B0604020202020204" pitchFamily="34" charset="0"/>
              </a:rPr>
              <a:t> govedo.</a:t>
            </a:r>
          </a:p>
          <a:p>
            <a:pPr>
              <a:spcBef>
                <a:spcPts val="1500"/>
              </a:spcBef>
            </a:pPr>
            <a:r>
              <a:rPr lang="sl-SI" sz="2400" dirty="0" smtClean="0">
                <a:latin typeface="Arial" panose="020B0604020202020204" pitchFamily="34" charset="0"/>
                <a:cs typeface="Arial" panose="020B0604020202020204" pitchFamily="34" charset="0"/>
              </a:rPr>
              <a:t>Za </a:t>
            </a:r>
            <a:r>
              <a:rPr lang="sl-SI" sz="2400" dirty="0">
                <a:latin typeface="Arial" panose="020B0604020202020204" pitchFamily="34" charset="0"/>
                <a:cs typeface="Arial" panose="020B0604020202020204" pitchFamily="34" charset="0"/>
              </a:rPr>
              <a:t>pasmo </a:t>
            </a:r>
            <a:r>
              <a:rPr lang="sl-SI" sz="2400" dirty="0" err="1">
                <a:latin typeface="Arial" panose="020B0604020202020204" pitchFamily="34" charset="0"/>
                <a:cs typeface="Arial" panose="020B0604020202020204" pitchFamily="34" charset="0"/>
              </a:rPr>
              <a:t>cikasto</a:t>
            </a:r>
            <a:r>
              <a:rPr lang="sl-SI" sz="2400" dirty="0">
                <a:latin typeface="Arial" panose="020B0604020202020204" pitchFamily="34" charset="0"/>
                <a:cs typeface="Arial" panose="020B0604020202020204" pitchFamily="34" charset="0"/>
              </a:rPr>
              <a:t> govedo </a:t>
            </a:r>
            <a:r>
              <a:rPr lang="sl-SI" sz="2400" dirty="0" err="1">
                <a:latin typeface="Arial" panose="020B0604020202020204" pitchFamily="34" charset="0"/>
                <a:cs typeface="Arial" panose="020B0604020202020204" pitchFamily="34" charset="0"/>
              </a:rPr>
              <a:t>ARSKTRP</a:t>
            </a:r>
            <a:r>
              <a:rPr lang="sl-SI" sz="2400" dirty="0">
                <a:latin typeface="Arial" panose="020B0604020202020204" pitchFamily="34" charset="0"/>
                <a:cs typeface="Arial" panose="020B0604020202020204" pitchFamily="34" charset="0"/>
              </a:rPr>
              <a:t> preverja vpis živali v izvorno rodovniško knjigo. Seznam upravičencev, ki uveljavljajo podporo za </a:t>
            </a:r>
            <a:r>
              <a:rPr lang="sl-SI" sz="2400" dirty="0" err="1">
                <a:latin typeface="Arial" panose="020B0604020202020204" pitchFamily="34" charset="0"/>
                <a:cs typeface="Arial" panose="020B0604020202020204" pitchFamily="34" charset="0"/>
              </a:rPr>
              <a:t>cikasto</a:t>
            </a:r>
            <a:r>
              <a:rPr lang="sl-SI" sz="2400" dirty="0">
                <a:latin typeface="Arial" panose="020B0604020202020204" pitchFamily="34" charset="0"/>
                <a:cs typeface="Arial" panose="020B0604020202020204" pitchFamily="34" charset="0"/>
              </a:rPr>
              <a:t> govedo v okviru operacije GEN_PAS, </a:t>
            </a:r>
            <a:r>
              <a:rPr lang="sl-SI" sz="2400" dirty="0" err="1">
                <a:latin typeface="Arial" panose="020B0604020202020204" pitchFamily="34" charset="0"/>
                <a:cs typeface="Arial" panose="020B0604020202020204" pitchFamily="34" charset="0"/>
              </a:rPr>
              <a:t>ARSKTP</a:t>
            </a:r>
            <a:r>
              <a:rPr lang="sl-SI" sz="2400" dirty="0">
                <a:latin typeface="Arial" panose="020B0604020202020204" pitchFamily="34" charset="0"/>
                <a:cs typeface="Arial" panose="020B0604020202020204" pitchFamily="34" charset="0"/>
              </a:rPr>
              <a:t> posreduje v pregled </a:t>
            </a:r>
            <a:r>
              <a:rPr lang="sl-SI" sz="2400" dirty="0" smtClean="0">
                <a:latin typeface="Arial" panose="020B0604020202020204" pitchFamily="34" charset="0"/>
                <a:cs typeface="Arial" panose="020B0604020202020204" pitchFamily="34" charset="0"/>
              </a:rPr>
              <a:t>KIS, </a:t>
            </a:r>
            <a:r>
              <a:rPr lang="sl-SI" sz="2400" dirty="0">
                <a:latin typeface="Arial" panose="020B0604020202020204" pitchFamily="34" charset="0"/>
                <a:cs typeface="Arial" panose="020B0604020202020204" pitchFamily="34" charset="0"/>
              </a:rPr>
              <a:t>ki prek </a:t>
            </a:r>
            <a:r>
              <a:rPr lang="sl-SI" sz="2400" dirty="0" err="1">
                <a:latin typeface="Arial" panose="020B0604020202020204" pitchFamily="34" charset="0"/>
                <a:cs typeface="Arial" panose="020B0604020202020204" pitchFamily="34" charset="0"/>
              </a:rPr>
              <a:t>CPZG</a:t>
            </a:r>
            <a:r>
              <a:rPr lang="sl-SI" sz="2400" dirty="0">
                <a:latin typeface="Arial" panose="020B0604020202020204" pitchFamily="34" charset="0"/>
                <a:cs typeface="Arial" panose="020B0604020202020204" pitchFamily="34" charset="0"/>
              </a:rPr>
              <a:t> preveri pasemsko ustreznost živali.</a:t>
            </a:r>
          </a:p>
          <a:p>
            <a:pPr fontAlgn="auto">
              <a:spcAft>
                <a:spcPts val="0"/>
              </a:spcAft>
              <a:defRPr/>
            </a:pPr>
            <a:endParaRPr lang="sl-SI"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6015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vidonja\Desktop\MKO\PPT\PPT1_-0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Naslov 1"/>
          <p:cNvSpPr txBox="1">
            <a:spLocks/>
          </p:cNvSpPr>
          <p:nvPr/>
        </p:nvSpPr>
        <p:spPr bwMode="auto">
          <a:xfrm>
            <a:off x="323155" y="188640"/>
            <a:ext cx="85693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sl-SI" altLang="sl-SI" sz="4400" b="1" dirty="0">
                <a:solidFill>
                  <a:srgbClr val="71BF43"/>
                </a:solidFill>
                <a:latin typeface="Arial" charset="0"/>
              </a:rPr>
              <a:t>Operacija </a:t>
            </a:r>
            <a:r>
              <a:rPr lang="sl-SI" altLang="sl-SI" sz="4400" b="1" dirty="0" smtClean="0">
                <a:solidFill>
                  <a:srgbClr val="71BF43"/>
                </a:solidFill>
                <a:latin typeface="Arial" charset="0"/>
              </a:rPr>
              <a:t>GEN_PAS (4)</a:t>
            </a:r>
            <a:endParaRPr lang="sl-SI" altLang="sl-SI" sz="4400" b="1" dirty="0">
              <a:solidFill>
                <a:srgbClr val="71BF43"/>
              </a:solidFill>
              <a:latin typeface="Arial" charset="0"/>
            </a:endParaRPr>
          </a:p>
        </p:txBody>
      </p:sp>
      <p:sp>
        <p:nvSpPr>
          <p:cNvPr id="5" name="Ograda vsebine 2"/>
          <p:cNvSpPr txBox="1">
            <a:spLocks/>
          </p:cNvSpPr>
          <p:nvPr/>
        </p:nvSpPr>
        <p:spPr>
          <a:xfrm>
            <a:off x="250825" y="1196752"/>
            <a:ext cx="8641655" cy="5400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l-SI" sz="2600" b="1" dirty="0" smtClean="0">
                <a:latin typeface="Arial" panose="020B0604020202020204" pitchFamily="34" charset="0"/>
                <a:cs typeface="Arial" panose="020B0604020202020204" pitchFamily="34" charset="0"/>
              </a:rPr>
              <a:t>Konji:</a:t>
            </a:r>
          </a:p>
          <a:p>
            <a:r>
              <a:rPr lang="sl-SI" sz="2600" dirty="0">
                <a:latin typeface="Arial" panose="020B0604020202020204" pitchFamily="34" charset="0"/>
                <a:cs typeface="Arial" panose="020B0604020202020204" pitchFamily="34" charset="0"/>
              </a:rPr>
              <a:t>Ustreznost pasme konjev</a:t>
            </a:r>
            <a:r>
              <a:rPr lang="sl-SI" sz="2600" dirty="0" smtClean="0">
                <a:latin typeface="Arial" panose="020B0604020202020204" pitchFamily="34" charset="0"/>
                <a:cs typeface="Arial" panose="020B0604020202020204" pitchFamily="34" charset="0"/>
              </a:rPr>
              <a:t>, </a:t>
            </a:r>
            <a:r>
              <a:rPr lang="sl-SI" sz="2600" dirty="0" err="1" smtClean="0">
                <a:latin typeface="Arial" panose="020B0604020202020204" pitchFamily="34" charset="0"/>
                <a:cs typeface="Arial" panose="020B0604020202020204" pitchFamily="34" charset="0"/>
              </a:rPr>
              <a:t>ARSKTRP</a:t>
            </a:r>
            <a:r>
              <a:rPr lang="sl-SI" sz="2600" dirty="0" smtClean="0">
                <a:latin typeface="Arial" panose="020B0604020202020204" pitchFamily="34" charset="0"/>
                <a:cs typeface="Arial" panose="020B0604020202020204" pitchFamily="34" charset="0"/>
              </a:rPr>
              <a:t> </a:t>
            </a:r>
            <a:r>
              <a:rPr lang="sl-SI" sz="2600" dirty="0">
                <a:latin typeface="Arial" panose="020B0604020202020204" pitchFamily="34" charset="0"/>
                <a:cs typeface="Arial" panose="020B0604020202020204" pitchFamily="34" charset="0"/>
              </a:rPr>
              <a:t>preverja prek </a:t>
            </a:r>
            <a:r>
              <a:rPr lang="sl-SI" sz="2600" dirty="0" err="1">
                <a:latin typeface="Arial" panose="020B0604020202020204" pitchFamily="34" charset="0"/>
                <a:cs typeface="Arial" panose="020B0604020202020204" pitchFamily="34" charset="0"/>
              </a:rPr>
              <a:t>CRK</a:t>
            </a:r>
            <a:r>
              <a:rPr lang="sl-SI" sz="2600" dirty="0">
                <a:latin typeface="Arial" panose="020B0604020202020204" pitchFamily="34" charset="0"/>
                <a:cs typeface="Arial" panose="020B0604020202020204" pitchFamily="34" charset="0"/>
              </a:rPr>
              <a:t>, v katerega podatke o pasmi konjev vpisuje </a:t>
            </a:r>
            <a:r>
              <a:rPr lang="sl-SI" sz="2600" dirty="0" err="1" smtClean="0">
                <a:latin typeface="Arial" panose="020B0604020202020204" pitchFamily="34" charset="0"/>
                <a:cs typeface="Arial" panose="020B0604020202020204" pitchFamily="34" charset="0"/>
              </a:rPr>
              <a:t>VF</a:t>
            </a:r>
            <a:r>
              <a:rPr lang="sl-SI" sz="2600" dirty="0" smtClean="0">
                <a:latin typeface="Arial" panose="020B0604020202020204" pitchFamily="34" charset="0"/>
                <a:cs typeface="Arial" panose="020B0604020202020204" pitchFamily="34" charset="0"/>
              </a:rPr>
              <a:t> </a:t>
            </a:r>
            <a:r>
              <a:rPr lang="sl-SI" sz="2600" dirty="0" err="1" smtClean="0">
                <a:latin typeface="Arial" panose="020B0604020202020204" pitchFamily="34" charset="0"/>
                <a:cs typeface="Arial" panose="020B0604020202020204" pitchFamily="34" charset="0"/>
              </a:rPr>
              <a:t>UN</a:t>
            </a:r>
            <a:r>
              <a:rPr lang="sl-SI" sz="2600" dirty="0" smtClean="0">
                <a:latin typeface="Arial" panose="020B0604020202020204" pitchFamily="34" charset="0"/>
                <a:cs typeface="Arial" panose="020B0604020202020204" pitchFamily="34" charset="0"/>
              </a:rPr>
              <a:t> v </a:t>
            </a:r>
            <a:r>
              <a:rPr lang="sl-SI" sz="2600" dirty="0" err="1" smtClean="0">
                <a:latin typeface="Arial" panose="020B0604020202020204" pitchFamily="34" charset="0"/>
                <a:cs typeface="Arial" panose="020B0604020202020204" pitchFamily="34" charset="0"/>
              </a:rPr>
              <a:t>LJ</a:t>
            </a:r>
            <a:r>
              <a:rPr lang="sl-SI" sz="2600" dirty="0" smtClean="0">
                <a:latin typeface="Arial" panose="020B0604020202020204" pitchFamily="34" charset="0"/>
                <a:cs typeface="Arial" panose="020B0604020202020204" pitchFamily="34" charset="0"/>
              </a:rPr>
              <a:t>.</a:t>
            </a:r>
            <a:endParaRPr lang="sl-SI" sz="2600" dirty="0">
              <a:latin typeface="Arial" panose="020B0604020202020204" pitchFamily="34" charset="0"/>
              <a:cs typeface="Arial" panose="020B0604020202020204" pitchFamily="34" charset="0"/>
            </a:endParaRPr>
          </a:p>
          <a:p>
            <a:pPr marL="0" indent="0">
              <a:spcBef>
                <a:spcPts val="1800"/>
              </a:spcBef>
              <a:buNone/>
            </a:pPr>
            <a:r>
              <a:rPr lang="sl-SI" sz="2600" b="1" dirty="0" smtClean="0">
                <a:latin typeface="Arial" panose="020B0604020202020204" pitchFamily="34" charset="0"/>
                <a:cs typeface="Arial" panose="020B0604020202020204" pitchFamily="34" charset="0"/>
              </a:rPr>
              <a:t>Prašiči:</a:t>
            </a:r>
          </a:p>
          <a:p>
            <a:pPr>
              <a:spcBef>
                <a:spcPts val="600"/>
              </a:spcBef>
            </a:pPr>
            <a:r>
              <a:rPr lang="sl-SI" sz="2600" dirty="0">
                <a:latin typeface="Arial" panose="020B0604020202020204" pitchFamily="34" charset="0"/>
                <a:cs typeface="Arial" panose="020B0604020202020204" pitchFamily="34" charset="0"/>
              </a:rPr>
              <a:t>Seznam upravičencev, ki uveljavljajo podporo za avtohtono in tradicionalne pasme prašičev, vključno s podatki o pasmi in številom živali, </a:t>
            </a:r>
            <a:r>
              <a:rPr lang="sl-SI" sz="2600" dirty="0" err="1" smtClean="0">
                <a:latin typeface="Arial" panose="020B0604020202020204" pitchFamily="34" charset="0"/>
                <a:cs typeface="Arial" panose="020B0604020202020204" pitchFamily="34" charset="0"/>
              </a:rPr>
              <a:t>ARSKTRP</a:t>
            </a:r>
            <a:r>
              <a:rPr lang="sl-SI" sz="2600" dirty="0" smtClean="0">
                <a:latin typeface="Arial" panose="020B0604020202020204" pitchFamily="34" charset="0"/>
                <a:cs typeface="Arial" panose="020B0604020202020204" pitchFamily="34" charset="0"/>
              </a:rPr>
              <a:t> posreduje </a:t>
            </a:r>
            <a:r>
              <a:rPr lang="sl-SI" sz="2600" dirty="0">
                <a:latin typeface="Arial" panose="020B0604020202020204" pitchFamily="34" charset="0"/>
                <a:cs typeface="Arial" panose="020B0604020202020204" pitchFamily="34" charset="0"/>
              </a:rPr>
              <a:t>v pregled Oddelku za </a:t>
            </a:r>
            <a:r>
              <a:rPr lang="sl-SI" sz="2600" dirty="0" smtClean="0">
                <a:latin typeface="Arial" panose="020B0604020202020204" pitchFamily="34" charset="0"/>
                <a:cs typeface="Arial" panose="020B0604020202020204" pitchFamily="34" charset="0"/>
              </a:rPr>
              <a:t>zootehniko BF </a:t>
            </a:r>
            <a:r>
              <a:rPr lang="sl-SI" sz="2600" dirty="0" err="1" smtClean="0">
                <a:latin typeface="Arial" panose="020B0604020202020204" pitchFamily="34" charset="0"/>
                <a:cs typeface="Arial" panose="020B0604020202020204" pitchFamily="34" charset="0"/>
              </a:rPr>
              <a:t>UN</a:t>
            </a:r>
            <a:r>
              <a:rPr lang="sl-SI" sz="2600" dirty="0" smtClean="0">
                <a:latin typeface="Arial" panose="020B0604020202020204" pitchFamily="34" charset="0"/>
                <a:cs typeface="Arial" panose="020B0604020202020204" pitchFamily="34" charset="0"/>
              </a:rPr>
              <a:t> v </a:t>
            </a:r>
            <a:r>
              <a:rPr lang="sl-SI" sz="2600" dirty="0" err="1" smtClean="0">
                <a:latin typeface="Arial" panose="020B0604020202020204" pitchFamily="34" charset="0"/>
                <a:cs typeface="Arial" panose="020B0604020202020204" pitchFamily="34" charset="0"/>
              </a:rPr>
              <a:t>LJ</a:t>
            </a:r>
            <a:r>
              <a:rPr lang="sl-SI" sz="2600" dirty="0" smtClean="0">
                <a:latin typeface="Arial" panose="020B0604020202020204" pitchFamily="34" charset="0"/>
                <a:cs typeface="Arial" panose="020B0604020202020204" pitchFamily="34" charset="0"/>
              </a:rPr>
              <a:t>. </a:t>
            </a:r>
            <a:r>
              <a:rPr lang="sl-SI" sz="2600" dirty="0">
                <a:latin typeface="Arial" panose="020B0604020202020204" pitchFamily="34" charset="0"/>
                <a:cs typeface="Arial" panose="020B0604020202020204" pitchFamily="34" charset="0"/>
              </a:rPr>
              <a:t>Podpora se lahko dodeli le za tiste živali na tem seznamu, za katere se v okviru tega pregleda potrdi, da so ustrezne pasme</a:t>
            </a:r>
            <a:r>
              <a:rPr lang="sl-SI" sz="26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956835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vidonja\Desktop\MKO\PPT\PPT1_-0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Naslov 1"/>
          <p:cNvSpPr txBox="1">
            <a:spLocks/>
          </p:cNvSpPr>
          <p:nvPr/>
        </p:nvSpPr>
        <p:spPr bwMode="auto">
          <a:xfrm>
            <a:off x="323155" y="188640"/>
            <a:ext cx="85693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sl-SI" altLang="sl-SI" sz="4400" b="1" dirty="0">
                <a:solidFill>
                  <a:srgbClr val="71BF43"/>
                </a:solidFill>
                <a:latin typeface="Arial" charset="0"/>
              </a:rPr>
              <a:t>Operacija </a:t>
            </a:r>
            <a:r>
              <a:rPr lang="sl-SI" altLang="sl-SI" sz="4400" b="1" dirty="0" smtClean="0">
                <a:solidFill>
                  <a:srgbClr val="71BF43"/>
                </a:solidFill>
                <a:latin typeface="Arial" charset="0"/>
              </a:rPr>
              <a:t>GEN_PAS (5)</a:t>
            </a:r>
            <a:endParaRPr lang="sl-SI" altLang="sl-SI" sz="4400" b="1" dirty="0">
              <a:solidFill>
                <a:srgbClr val="71BF43"/>
              </a:solidFill>
              <a:latin typeface="Arial" charset="0"/>
            </a:endParaRPr>
          </a:p>
        </p:txBody>
      </p:sp>
      <p:sp>
        <p:nvSpPr>
          <p:cNvPr id="5" name="Ograda vsebine 2"/>
          <p:cNvSpPr txBox="1">
            <a:spLocks/>
          </p:cNvSpPr>
          <p:nvPr/>
        </p:nvSpPr>
        <p:spPr>
          <a:xfrm>
            <a:off x="250825" y="1196752"/>
            <a:ext cx="8641655" cy="54006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l-SI" sz="2800" b="1" dirty="0" smtClean="0">
                <a:latin typeface="Arial" panose="020B0604020202020204" pitchFamily="34" charset="0"/>
                <a:cs typeface="Arial" panose="020B0604020202020204" pitchFamily="34" charset="0"/>
              </a:rPr>
              <a:t>Drobnica:</a:t>
            </a:r>
          </a:p>
          <a:p>
            <a:pPr>
              <a:spcBef>
                <a:spcPts val="1200"/>
              </a:spcBef>
            </a:pPr>
            <a:r>
              <a:rPr lang="sl-SI" sz="2800" dirty="0">
                <a:latin typeface="Arial" panose="020B0604020202020204" pitchFamily="34" charset="0"/>
                <a:cs typeface="Arial" panose="020B0604020202020204" pitchFamily="34" charset="0"/>
              </a:rPr>
              <a:t>Upravičenci lahko uveljavljajo podporo za avtohtone in tradicionalne pasme ovc in koz v okviru operacije GEN_PAS le za tiste živali, ki so evidentirane v Informacijskem sistemu drobnica </a:t>
            </a:r>
            <a:r>
              <a:rPr lang="sl-SI" sz="2800" dirty="0" smtClean="0">
                <a:latin typeface="Arial" panose="020B0604020202020204" pitchFamily="34" charset="0"/>
                <a:cs typeface="Arial" panose="020B0604020202020204" pitchFamily="34" charset="0"/>
              </a:rPr>
              <a:t>(</a:t>
            </a:r>
            <a:r>
              <a:rPr lang="sl-SI" sz="2800" dirty="0" err="1" smtClean="0">
                <a:latin typeface="Arial" panose="020B0604020202020204" pitchFamily="34" charset="0"/>
                <a:cs typeface="Arial" panose="020B0604020202020204" pitchFamily="34" charset="0"/>
              </a:rPr>
              <a:t>ISD</a:t>
            </a:r>
            <a:r>
              <a:rPr lang="sl-SI" sz="2800" dirty="0">
                <a:latin typeface="Arial" panose="020B0604020202020204" pitchFamily="34" charset="0"/>
                <a:cs typeface="Arial" panose="020B0604020202020204" pitchFamily="34" charset="0"/>
              </a:rPr>
              <a:t>) Oddelka za zootehniko </a:t>
            </a:r>
            <a:r>
              <a:rPr lang="sl-SI" sz="2800" dirty="0" smtClean="0">
                <a:latin typeface="Arial" panose="020B0604020202020204" pitchFamily="34" charset="0"/>
                <a:cs typeface="Arial" panose="020B0604020202020204" pitchFamily="34" charset="0"/>
              </a:rPr>
              <a:t>BF </a:t>
            </a:r>
            <a:r>
              <a:rPr lang="sl-SI" sz="2800" dirty="0" err="1" smtClean="0">
                <a:latin typeface="Arial" panose="020B0604020202020204" pitchFamily="34" charset="0"/>
                <a:cs typeface="Arial" panose="020B0604020202020204" pitchFamily="34" charset="0"/>
              </a:rPr>
              <a:t>UN</a:t>
            </a:r>
            <a:r>
              <a:rPr lang="sl-SI" sz="2800" dirty="0" smtClean="0">
                <a:latin typeface="Arial" panose="020B0604020202020204" pitchFamily="34" charset="0"/>
                <a:cs typeface="Arial" panose="020B0604020202020204" pitchFamily="34" charset="0"/>
              </a:rPr>
              <a:t> v </a:t>
            </a:r>
            <a:r>
              <a:rPr lang="sl-SI" sz="2800" dirty="0" err="1" smtClean="0">
                <a:latin typeface="Arial" panose="020B0604020202020204" pitchFamily="34" charset="0"/>
                <a:cs typeface="Arial" panose="020B0604020202020204" pitchFamily="34" charset="0"/>
              </a:rPr>
              <a:t>LJ</a:t>
            </a:r>
            <a:r>
              <a:rPr lang="sl-SI" sz="2800" dirty="0" smtClean="0">
                <a:latin typeface="Arial" panose="020B0604020202020204" pitchFamily="34" charset="0"/>
                <a:cs typeface="Arial" panose="020B0604020202020204" pitchFamily="34" charset="0"/>
              </a:rPr>
              <a:t>.</a:t>
            </a:r>
          </a:p>
          <a:p>
            <a:pPr>
              <a:spcBef>
                <a:spcPts val="1200"/>
              </a:spcBef>
            </a:pPr>
            <a:r>
              <a:rPr lang="sl-SI" sz="2800" dirty="0" smtClean="0">
                <a:latin typeface="Arial" panose="020B0604020202020204" pitchFamily="34" charset="0"/>
                <a:cs typeface="Arial" panose="020B0604020202020204" pitchFamily="34" charset="0"/>
              </a:rPr>
              <a:t>Ustreznost </a:t>
            </a:r>
            <a:r>
              <a:rPr lang="sl-SI" sz="2800" dirty="0">
                <a:latin typeface="Arial" panose="020B0604020202020204" pitchFamily="34" charset="0"/>
                <a:cs typeface="Arial" panose="020B0604020202020204" pitchFamily="34" charset="0"/>
              </a:rPr>
              <a:t>pasme ovc in </a:t>
            </a:r>
            <a:r>
              <a:rPr lang="sl-SI" sz="2800" dirty="0" smtClean="0">
                <a:latin typeface="Arial" panose="020B0604020202020204" pitchFamily="34" charset="0"/>
                <a:cs typeface="Arial" panose="020B0604020202020204" pitchFamily="34" charset="0"/>
              </a:rPr>
              <a:t>koz </a:t>
            </a:r>
            <a:r>
              <a:rPr lang="sl-SI" sz="2800" dirty="0" err="1" smtClean="0">
                <a:latin typeface="Arial" panose="020B0604020202020204" pitchFamily="34" charset="0"/>
                <a:cs typeface="Arial" panose="020B0604020202020204" pitchFamily="34" charset="0"/>
              </a:rPr>
              <a:t>ARSKTRP</a:t>
            </a:r>
            <a:r>
              <a:rPr lang="sl-SI" sz="2800" dirty="0" smtClean="0">
                <a:latin typeface="Arial" panose="020B0604020202020204" pitchFamily="34" charset="0"/>
                <a:cs typeface="Arial" panose="020B0604020202020204" pitchFamily="34" charset="0"/>
              </a:rPr>
              <a:t> </a:t>
            </a:r>
            <a:r>
              <a:rPr lang="sl-SI" sz="2800" dirty="0">
                <a:latin typeface="Arial" panose="020B0604020202020204" pitchFamily="34" charset="0"/>
                <a:cs typeface="Arial" panose="020B0604020202020204" pitchFamily="34" charset="0"/>
              </a:rPr>
              <a:t>preverja prek on-line povezave med </a:t>
            </a:r>
            <a:r>
              <a:rPr lang="sl-SI" sz="2800" dirty="0" err="1">
                <a:latin typeface="Arial" panose="020B0604020202020204" pitchFamily="34" charset="0"/>
                <a:cs typeface="Arial" panose="020B0604020202020204" pitchFamily="34" charset="0"/>
              </a:rPr>
              <a:t>ISD</a:t>
            </a:r>
            <a:r>
              <a:rPr lang="sl-SI" sz="2800" dirty="0">
                <a:latin typeface="Arial" panose="020B0604020202020204" pitchFamily="34" charset="0"/>
                <a:cs typeface="Arial" panose="020B0604020202020204" pitchFamily="34" charset="0"/>
              </a:rPr>
              <a:t> in </a:t>
            </a:r>
            <a:r>
              <a:rPr lang="sl-SI" sz="2800" dirty="0" smtClean="0">
                <a:latin typeface="Arial" panose="020B0604020202020204" pitchFamily="34" charset="0"/>
                <a:cs typeface="Arial" panose="020B0604020202020204" pitchFamily="34" charset="0"/>
              </a:rPr>
              <a:t>ZV </a:t>
            </a:r>
            <a:r>
              <a:rPr lang="sl-SI" sz="2800" dirty="0">
                <a:latin typeface="Arial" panose="020B0604020202020204" pitchFamily="34" charset="0"/>
                <a:cs typeface="Arial" panose="020B0604020202020204" pitchFamily="34" charset="0"/>
              </a:rPr>
              <a:t>za posamezno leto</a:t>
            </a:r>
            <a:r>
              <a:rPr lang="sl-SI" sz="2800" dirty="0" smtClean="0">
                <a:latin typeface="Arial" panose="020B0604020202020204" pitchFamily="34" charset="0"/>
                <a:cs typeface="Arial" panose="020B0604020202020204" pitchFamily="34" charset="0"/>
              </a:rPr>
              <a:t>.</a:t>
            </a:r>
            <a:endParaRPr lang="sl-SI"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07834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vidonja\Desktop\MKO\PPT\PPT1_-0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Naslov 1"/>
          <p:cNvSpPr txBox="1">
            <a:spLocks/>
          </p:cNvSpPr>
          <p:nvPr/>
        </p:nvSpPr>
        <p:spPr bwMode="auto">
          <a:xfrm>
            <a:off x="323155" y="188640"/>
            <a:ext cx="85693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sl-SI" altLang="sl-SI" sz="4400" b="1" dirty="0">
                <a:solidFill>
                  <a:srgbClr val="71BF43"/>
                </a:solidFill>
                <a:latin typeface="Arial" charset="0"/>
              </a:rPr>
              <a:t>Operacija </a:t>
            </a:r>
            <a:r>
              <a:rPr lang="sl-SI" altLang="sl-SI" sz="4400" b="1" dirty="0" smtClean="0">
                <a:solidFill>
                  <a:srgbClr val="71BF43"/>
                </a:solidFill>
                <a:latin typeface="Arial" charset="0"/>
              </a:rPr>
              <a:t>GEN_PAS (6)</a:t>
            </a:r>
            <a:endParaRPr lang="sl-SI" altLang="sl-SI" sz="4400" b="1" dirty="0">
              <a:solidFill>
                <a:srgbClr val="71BF43"/>
              </a:solidFill>
              <a:latin typeface="Arial" charset="0"/>
            </a:endParaRPr>
          </a:p>
        </p:txBody>
      </p:sp>
      <p:sp>
        <p:nvSpPr>
          <p:cNvPr id="5" name="Ograda vsebine 2"/>
          <p:cNvSpPr txBox="1">
            <a:spLocks/>
          </p:cNvSpPr>
          <p:nvPr/>
        </p:nvSpPr>
        <p:spPr>
          <a:xfrm>
            <a:off x="179512" y="1052736"/>
            <a:ext cx="8784975" cy="56166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l-SI" sz="2300" b="1" dirty="0" smtClean="0">
                <a:latin typeface="Arial" panose="020B0604020202020204" pitchFamily="34" charset="0"/>
                <a:cs typeface="Arial" panose="020B0604020202020204" pitchFamily="34" charset="0"/>
              </a:rPr>
              <a:t>Kokoši:</a:t>
            </a:r>
          </a:p>
          <a:p>
            <a:r>
              <a:rPr lang="sl-SI" sz="2300" dirty="0" err="1" smtClean="0">
                <a:latin typeface="Arial" panose="020B0604020202020204" pitchFamily="34" charset="0"/>
                <a:cs typeface="Arial" panose="020B0604020202020204" pitchFamily="34" charset="0"/>
              </a:rPr>
              <a:t>UN</a:t>
            </a:r>
            <a:r>
              <a:rPr lang="sl-SI" sz="2300" dirty="0" smtClean="0">
                <a:latin typeface="Arial" panose="020B0604020202020204" pitchFamily="34" charset="0"/>
                <a:cs typeface="Arial" panose="020B0604020202020204" pitchFamily="34" charset="0"/>
              </a:rPr>
              <a:t> v </a:t>
            </a:r>
            <a:r>
              <a:rPr lang="sl-SI" sz="2300" dirty="0" err="1" smtClean="0">
                <a:latin typeface="Arial" panose="020B0604020202020204" pitchFamily="34" charset="0"/>
                <a:cs typeface="Arial" panose="020B0604020202020204" pitchFamily="34" charset="0"/>
              </a:rPr>
              <a:t>LJ</a:t>
            </a:r>
            <a:r>
              <a:rPr lang="sl-SI" sz="2300" dirty="0" smtClean="0">
                <a:latin typeface="Arial" panose="020B0604020202020204" pitchFamily="34" charset="0"/>
                <a:cs typeface="Arial" panose="020B0604020202020204" pitchFamily="34" charset="0"/>
              </a:rPr>
              <a:t>, BF, </a:t>
            </a:r>
            <a:r>
              <a:rPr lang="sl-SI" sz="2300" dirty="0">
                <a:latin typeface="Arial" panose="020B0604020202020204" pitchFamily="34" charset="0"/>
                <a:cs typeface="Arial" panose="020B0604020202020204" pitchFamily="34" charset="0"/>
              </a:rPr>
              <a:t>Oddelek za zootehniko, kot priznana rejska organizacija za kokoši lahkega in kokoši težkega </a:t>
            </a:r>
            <a:r>
              <a:rPr lang="sl-SI" sz="2300" dirty="0" smtClean="0">
                <a:latin typeface="Arial" panose="020B0604020202020204" pitchFamily="34" charset="0"/>
                <a:cs typeface="Arial" panose="020B0604020202020204" pitchFamily="34" charset="0"/>
              </a:rPr>
              <a:t>tipa, </a:t>
            </a:r>
            <a:r>
              <a:rPr lang="sl-SI" sz="2300" dirty="0">
                <a:latin typeface="Arial" panose="020B0604020202020204" pitchFamily="34" charset="0"/>
                <a:cs typeface="Arial" panose="020B0604020202020204" pitchFamily="34" charset="0"/>
              </a:rPr>
              <a:t>vodi evidenco prodaje dan starih piščancev in odraslih kokoši (na koncu prve rastne sezone) avtohtonih in tradicionalnih pasem ter stranki izda potrdilo in račun o nakupu. Podpora se lahko dodeli le za tisto število živali, za katere je izdano potrdilo </a:t>
            </a:r>
            <a:r>
              <a:rPr lang="sl-SI" sz="2300" dirty="0" smtClean="0">
                <a:latin typeface="Arial" panose="020B0604020202020204" pitchFamily="34" charset="0"/>
                <a:cs typeface="Arial" panose="020B0604020202020204" pitchFamily="34" charset="0"/>
              </a:rPr>
              <a:t>oz. </a:t>
            </a:r>
            <a:r>
              <a:rPr lang="sl-SI" sz="2300" dirty="0">
                <a:latin typeface="Arial" panose="020B0604020202020204" pitchFamily="34" charset="0"/>
                <a:cs typeface="Arial" panose="020B0604020202020204" pitchFamily="34" charset="0"/>
              </a:rPr>
              <a:t>račun o nakupu.  </a:t>
            </a:r>
          </a:p>
          <a:p>
            <a:pPr>
              <a:spcBef>
                <a:spcPts val="1200"/>
              </a:spcBef>
            </a:pPr>
            <a:r>
              <a:rPr lang="sl-SI" sz="2300" dirty="0" smtClean="0">
                <a:latin typeface="Arial" panose="020B0604020202020204" pitchFamily="34" charset="0"/>
                <a:cs typeface="Arial" panose="020B0604020202020204" pitchFamily="34" charset="0"/>
              </a:rPr>
              <a:t>Če </a:t>
            </a:r>
            <a:r>
              <a:rPr lang="sl-SI" sz="2300" dirty="0">
                <a:latin typeface="Arial" panose="020B0604020202020204" pitchFamily="34" charset="0"/>
                <a:cs typeface="Arial" panose="020B0604020202020204" pitchFamily="34" charset="0"/>
              </a:rPr>
              <a:t>upravičenec </a:t>
            </a:r>
            <a:r>
              <a:rPr lang="sl-SI" sz="2300" dirty="0" smtClean="0">
                <a:latin typeface="Arial" panose="020B0604020202020204" pitchFamily="34" charset="0"/>
                <a:cs typeface="Arial" panose="020B0604020202020204" pitchFamily="34" charset="0"/>
              </a:rPr>
              <a:t>ni </a:t>
            </a:r>
            <a:r>
              <a:rPr lang="sl-SI" sz="2300" dirty="0">
                <a:latin typeface="Arial" panose="020B0604020202020204" pitchFamily="34" charset="0"/>
                <a:cs typeface="Arial" panose="020B0604020202020204" pitchFamily="34" charset="0"/>
              </a:rPr>
              <a:t>evidentiran v evidenci iz </a:t>
            </a:r>
            <a:r>
              <a:rPr lang="sl-SI" sz="2300" dirty="0" smtClean="0">
                <a:latin typeface="Arial" panose="020B0604020202020204" pitchFamily="34" charset="0"/>
                <a:cs typeface="Arial" panose="020B0604020202020204" pitchFamily="34" charset="0"/>
              </a:rPr>
              <a:t>prejšnje alineje </a:t>
            </a:r>
            <a:r>
              <a:rPr lang="sl-SI" sz="2300" dirty="0">
                <a:latin typeface="Arial" panose="020B0604020202020204" pitchFamily="34" charset="0"/>
                <a:cs typeface="Arial" panose="020B0604020202020204" pitchFamily="34" charset="0"/>
              </a:rPr>
              <a:t>ali ne razpolaga s potrdilom ali z računom </a:t>
            </a:r>
            <a:r>
              <a:rPr lang="sl-SI" sz="2300" dirty="0" smtClean="0">
                <a:latin typeface="Arial" panose="020B0604020202020204" pitchFamily="34" charset="0"/>
                <a:cs typeface="Arial" panose="020B0604020202020204" pitchFamily="34" charset="0"/>
              </a:rPr>
              <a:t>o nakupu, </a:t>
            </a:r>
            <a:r>
              <a:rPr lang="sl-SI" sz="2300" dirty="0">
                <a:latin typeface="Arial" panose="020B0604020202020204" pitchFamily="34" charset="0"/>
                <a:cs typeface="Arial" panose="020B0604020202020204" pitchFamily="34" charset="0"/>
              </a:rPr>
              <a:t>priznana rejska organizacija za kokoši na pobudo </a:t>
            </a:r>
            <a:r>
              <a:rPr lang="sl-SI" sz="2300" dirty="0" err="1" smtClean="0">
                <a:latin typeface="Arial" panose="020B0604020202020204" pitchFamily="34" charset="0"/>
                <a:cs typeface="Arial" panose="020B0604020202020204" pitchFamily="34" charset="0"/>
              </a:rPr>
              <a:t>ARSKTRP</a:t>
            </a:r>
            <a:r>
              <a:rPr lang="sl-SI" sz="2300" dirty="0" smtClean="0">
                <a:latin typeface="Arial" panose="020B0604020202020204" pitchFamily="34" charset="0"/>
                <a:cs typeface="Arial" panose="020B0604020202020204" pitchFamily="34" charset="0"/>
              </a:rPr>
              <a:t> </a:t>
            </a:r>
            <a:r>
              <a:rPr lang="sl-SI" sz="2300" dirty="0">
                <a:latin typeface="Arial" panose="020B0604020202020204" pitchFamily="34" charset="0"/>
                <a:cs typeface="Arial" panose="020B0604020202020204" pitchFamily="34" charset="0"/>
              </a:rPr>
              <a:t>na zadevnem </a:t>
            </a:r>
            <a:r>
              <a:rPr lang="sl-SI" sz="2300" dirty="0" err="1" smtClean="0">
                <a:latin typeface="Arial" panose="020B0604020202020204" pitchFamily="34" charset="0"/>
                <a:cs typeface="Arial" panose="020B0604020202020204" pitchFamily="34" charset="0"/>
              </a:rPr>
              <a:t>KMG</a:t>
            </a:r>
            <a:r>
              <a:rPr lang="sl-SI" sz="2300" dirty="0" smtClean="0">
                <a:latin typeface="Arial" panose="020B0604020202020204" pitchFamily="34" charset="0"/>
                <a:cs typeface="Arial" panose="020B0604020202020204" pitchFamily="34" charset="0"/>
              </a:rPr>
              <a:t> </a:t>
            </a:r>
            <a:r>
              <a:rPr lang="sl-SI" sz="2300" dirty="0">
                <a:latin typeface="Arial" panose="020B0604020202020204" pitchFamily="34" charset="0"/>
                <a:cs typeface="Arial" panose="020B0604020202020204" pitchFamily="34" charset="0"/>
              </a:rPr>
              <a:t>opravi pregled </a:t>
            </a:r>
            <a:r>
              <a:rPr lang="sl-SI" sz="2300" dirty="0" smtClean="0">
                <a:latin typeface="Arial" panose="020B0604020202020204" pitchFamily="34" charset="0"/>
                <a:cs typeface="Arial" panose="020B0604020202020204" pitchFamily="34" charset="0"/>
              </a:rPr>
              <a:t>pasemske ustreznosti </a:t>
            </a:r>
            <a:r>
              <a:rPr lang="sl-SI" sz="2300" dirty="0">
                <a:latin typeface="Arial" panose="020B0604020202020204" pitchFamily="34" charset="0"/>
                <a:cs typeface="Arial" panose="020B0604020202020204" pitchFamily="34" charset="0"/>
              </a:rPr>
              <a:t>kokoši in o ugotovitvah obvesti </a:t>
            </a:r>
            <a:r>
              <a:rPr lang="sl-SI" sz="2300" dirty="0" err="1" smtClean="0">
                <a:latin typeface="Arial" panose="020B0604020202020204" pitchFamily="34" charset="0"/>
                <a:cs typeface="Arial" panose="020B0604020202020204" pitchFamily="34" charset="0"/>
              </a:rPr>
              <a:t>ARSKTRP</a:t>
            </a:r>
            <a:r>
              <a:rPr lang="sl-SI" sz="2300" dirty="0" smtClean="0">
                <a:latin typeface="Arial" panose="020B0604020202020204" pitchFamily="34" charset="0"/>
                <a:cs typeface="Arial" panose="020B0604020202020204" pitchFamily="34" charset="0"/>
              </a:rPr>
              <a:t>. </a:t>
            </a:r>
            <a:r>
              <a:rPr lang="sl-SI" sz="2300" dirty="0">
                <a:latin typeface="Arial" panose="020B0604020202020204" pitchFamily="34" charset="0"/>
                <a:cs typeface="Arial" panose="020B0604020202020204" pitchFamily="34" charset="0"/>
              </a:rPr>
              <a:t>Podpora se lahko dodeli le za tiste živali, za katere se v okviru tega pregleda potrdi, da so ustrezne pasme.</a:t>
            </a:r>
          </a:p>
          <a:p>
            <a:pPr marL="0" indent="0">
              <a:spcBef>
                <a:spcPts val="1500"/>
              </a:spcBef>
              <a:buNone/>
            </a:pPr>
            <a:endParaRPr lang="sl-SI" sz="23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0387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5172" name="Slika 2"/>
          <p:cNvPicPr>
            <a:picLocks noChangeAspect="1" noChangeArrowheads="1"/>
          </p:cNvPicPr>
          <p:nvPr/>
        </p:nvPicPr>
        <p:blipFill>
          <a:blip r:embed="rId2">
            <a:extLst>
              <a:ext uri="{28A0092B-C50C-407E-A947-70E740481C1C}">
                <a14:useLocalDpi xmlns:a14="http://schemas.microsoft.com/office/drawing/2010/main" val="0"/>
              </a:ext>
            </a:extLst>
          </a:blip>
          <a:srcRect l="16737" t="11230" r="32259" b="26817"/>
          <a:stretch>
            <a:fillRect/>
          </a:stretch>
        </p:blipFill>
        <p:spPr bwMode="auto">
          <a:xfrm>
            <a:off x="0" y="-26988"/>
            <a:ext cx="9144000"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Text Box 5"/>
          <p:cNvSpPr txBox="1">
            <a:spLocks noChangeArrowheads="1"/>
          </p:cNvSpPr>
          <p:nvPr/>
        </p:nvSpPr>
        <p:spPr bwMode="auto">
          <a:xfrm>
            <a:off x="179388" y="188913"/>
            <a:ext cx="68405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sl-SI" altLang="sl-SI" sz="4400" b="1">
                <a:solidFill>
                  <a:srgbClr val="71BF43"/>
                </a:solidFill>
                <a:latin typeface="Arial" charset="0"/>
              </a:rPr>
              <a:t>OHRANJANJE MEJIC</a:t>
            </a:r>
          </a:p>
        </p:txBody>
      </p:sp>
      <p:sp>
        <p:nvSpPr>
          <p:cNvPr id="135174" name="Text Box 6"/>
          <p:cNvSpPr txBox="1">
            <a:spLocks noChangeArrowheads="1"/>
          </p:cNvSpPr>
          <p:nvPr/>
        </p:nvSpPr>
        <p:spPr bwMode="auto">
          <a:xfrm>
            <a:off x="6227763" y="6491288"/>
            <a:ext cx="27368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sl-SI" altLang="sl-SI" sz="1200">
                <a:solidFill>
                  <a:schemeClr val="bg1"/>
                </a:solidFill>
                <a:latin typeface="Arial" charset="0"/>
              </a:rPr>
              <a:t>Vir: MKGP</a:t>
            </a:r>
          </a:p>
        </p:txBody>
      </p:sp>
    </p:spTree>
    <p:extLst>
      <p:ext uri="{BB962C8B-B14F-4D97-AF65-F5344CB8AC3E}">
        <p14:creationId xmlns:p14="http://schemas.microsoft.com/office/powerpoint/2010/main" val="645466303"/>
      </p:ext>
    </p:extLst>
  </p:cSld>
  <p:clrMapOvr>
    <a:masterClrMapping/>
  </p:clrMapOvr>
  <p:transition>
    <p:push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idonja\Desktop\MKO\PPT\PPT1_-01-02.jpg"/>
          <p:cNvPicPr>
            <a:picLocks noChangeAspect="1" noChangeArrowheads="1"/>
          </p:cNvPicPr>
          <p:nvPr/>
        </p:nvPicPr>
        <p:blipFill>
          <a:blip r:embed="rId2"/>
          <a:srcRect/>
          <a:stretch>
            <a:fillRect/>
          </a:stretch>
        </p:blipFill>
        <p:spPr bwMode="auto">
          <a:xfrm>
            <a:off x="11492" y="0"/>
            <a:ext cx="9132507" cy="6858000"/>
          </a:xfrm>
          <a:prstGeom prst="rect">
            <a:avLst/>
          </a:prstGeom>
          <a:noFill/>
          <a:ln w="9525">
            <a:noFill/>
            <a:miter lim="800000"/>
            <a:headEnd/>
            <a:tailEnd/>
          </a:ln>
        </p:spPr>
      </p:pic>
      <p:sp>
        <p:nvSpPr>
          <p:cNvPr id="2" name="Title 1"/>
          <p:cNvSpPr>
            <a:spLocks noGrp="1"/>
          </p:cNvSpPr>
          <p:nvPr>
            <p:ph type="title"/>
          </p:nvPr>
        </p:nvSpPr>
        <p:spPr>
          <a:xfrm>
            <a:off x="179512" y="188640"/>
            <a:ext cx="8784976" cy="936104"/>
          </a:xfrm>
        </p:spPr>
        <p:txBody>
          <a:bodyPr>
            <a:normAutofit/>
          </a:bodyPr>
          <a:lstStyle/>
          <a:p>
            <a:r>
              <a:rPr lang="sl-SI" sz="3800" b="1" dirty="0" smtClean="0">
                <a:solidFill>
                  <a:srgbClr val="71BF43"/>
                </a:solidFill>
                <a:latin typeface="Arial" panose="020B0604020202020204" pitchFamily="34" charset="0"/>
                <a:cs typeface="Arial" panose="020B0604020202020204" pitchFamily="34" charset="0"/>
              </a:rPr>
              <a:t>Posodobitev evidence mejic</a:t>
            </a:r>
            <a:endParaRPr lang="sl-SI" sz="3800" b="1" dirty="0">
              <a:solidFill>
                <a:srgbClr val="71BF43"/>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51520" y="1340768"/>
            <a:ext cx="8568952" cy="5328592"/>
          </a:xfrm>
        </p:spPr>
        <p:txBody>
          <a:bodyPr>
            <a:normAutofit/>
          </a:bodyPr>
          <a:lstStyle/>
          <a:p>
            <a:pPr>
              <a:spcBef>
                <a:spcPts val="1200"/>
              </a:spcBef>
              <a:spcAft>
                <a:spcPts val="600"/>
              </a:spcAft>
            </a:pPr>
            <a:r>
              <a:rPr lang="sl-SI" sz="2600" dirty="0" smtClean="0">
                <a:latin typeface="Arial" panose="020B0604020202020204" pitchFamily="34" charset="0"/>
                <a:cs typeface="Arial" panose="020B0604020202020204" pitchFamily="34" charset="0"/>
              </a:rPr>
              <a:t>Vsako leto na podlagi novih </a:t>
            </a:r>
            <a:r>
              <a:rPr lang="sl-SI" sz="2600" dirty="0" err="1" smtClean="0">
                <a:latin typeface="Arial" panose="020B0604020202020204" pitchFamily="34" charset="0"/>
                <a:cs typeface="Arial" panose="020B0604020202020204" pitchFamily="34" charset="0"/>
              </a:rPr>
              <a:t>DOF</a:t>
            </a:r>
            <a:r>
              <a:rPr lang="sl-SI" sz="2600" dirty="0" smtClean="0">
                <a:latin typeface="Arial" panose="020B0604020202020204" pitchFamily="34" charset="0"/>
                <a:cs typeface="Arial" panose="020B0604020202020204" pitchFamily="34" charset="0"/>
              </a:rPr>
              <a:t>.</a:t>
            </a:r>
          </a:p>
          <a:p>
            <a:pPr>
              <a:spcBef>
                <a:spcPts val="1200"/>
              </a:spcBef>
              <a:spcAft>
                <a:spcPts val="600"/>
              </a:spcAft>
            </a:pPr>
            <a:r>
              <a:rPr lang="sl-SI" sz="2600" dirty="0" smtClean="0">
                <a:latin typeface="Arial" panose="020B0604020202020204" pitchFamily="34" charset="0"/>
                <a:cs typeface="Arial" panose="020B0604020202020204" pitchFamily="34" charset="0"/>
              </a:rPr>
              <a:t>Ugotovitve kontrolorjev </a:t>
            </a:r>
            <a:r>
              <a:rPr lang="sl-SI" sz="2600" dirty="0" err="1" smtClean="0">
                <a:latin typeface="Arial" panose="020B0604020202020204" pitchFamily="34" charset="0"/>
                <a:cs typeface="Arial" panose="020B0604020202020204" pitchFamily="34" charset="0"/>
              </a:rPr>
              <a:t>ARSKTRP</a:t>
            </a:r>
            <a:r>
              <a:rPr lang="sl-SI" sz="2600" dirty="0" smtClean="0">
                <a:latin typeface="Arial" panose="020B0604020202020204" pitchFamily="34" charset="0"/>
                <a:cs typeface="Arial" panose="020B0604020202020204" pitchFamily="34" charset="0"/>
              </a:rPr>
              <a:t>.</a:t>
            </a:r>
          </a:p>
          <a:p>
            <a:pPr>
              <a:spcBef>
                <a:spcPts val="1200"/>
              </a:spcBef>
            </a:pPr>
            <a:r>
              <a:rPr lang="sl-SI" sz="2600" dirty="0" smtClean="0">
                <a:latin typeface="Arial" panose="020B0604020202020204" pitchFamily="34" charset="0"/>
                <a:cs typeface="Arial" panose="020B0604020202020204" pitchFamily="34" charset="0"/>
              </a:rPr>
              <a:t>Sporočanje sprememb o stanju mejic – dopolnitev na podlagi izjave upravičenca ob </a:t>
            </a:r>
            <a:r>
              <a:rPr lang="sl-SI" sz="2600" dirty="0">
                <a:latin typeface="Arial" panose="020B0604020202020204" pitchFamily="34" charset="0"/>
                <a:cs typeface="Arial" panose="020B0604020202020204" pitchFamily="34" charset="0"/>
              </a:rPr>
              <a:t>vnosu </a:t>
            </a:r>
            <a:r>
              <a:rPr lang="sl-SI" sz="2600" dirty="0" smtClean="0">
                <a:latin typeface="Arial" panose="020B0604020202020204" pitchFamily="34" charset="0"/>
                <a:cs typeface="Arial" panose="020B0604020202020204" pitchFamily="34" charset="0"/>
              </a:rPr>
              <a:t>ZV za </a:t>
            </a:r>
            <a:r>
              <a:rPr lang="sl-SI" sz="2600" dirty="0">
                <a:latin typeface="Arial" panose="020B0604020202020204" pitchFamily="34" charset="0"/>
                <a:cs typeface="Arial" panose="020B0604020202020204" pitchFamily="34" charset="0"/>
              </a:rPr>
              <a:t>naslednje leto:</a:t>
            </a:r>
            <a:endParaRPr lang="sl-SI" sz="2600" dirty="0" smtClean="0">
              <a:latin typeface="Arial" panose="020B0604020202020204" pitchFamily="34" charset="0"/>
              <a:cs typeface="Arial" panose="020B0604020202020204" pitchFamily="34" charset="0"/>
            </a:endParaRPr>
          </a:p>
          <a:p>
            <a:pPr lvl="1">
              <a:spcBef>
                <a:spcPts val="300"/>
              </a:spcBef>
              <a:spcAft>
                <a:spcPts val="600"/>
              </a:spcAft>
            </a:pPr>
            <a:r>
              <a:rPr lang="sl-SI" sz="2600" dirty="0" smtClean="0">
                <a:latin typeface="Arial" panose="020B0604020202020204" pitchFamily="34" charset="0"/>
                <a:cs typeface="Arial" panose="020B0604020202020204" pitchFamily="34" charset="0"/>
              </a:rPr>
              <a:t>določene mejice</a:t>
            </a:r>
            <a:r>
              <a:rPr lang="sl-SI" sz="2600" dirty="0">
                <a:latin typeface="Arial" panose="020B0604020202020204" pitchFamily="34" charset="0"/>
                <a:cs typeface="Arial" panose="020B0604020202020204" pitchFamily="34" charset="0"/>
              </a:rPr>
              <a:t>, ki se v naravi nahajajo in so v skladu z </a:t>
            </a:r>
            <a:r>
              <a:rPr lang="sl-SI" sz="2600" dirty="0" smtClean="0">
                <a:latin typeface="Arial" panose="020B0604020202020204" pitchFamily="34" charset="0"/>
                <a:cs typeface="Arial" panose="020B0604020202020204" pitchFamily="34" charset="0"/>
              </a:rPr>
              <a:t>definicijo mejice, vendar niso </a:t>
            </a:r>
            <a:r>
              <a:rPr lang="sl-SI" sz="2600" dirty="0">
                <a:latin typeface="Arial" panose="020B0604020202020204" pitchFamily="34" charset="0"/>
                <a:cs typeface="Arial" panose="020B0604020202020204" pitchFamily="34" charset="0"/>
              </a:rPr>
              <a:t>bile zajete v evidenco </a:t>
            </a:r>
            <a:r>
              <a:rPr lang="sl-SI" sz="2600" dirty="0" smtClean="0">
                <a:latin typeface="Arial" panose="020B0604020202020204" pitchFamily="34" charset="0"/>
                <a:cs typeface="Arial" panose="020B0604020202020204" pitchFamily="34" charset="0"/>
              </a:rPr>
              <a:t>mejic (neevidentirane mejice);</a:t>
            </a:r>
          </a:p>
          <a:p>
            <a:pPr lvl="1">
              <a:spcBef>
                <a:spcPts val="300"/>
              </a:spcBef>
              <a:spcAft>
                <a:spcPts val="600"/>
              </a:spcAft>
            </a:pPr>
            <a:r>
              <a:rPr lang="sl-SI" sz="2600" dirty="0" smtClean="0">
                <a:latin typeface="Arial" panose="020B0604020202020204" pitchFamily="34" charset="0"/>
                <a:cs typeface="Arial" panose="020B0604020202020204" pitchFamily="34" charset="0"/>
              </a:rPr>
              <a:t>določenih mejic, ki so zajete v evidenci mejic, v naravi </a:t>
            </a:r>
            <a:r>
              <a:rPr lang="sl-SI" sz="2600" dirty="0">
                <a:latin typeface="Arial" panose="020B0604020202020204" pitchFamily="34" charset="0"/>
                <a:cs typeface="Arial" panose="020B0604020202020204" pitchFamily="34" charset="0"/>
              </a:rPr>
              <a:t>ni več (delno ali v celoti) oz. niso v skladu z definicijo </a:t>
            </a:r>
            <a:r>
              <a:rPr lang="sl-SI" sz="2600" dirty="0" smtClean="0">
                <a:latin typeface="Arial" panose="020B0604020202020204" pitchFamily="34" charset="0"/>
                <a:cs typeface="Arial" panose="020B0604020202020204" pitchFamily="34" charset="0"/>
              </a:rPr>
              <a:t>mejice.</a:t>
            </a:r>
            <a:endParaRPr lang="sl-SI"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61329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vidonja\Desktop\MKO\PPT\PPT1_-0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ka 2"/>
          <p:cNvPicPr>
            <a:picLocks noChangeAspect="1"/>
          </p:cNvPicPr>
          <p:nvPr/>
        </p:nvPicPr>
        <p:blipFill rotWithShape="1">
          <a:blip r:embed="rId3"/>
          <a:srcRect r="33135" b="15047"/>
          <a:stretch/>
        </p:blipFill>
        <p:spPr bwMode="auto">
          <a:xfrm>
            <a:off x="833724" y="1210961"/>
            <a:ext cx="3522252" cy="4234263"/>
          </a:xfrm>
          <a:prstGeom prst="rect">
            <a:avLst/>
          </a:prstGeom>
          <a:ln>
            <a:noFill/>
          </a:ln>
          <a:extLst>
            <a:ext uri="{53640926-AAD7-44D8-BBD7-CCE9431645EC}">
              <a14:shadowObscured xmlns:a14="http://schemas.microsoft.com/office/drawing/2010/main"/>
            </a:ext>
          </a:extLst>
        </p:spPr>
      </p:pic>
      <p:pic>
        <p:nvPicPr>
          <p:cNvPr id="4" name="Slika 3"/>
          <p:cNvPicPr>
            <a:picLocks noChangeAspect="1"/>
          </p:cNvPicPr>
          <p:nvPr/>
        </p:nvPicPr>
        <p:blipFill rotWithShape="1">
          <a:blip r:embed="rId4"/>
          <a:srcRect r="33002" b="14213"/>
          <a:stretch/>
        </p:blipFill>
        <p:spPr bwMode="auto">
          <a:xfrm>
            <a:off x="4716015" y="1183120"/>
            <a:ext cx="3581842" cy="4262104"/>
          </a:xfrm>
          <a:prstGeom prst="rect">
            <a:avLst/>
          </a:prstGeom>
          <a:ln>
            <a:noFill/>
          </a:ln>
          <a:extLst>
            <a:ext uri="{53640926-AAD7-44D8-BBD7-CCE9431645EC}">
              <a14:shadowObscured xmlns:a14="http://schemas.microsoft.com/office/drawing/2010/main"/>
            </a:ext>
          </a:extLst>
        </p:spPr>
      </p:pic>
      <p:sp>
        <p:nvSpPr>
          <p:cNvPr id="5" name="PoljeZBesedilom 4"/>
          <p:cNvSpPr txBox="1"/>
          <p:nvPr/>
        </p:nvSpPr>
        <p:spPr>
          <a:xfrm>
            <a:off x="833724" y="404664"/>
            <a:ext cx="3522252" cy="677108"/>
          </a:xfrm>
          <a:prstGeom prst="rect">
            <a:avLst/>
          </a:prstGeom>
          <a:noFill/>
        </p:spPr>
        <p:txBody>
          <a:bodyPr wrap="square" rtlCol="0">
            <a:spAutoFit/>
          </a:bodyPr>
          <a:lstStyle/>
          <a:p>
            <a:pPr algn="ctr"/>
            <a:r>
              <a:rPr lang="sl-SI" sz="3800" b="1" dirty="0" err="1">
                <a:solidFill>
                  <a:srgbClr val="71BF43"/>
                </a:solidFill>
                <a:latin typeface="Arial" panose="020B0604020202020204" pitchFamily="34" charset="0"/>
                <a:ea typeface="+mj-ea"/>
                <a:cs typeface="Arial" panose="020B0604020202020204" pitchFamily="34" charset="0"/>
              </a:rPr>
              <a:t>DOF</a:t>
            </a:r>
            <a:r>
              <a:rPr lang="sl-SI" sz="3800" b="1" dirty="0">
                <a:solidFill>
                  <a:srgbClr val="71BF43"/>
                </a:solidFill>
                <a:latin typeface="Arial" panose="020B0604020202020204" pitchFamily="34" charset="0"/>
                <a:ea typeface="+mj-ea"/>
                <a:cs typeface="Arial" panose="020B0604020202020204" pitchFamily="34" charset="0"/>
              </a:rPr>
              <a:t> 2015</a:t>
            </a:r>
          </a:p>
        </p:txBody>
      </p:sp>
      <p:sp>
        <p:nvSpPr>
          <p:cNvPr id="6" name="PoljeZBesedilom 5"/>
          <p:cNvSpPr txBox="1"/>
          <p:nvPr/>
        </p:nvSpPr>
        <p:spPr>
          <a:xfrm>
            <a:off x="4788023" y="404664"/>
            <a:ext cx="3509833" cy="677108"/>
          </a:xfrm>
          <a:prstGeom prst="rect">
            <a:avLst/>
          </a:prstGeom>
          <a:noFill/>
        </p:spPr>
        <p:txBody>
          <a:bodyPr wrap="square" rtlCol="0">
            <a:spAutoFit/>
          </a:bodyPr>
          <a:lstStyle/>
          <a:p>
            <a:pPr algn="ctr"/>
            <a:r>
              <a:rPr lang="sl-SI" sz="3800" b="1" dirty="0" err="1">
                <a:solidFill>
                  <a:srgbClr val="71BF43"/>
                </a:solidFill>
                <a:latin typeface="Arial" panose="020B0604020202020204" pitchFamily="34" charset="0"/>
                <a:ea typeface="+mj-ea"/>
                <a:cs typeface="Arial" panose="020B0604020202020204" pitchFamily="34" charset="0"/>
              </a:rPr>
              <a:t>DOF</a:t>
            </a:r>
            <a:r>
              <a:rPr lang="sl-SI" sz="3800" b="1" dirty="0">
                <a:solidFill>
                  <a:srgbClr val="71BF43"/>
                </a:solidFill>
                <a:latin typeface="Arial" panose="020B0604020202020204" pitchFamily="34" charset="0"/>
                <a:ea typeface="+mj-ea"/>
                <a:cs typeface="Arial" panose="020B0604020202020204" pitchFamily="34" charset="0"/>
              </a:rPr>
              <a:t> 2018</a:t>
            </a:r>
          </a:p>
        </p:txBody>
      </p:sp>
      <p:cxnSp>
        <p:nvCxnSpPr>
          <p:cNvPr id="11" name="Raven puščični povezovalnik 10"/>
          <p:cNvCxnSpPr/>
          <p:nvPr/>
        </p:nvCxnSpPr>
        <p:spPr>
          <a:xfrm flipH="1" flipV="1">
            <a:off x="1547664" y="3573016"/>
            <a:ext cx="1047186" cy="864096"/>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Raven puščični povezovalnik 12"/>
          <p:cNvCxnSpPr/>
          <p:nvPr/>
        </p:nvCxnSpPr>
        <p:spPr>
          <a:xfrm flipH="1" flipV="1">
            <a:off x="5364088" y="3573016"/>
            <a:ext cx="1047186" cy="864096"/>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3955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vidonja\Desktop\MKO\PPT\PPT1_-0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jeZBesedilom 4"/>
          <p:cNvSpPr txBox="1"/>
          <p:nvPr/>
        </p:nvSpPr>
        <p:spPr>
          <a:xfrm>
            <a:off x="5002453" y="25190"/>
            <a:ext cx="3522252" cy="677108"/>
          </a:xfrm>
          <a:prstGeom prst="rect">
            <a:avLst/>
          </a:prstGeom>
          <a:noFill/>
        </p:spPr>
        <p:txBody>
          <a:bodyPr wrap="square" rtlCol="0">
            <a:spAutoFit/>
          </a:bodyPr>
          <a:lstStyle/>
          <a:p>
            <a:r>
              <a:rPr lang="sl-SI" sz="3800" b="1" dirty="0" err="1">
                <a:solidFill>
                  <a:srgbClr val="71BF43"/>
                </a:solidFill>
                <a:latin typeface="Arial" panose="020B0604020202020204" pitchFamily="34" charset="0"/>
                <a:ea typeface="+mj-ea"/>
                <a:cs typeface="Arial" panose="020B0604020202020204" pitchFamily="34" charset="0"/>
              </a:rPr>
              <a:t>DOF</a:t>
            </a:r>
            <a:r>
              <a:rPr lang="sl-SI" sz="3800" b="1" dirty="0">
                <a:solidFill>
                  <a:srgbClr val="71BF43"/>
                </a:solidFill>
                <a:latin typeface="Arial" panose="020B0604020202020204" pitchFamily="34" charset="0"/>
                <a:ea typeface="+mj-ea"/>
                <a:cs typeface="Arial" panose="020B0604020202020204" pitchFamily="34" charset="0"/>
              </a:rPr>
              <a:t> 2015</a:t>
            </a:r>
          </a:p>
        </p:txBody>
      </p:sp>
      <p:sp>
        <p:nvSpPr>
          <p:cNvPr id="6" name="PoljeZBesedilom 5"/>
          <p:cNvSpPr txBox="1"/>
          <p:nvPr/>
        </p:nvSpPr>
        <p:spPr>
          <a:xfrm>
            <a:off x="1134175" y="6165304"/>
            <a:ext cx="3509833" cy="677108"/>
          </a:xfrm>
          <a:prstGeom prst="rect">
            <a:avLst/>
          </a:prstGeom>
          <a:noFill/>
        </p:spPr>
        <p:txBody>
          <a:bodyPr wrap="square" rtlCol="0">
            <a:spAutoFit/>
          </a:bodyPr>
          <a:lstStyle/>
          <a:p>
            <a:pPr algn="r"/>
            <a:r>
              <a:rPr lang="sl-SI" sz="3800" b="1" dirty="0" err="1">
                <a:solidFill>
                  <a:srgbClr val="71BF43"/>
                </a:solidFill>
                <a:latin typeface="Arial" panose="020B0604020202020204" pitchFamily="34" charset="0"/>
                <a:ea typeface="+mj-ea"/>
                <a:cs typeface="Arial" panose="020B0604020202020204" pitchFamily="34" charset="0"/>
              </a:rPr>
              <a:t>DOF</a:t>
            </a:r>
            <a:r>
              <a:rPr lang="sl-SI" sz="3800" b="1" dirty="0">
                <a:solidFill>
                  <a:srgbClr val="71BF43"/>
                </a:solidFill>
                <a:latin typeface="Arial" panose="020B0604020202020204" pitchFamily="34" charset="0"/>
                <a:ea typeface="+mj-ea"/>
                <a:cs typeface="Arial" panose="020B0604020202020204" pitchFamily="34" charset="0"/>
              </a:rPr>
              <a:t> 2018</a:t>
            </a:r>
          </a:p>
        </p:txBody>
      </p:sp>
      <p:pic>
        <p:nvPicPr>
          <p:cNvPr id="9" name="Slika 8"/>
          <p:cNvPicPr>
            <a:picLocks noChangeAspect="1"/>
          </p:cNvPicPr>
          <p:nvPr/>
        </p:nvPicPr>
        <p:blipFill rotWithShape="1">
          <a:blip r:embed="rId3"/>
          <a:srcRect b="9332"/>
          <a:stretch/>
        </p:blipFill>
        <p:spPr>
          <a:xfrm>
            <a:off x="0" y="0"/>
            <a:ext cx="4972431" cy="3384000"/>
          </a:xfrm>
          <a:prstGeom prst="rect">
            <a:avLst/>
          </a:prstGeom>
        </p:spPr>
      </p:pic>
      <p:pic>
        <p:nvPicPr>
          <p:cNvPr id="10" name="Slika 9"/>
          <p:cNvPicPr>
            <a:picLocks noChangeAspect="1"/>
          </p:cNvPicPr>
          <p:nvPr/>
        </p:nvPicPr>
        <p:blipFill rotWithShape="1">
          <a:blip r:embed="rId4"/>
          <a:srcRect l="3268"/>
          <a:stretch/>
        </p:blipFill>
        <p:spPr>
          <a:xfrm>
            <a:off x="4669276" y="3384000"/>
            <a:ext cx="4478635" cy="3519678"/>
          </a:xfrm>
          <a:prstGeom prst="rect">
            <a:avLst/>
          </a:prstGeom>
        </p:spPr>
      </p:pic>
      <p:cxnSp>
        <p:nvCxnSpPr>
          <p:cNvPr id="18" name="Raven povezovalnik 17"/>
          <p:cNvCxnSpPr/>
          <p:nvPr/>
        </p:nvCxnSpPr>
        <p:spPr>
          <a:xfrm rot="180000" flipV="1">
            <a:off x="2267995" y="108188"/>
            <a:ext cx="259200" cy="216000"/>
          </a:xfrm>
          <a:prstGeom prst="line">
            <a:avLst/>
          </a:prstGeom>
          <a:ln w="82550">
            <a:solidFill>
              <a:schemeClr val="accent3">
                <a:lumMod val="50000"/>
              </a:schemeClr>
            </a:solidFill>
          </a:ln>
          <a:scene3d>
            <a:camera prst="orthographicFront">
              <a:rot lat="0" lon="0" rev="209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19" name="Raven povezovalnik 18"/>
          <p:cNvCxnSpPr/>
          <p:nvPr/>
        </p:nvCxnSpPr>
        <p:spPr>
          <a:xfrm rot="480000" flipV="1">
            <a:off x="573659" y="1373357"/>
            <a:ext cx="252000" cy="252000"/>
          </a:xfrm>
          <a:prstGeom prst="line">
            <a:avLst/>
          </a:prstGeom>
          <a:ln w="82550">
            <a:solidFill>
              <a:schemeClr val="accent3">
                <a:lumMod val="50000"/>
              </a:schemeClr>
            </a:solidFill>
          </a:ln>
          <a:scene3d>
            <a:camera prst="orthographicFront">
              <a:rot lat="0" lon="0" rev="209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20" name="Raven povezovalnik 19"/>
          <p:cNvCxnSpPr/>
          <p:nvPr/>
        </p:nvCxnSpPr>
        <p:spPr>
          <a:xfrm rot="420000" flipV="1">
            <a:off x="2412000" y="1392448"/>
            <a:ext cx="218471" cy="216000"/>
          </a:xfrm>
          <a:prstGeom prst="line">
            <a:avLst/>
          </a:prstGeom>
          <a:ln w="82550">
            <a:solidFill>
              <a:schemeClr val="accent3">
                <a:lumMod val="50000"/>
              </a:schemeClr>
            </a:solidFill>
          </a:ln>
          <a:scene3d>
            <a:camera prst="orthographicFront">
              <a:rot lat="0" lon="0" rev="209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a:xfrm rot="420000" flipV="1">
            <a:off x="1872000" y="2106000"/>
            <a:ext cx="218471" cy="216000"/>
          </a:xfrm>
          <a:prstGeom prst="line">
            <a:avLst/>
          </a:prstGeom>
          <a:ln w="82550">
            <a:solidFill>
              <a:schemeClr val="accent3">
                <a:lumMod val="50000"/>
              </a:schemeClr>
            </a:solidFill>
          </a:ln>
          <a:scene3d>
            <a:camera prst="orthographicFront">
              <a:rot lat="0" lon="0" rev="209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22" name="Raven povezovalnik 21"/>
          <p:cNvCxnSpPr/>
          <p:nvPr/>
        </p:nvCxnSpPr>
        <p:spPr>
          <a:xfrm rot="420000" flipV="1">
            <a:off x="2664000" y="2124000"/>
            <a:ext cx="218471" cy="216000"/>
          </a:xfrm>
          <a:prstGeom prst="line">
            <a:avLst/>
          </a:prstGeom>
          <a:ln w="82550">
            <a:solidFill>
              <a:schemeClr val="accent3">
                <a:lumMod val="50000"/>
              </a:schemeClr>
            </a:solidFill>
          </a:ln>
          <a:scene3d>
            <a:camera prst="orthographicFront">
              <a:rot lat="0" lon="0" rev="209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23" name="Raven povezovalnik 22"/>
          <p:cNvCxnSpPr/>
          <p:nvPr/>
        </p:nvCxnSpPr>
        <p:spPr>
          <a:xfrm rot="420000" flipV="1">
            <a:off x="3144187" y="2289380"/>
            <a:ext cx="218471" cy="216000"/>
          </a:xfrm>
          <a:prstGeom prst="line">
            <a:avLst/>
          </a:prstGeom>
          <a:ln w="82550">
            <a:solidFill>
              <a:schemeClr val="accent3">
                <a:lumMod val="50000"/>
              </a:schemeClr>
            </a:solidFill>
          </a:ln>
          <a:scene3d>
            <a:camera prst="orthographicFront">
              <a:rot lat="0" lon="0" rev="209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24" name="Raven povezovalnik 23"/>
          <p:cNvCxnSpPr/>
          <p:nvPr/>
        </p:nvCxnSpPr>
        <p:spPr>
          <a:xfrm rot="5700000" flipV="1">
            <a:off x="3708000" y="1944000"/>
            <a:ext cx="218471" cy="216000"/>
          </a:xfrm>
          <a:prstGeom prst="line">
            <a:avLst/>
          </a:prstGeom>
          <a:ln w="82550">
            <a:solidFill>
              <a:schemeClr val="accent3">
                <a:lumMod val="50000"/>
              </a:schemeClr>
            </a:solidFill>
          </a:ln>
          <a:scene3d>
            <a:camera prst="orthographicFront">
              <a:rot lat="0" lon="0" rev="209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25" name="Raven povezovalnik 24"/>
          <p:cNvCxnSpPr/>
          <p:nvPr/>
        </p:nvCxnSpPr>
        <p:spPr>
          <a:xfrm rot="5700000" flipV="1">
            <a:off x="8415469" y="5184000"/>
            <a:ext cx="218471" cy="216000"/>
          </a:xfrm>
          <a:prstGeom prst="line">
            <a:avLst/>
          </a:prstGeom>
          <a:ln w="82550">
            <a:solidFill>
              <a:schemeClr val="accent3">
                <a:lumMod val="50000"/>
              </a:schemeClr>
            </a:solidFill>
          </a:ln>
          <a:scene3d>
            <a:camera prst="orthographicFront">
              <a:rot lat="0" lon="0" rev="209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26" name="Raven povezovalnik 25"/>
          <p:cNvCxnSpPr/>
          <p:nvPr/>
        </p:nvCxnSpPr>
        <p:spPr>
          <a:xfrm rot="420000" flipV="1">
            <a:off x="7848000" y="5544000"/>
            <a:ext cx="218471" cy="216000"/>
          </a:xfrm>
          <a:prstGeom prst="line">
            <a:avLst/>
          </a:prstGeom>
          <a:ln w="82550">
            <a:solidFill>
              <a:schemeClr val="accent3">
                <a:lumMod val="50000"/>
              </a:schemeClr>
            </a:solidFill>
          </a:ln>
          <a:scene3d>
            <a:camera prst="orthographicFront">
              <a:rot lat="0" lon="0" rev="209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27" name="Raven povezovalnik 26"/>
          <p:cNvCxnSpPr/>
          <p:nvPr/>
        </p:nvCxnSpPr>
        <p:spPr>
          <a:xfrm rot="420000" flipV="1">
            <a:off x="7392659" y="5364000"/>
            <a:ext cx="218471" cy="216000"/>
          </a:xfrm>
          <a:prstGeom prst="line">
            <a:avLst/>
          </a:prstGeom>
          <a:ln w="82550">
            <a:solidFill>
              <a:schemeClr val="accent3">
                <a:lumMod val="50000"/>
              </a:schemeClr>
            </a:solidFill>
          </a:ln>
          <a:scene3d>
            <a:camera prst="orthographicFront">
              <a:rot lat="0" lon="0" rev="209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28" name="Raven povezovalnik 27"/>
          <p:cNvCxnSpPr/>
          <p:nvPr/>
        </p:nvCxnSpPr>
        <p:spPr>
          <a:xfrm rot="420000" flipV="1">
            <a:off x="6552000" y="5364000"/>
            <a:ext cx="218471" cy="216000"/>
          </a:xfrm>
          <a:prstGeom prst="line">
            <a:avLst/>
          </a:prstGeom>
          <a:ln w="82550">
            <a:solidFill>
              <a:schemeClr val="accent3">
                <a:lumMod val="50000"/>
              </a:schemeClr>
            </a:solidFill>
          </a:ln>
          <a:scene3d>
            <a:camera prst="orthographicFront">
              <a:rot lat="0" lon="0" rev="209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29" name="Raven povezovalnik 28"/>
          <p:cNvCxnSpPr/>
          <p:nvPr/>
        </p:nvCxnSpPr>
        <p:spPr>
          <a:xfrm rot="720000" flipV="1">
            <a:off x="7092000" y="4644000"/>
            <a:ext cx="218471" cy="252000"/>
          </a:xfrm>
          <a:prstGeom prst="line">
            <a:avLst/>
          </a:prstGeom>
          <a:ln w="82550">
            <a:solidFill>
              <a:schemeClr val="accent3">
                <a:lumMod val="50000"/>
              </a:schemeClr>
            </a:solidFill>
          </a:ln>
          <a:scene3d>
            <a:camera prst="orthographicFront">
              <a:rot lat="0" lon="0" rev="209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30" name="Raven povezovalnik 29"/>
          <p:cNvCxnSpPr/>
          <p:nvPr/>
        </p:nvCxnSpPr>
        <p:spPr>
          <a:xfrm rot="720000" flipV="1">
            <a:off x="5292000" y="4644000"/>
            <a:ext cx="218471" cy="216000"/>
          </a:xfrm>
          <a:prstGeom prst="line">
            <a:avLst/>
          </a:prstGeom>
          <a:ln w="82550">
            <a:solidFill>
              <a:schemeClr val="accent3">
                <a:lumMod val="50000"/>
              </a:schemeClr>
            </a:solidFill>
          </a:ln>
          <a:scene3d>
            <a:camera prst="orthographicFront">
              <a:rot lat="0" lon="0" rev="20999999"/>
            </a:camera>
            <a:lightRig rig="threePt" dir="t"/>
          </a:scene3d>
        </p:spPr>
        <p:style>
          <a:lnRef idx="1">
            <a:schemeClr val="accent1"/>
          </a:lnRef>
          <a:fillRef idx="0">
            <a:schemeClr val="accent1"/>
          </a:fillRef>
          <a:effectRef idx="0">
            <a:schemeClr val="accent1"/>
          </a:effectRef>
          <a:fontRef idx="minor">
            <a:schemeClr val="tx1"/>
          </a:fontRef>
        </p:style>
      </p:cxnSp>
      <p:cxnSp>
        <p:nvCxnSpPr>
          <p:cNvPr id="31" name="Raven povezovalnik 30"/>
          <p:cNvCxnSpPr/>
          <p:nvPr/>
        </p:nvCxnSpPr>
        <p:spPr>
          <a:xfrm rot="120000" flipV="1">
            <a:off x="6948000" y="3394800"/>
            <a:ext cx="223200" cy="180000"/>
          </a:xfrm>
          <a:prstGeom prst="line">
            <a:avLst/>
          </a:prstGeom>
          <a:ln w="82550">
            <a:solidFill>
              <a:schemeClr val="accent3">
                <a:lumMod val="50000"/>
              </a:schemeClr>
            </a:solidFill>
          </a:ln>
          <a:scene3d>
            <a:camera prst="orthographicFront">
              <a:rot lat="0" lon="0" rev="20999999"/>
            </a:camera>
            <a:lightRig rig="threePt" dir="t"/>
          </a:scene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6974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vidonja\Desktop\MKO\PPT\PPT1_-0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jeZBesedilom 2"/>
          <p:cNvSpPr txBox="1">
            <a:spLocks noChangeArrowheads="1"/>
          </p:cNvSpPr>
          <p:nvPr/>
        </p:nvSpPr>
        <p:spPr bwMode="auto">
          <a:xfrm>
            <a:off x="434975" y="902369"/>
            <a:ext cx="8097838" cy="46148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18"/>
              </a:defRPr>
            </a:lvl1pPr>
            <a:lvl2pPr marL="742950" indent="-285750" eaLnBrk="0" hangingPunct="0">
              <a:spcBef>
                <a:spcPct val="20000"/>
              </a:spcBef>
              <a:buFont typeface="Arial" charset="0"/>
              <a:buChar char="–"/>
              <a:defRPr sz="2800">
                <a:solidFill>
                  <a:schemeClr val="tx1"/>
                </a:solidFill>
                <a:latin typeface="Calibri" charset="-18"/>
              </a:defRPr>
            </a:lvl2pPr>
            <a:lvl3pPr marL="1143000" indent="-228600" eaLnBrk="0" hangingPunct="0">
              <a:spcBef>
                <a:spcPct val="20000"/>
              </a:spcBef>
              <a:buFont typeface="Arial" charset="0"/>
              <a:buChar char="•"/>
              <a:defRPr sz="2400">
                <a:solidFill>
                  <a:schemeClr val="tx1"/>
                </a:solidFill>
                <a:latin typeface="Calibri" charset="-18"/>
              </a:defRPr>
            </a:lvl3pPr>
            <a:lvl4pPr marL="1600200" indent="-228600" eaLnBrk="0" hangingPunct="0">
              <a:spcBef>
                <a:spcPct val="20000"/>
              </a:spcBef>
              <a:buFont typeface="Arial" charset="0"/>
              <a:buChar char="–"/>
              <a:defRPr sz="2000">
                <a:solidFill>
                  <a:schemeClr val="tx1"/>
                </a:solidFill>
                <a:latin typeface="Calibri" charset="-18"/>
              </a:defRPr>
            </a:lvl4pPr>
            <a:lvl5pPr marL="2057400" indent="-228600" eaLnBrk="0" hangingPunct="0">
              <a:spcBef>
                <a:spcPct val="20000"/>
              </a:spcBef>
              <a:buFont typeface="Arial" charset="0"/>
              <a:buChar char="»"/>
              <a:defRPr sz="2000">
                <a:solidFill>
                  <a:schemeClr val="tx1"/>
                </a:solidFill>
                <a:latin typeface="Calibri" charset="-1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1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1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1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18"/>
              </a:defRPr>
            </a:lvl9pPr>
          </a:lstStyle>
          <a:p>
            <a:pPr algn="ctr" eaLnBrk="1" hangingPunct="1">
              <a:spcBef>
                <a:spcPct val="0"/>
              </a:spcBef>
              <a:buFontTx/>
              <a:buNone/>
            </a:pPr>
            <a:endParaRPr lang="sl-SI" altLang="sl-SI" sz="2700" b="1" dirty="0">
              <a:solidFill>
                <a:srgbClr val="FF0000"/>
              </a:solidFill>
              <a:latin typeface="Arial" charset="0"/>
            </a:endParaRPr>
          </a:p>
          <a:p>
            <a:pPr algn="ctr" eaLnBrk="1" hangingPunct="1">
              <a:spcBef>
                <a:spcPct val="0"/>
              </a:spcBef>
              <a:buFontTx/>
              <a:buNone/>
            </a:pPr>
            <a:r>
              <a:rPr lang="sl-SI" altLang="sl-SI" sz="2700" b="1" dirty="0">
                <a:solidFill>
                  <a:srgbClr val="FF0000"/>
                </a:solidFill>
                <a:latin typeface="Arial" charset="0"/>
              </a:rPr>
              <a:t>Pri vlaganju zahtevkov morajo upravičenci upoštevati, da zahtevek lahko vložijo le za mejico, ki dejansko obstaja v naravi in ustreza pogojem za mejico iz operacije </a:t>
            </a:r>
            <a:r>
              <a:rPr lang="sl-SI" altLang="sl-SI" sz="2700" b="1" dirty="0" err="1">
                <a:solidFill>
                  <a:srgbClr val="FF0000"/>
                </a:solidFill>
                <a:latin typeface="Arial" charset="0"/>
              </a:rPr>
              <a:t>KRA</a:t>
            </a:r>
            <a:r>
              <a:rPr lang="sl-SI" altLang="sl-SI" sz="2700" b="1" dirty="0">
                <a:solidFill>
                  <a:srgbClr val="FF0000"/>
                </a:solidFill>
                <a:latin typeface="Arial" charset="0"/>
              </a:rPr>
              <a:t>_MEJ. Odgovornost za prijavo neustrezne mejice, četudi je vrisana v sloju mejic, upravičenci nosijo sami. Potencialni upravičenci se morajo zato prepričati, da je mejica, ki jo želijo prijaviti v zahtevku, tudi dejansko upravičena do plačila.</a:t>
            </a:r>
          </a:p>
          <a:p>
            <a:pPr algn="ctr" eaLnBrk="1" hangingPunct="1">
              <a:spcBef>
                <a:spcPct val="0"/>
              </a:spcBef>
              <a:buFontTx/>
              <a:buNone/>
            </a:pPr>
            <a:endParaRPr lang="sl-SI" altLang="sl-SI" sz="2700" b="1" dirty="0">
              <a:solidFill>
                <a:srgbClr val="FF0000"/>
              </a:solidFill>
              <a:latin typeface="Arial" charset="0"/>
            </a:endParaRPr>
          </a:p>
        </p:txBody>
      </p:sp>
    </p:spTree>
    <p:extLst>
      <p:ext uri="{BB962C8B-B14F-4D97-AF65-F5344CB8AC3E}">
        <p14:creationId xmlns:p14="http://schemas.microsoft.com/office/powerpoint/2010/main" val="376057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idonja\Desktop\MKO\PPT\PPT1_-01-02.jpg"/>
          <p:cNvPicPr>
            <a:picLocks noChangeAspect="1" noChangeArrowheads="1"/>
          </p:cNvPicPr>
          <p:nvPr/>
        </p:nvPicPr>
        <p:blipFill>
          <a:blip r:embed="rId3" cstate="print"/>
          <a:srcRect/>
          <a:stretch>
            <a:fillRect/>
          </a:stretch>
        </p:blipFill>
        <p:spPr bwMode="auto">
          <a:xfrm>
            <a:off x="0" y="-1"/>
            <a:ext cx="9144000" cy="6858001"/>
          </a:xfrm>
          <a:prstGeom prst="rect">
            <a:avLst/>
          </a:prstGeom>
          <a:noFill/>
        </p:spPr>
      </p:pic>
      <p:sp>
        <p:nvSpPr>
          <p:cNvPr id="2" name="Naslov 1"/>
          <p:cNvSpPr>
            <a:spLocks noGrp="1"/>
          </p:cNvSpPr>
          <p:nvPr>
            <p:ph type="title"/>
          </p:nvPr>
        </p:nvSpPr>
        <p:spPr>
          <a:xfrm>
            <a:off x="467544" y="274638"/>
            <a:ext cx="8064896" cy="1143000"/>
          </a:xfrm>
        </p:spPr>
        <p:txBody>
          <a:bodyPr/>
          <a:lstStyle/>
          <a:p>
            <a:pPr algn="l"/>
            <a:r>
              <a:rPr lang="sl-SI" b="1" dirty="0" smtClean="0">
                <a:solidFill>
                  <a:srgbClr val="71BF43"/>
                </a:solidFill>
              </a:rPr>
              <a:t>U</a:t>
            </a:r>
            <a:endParaRPr lang="sl-SI" b="1" dirty="0">
              <a:solidFill>
                <a:srgbClr val="71BF43"/>
              </a:solidFill>
            </a:endParaRPr>
          </a:p>
        </p:txBody>
      </p:sp>
      <p:sp>
        <p:nvSpPr>
          <p:cNvPr id="3" name="Ograda vsebine 2"/>
          <p:cNvSpPr>
            <a:spLocks noGrp="1"/>
          </p:cNvSpPr>
          <p:nvPr>
            <p:ph idx="1"/>
          </p:nvPr>
        </p:nvSpPr>
        <p:spPr>
          <a:xfrm>
            <a:off x="467544" y="1600201"/>
            <a:ext cx="8064896" cy="4061048"/>
          </a:xfrm>
        </p:spPr>
        <p:txBody>
          <a:bodyPr>
            <a:normAutofit/>
          </a:bodyPr>
          <a:lstStyle/>
          <a:p>
            <a:pPr>
              <a:buNone/>
            </a:pPr>
            <a:endParaRPr lang="sl-SI" sz="3000" dirty="0"/>
          </a:p>
        </p:txBody>
      </p:sp>
      <p:pic>
        <p:nvPicPr>
          <p:cNvPr id="6" name="Picture 2" descr="C:\Users\vidonja\Desktop\MKO\PPT\PPT1_-01-02.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 name="Naslov 1"/>
          <p:cNvSpPr txBox="1">
            <a:spLocks/>
          </p:cNvSpPr>
          <p:nvPr/>
        </p:nvSpPr>
        <p:spPr>
          <a:xfrm>
            <a:off x="179512" y="260648"/>
            <a:ext cx="8856983"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sl-SI" sz="4000" b="1" dirty="0" smtClean="0">
              <a:solidFill>
                <a:srgbClr val="71BF43"/>
              </a:solidFill>
              <a:latin typeface="+mn-lt"/>
            </a:endParaRPr>
          </a:p>
        </p:txBody>
      </p:sp>
      <p:sp>
        <p:nvSpPr>
          <p:cNvPr id="8" name="Ograda vsebine 2"/>
          <p:cNvSpPr txBox="1">
            <a:spLocks/>
          </p:cNvSpPr>
          <p:nvPr/>
        </p:nvSpPr>
        <p:spPr>
          <a:xfrm>
            <a:off x="468313" y="980728"/>
            <a:ext cx="8064500" cy="5976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sl-SI" sz="2000" dirty="0" smtClean="0"/>
          </a:p>
        </p:txBody>
      </p:sp>
      <p:sp>
        <p:nvSpPr>
          <p:cNvPr id="11" name="Naslov 1"/>
          <p:cNvSpPr txBox="1">
            <a:spLocks/>
          </p:cNvSpPr>
          <p:nvPr/>
        </p:nvSpPr>
        <p:spPr bwMode="auto">
          <a:xfrm>
            <a:off x="107504" y="188640"/>
            <a:ext cx="8928991" cy="7805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altLang="sl-SI" sz="3900" b="1" dirty="0" smtClean="0">
                <a:solidFill>
                  <a:srgbClr val="71BF43"/>
                </a:solidFill>
                <a:latin typeface="Arial" panose="020B0604020202020204" pitchFamily="34" charset="0"/>
                <a:cs typeface="Arial" panose="020B0604020202020204" pitchFamily="34" charset="0"/>
              </a:rPr>
              <a:t>Spremembe in dopolnitve uredbe (1)</a:t>
            </a:r>
            <a:endParaRPr lang="sl-SI" altLang="sl-SI" sz="3900" b="1" dirty="0" smtClean="0">
              <a:solidFill>
                <a:schemeClr val="accent2"/>
              </a:solidFill>
              <a:latin typeface="Arial" panose="020B0604020202020204" pitchFamily="34" charset="0"/>
              <a:cs typeface="Arial" panose="020B0604020202020204" pitchFamily="34" charset="0"/>
            </a:endParaRPr>
          </a:p>
        </p:txBody>
      </p:sp>
      <p:sp>
        <p:nvSpPr>
          <p:cNvPr id="12" name="Ograda vsebine 3"/>
          <p:cNvSpPr txBox="1">
            <a:spLocks/>
          </p:cNvSpPr>
          <p:nvPr/>
        </p:nvSpPr>
        <p:spPr bwMode="auto">
          <a:xfrm>
            <a:off x="179512" y="1124744"/>
            <a:ext cx="8784976" cy="55446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marL="0" indent="0">
              <a:lnSpc>
                <a:spcPct val="105000"/>
              </a:lnSpc>
              <a:spcBef>
                <a:spcPct val="10000"/>
              </a:spcBef>
              <a:buNone/>
            </a:pPr>
            <a:r>
              <a:rPr lang="sl-SI" altLang="sl-SI" sz="2200" dirty="0" smtClean="0">
                <a:latin typeface="Arial" panose="020B0604020202020204" pitchFamily="34" charset="0"/>
                <a:cs typeface="Arial" panose="020B0604020202020204" pitchFamily="34" charset="0"/>
              </a:rPr>
              <a:t>Spremembe </a:t>
            </a:r>
            <a:r>
              <a:rPr lang="sl-SI" altLang="sl-SI" sz="2200" dirty="0">
                <a:latin typeface="Arial" panose="020B0604020202020204" pitchFamily="34" charset="0"/>
                <a:cs typeface="Arial" panose="020B0604020202020204" pitchFamily="34" charset="0"/>
              </a:rPr>
              <a:t>in dopolnitve </a:t>
            </a:r>
            <a:r>
              <a:rPr lang="sl-SI" altLang="sl-SI" sz="2200" dirty="0" smtClean="0">
                <a:latin typeface="Arial" panose="020B0604020202020204" pitchFamily="34" charset="0"/>
                <a:cs typeface="Arial" panose="020B0604020202020204" pitchFamily="34" charset="0"/>
              </a:rPr>
              <a:t>Uredbe </a:t>
            </a:r>
            <a:r>
              <a:rPr lang="sl-SI" altLang="sl-SI" sz="2200" dirty="0" err="1" smtClean="0">
                <a:latin typeface="Arial" panose="020B0604020202020204" pitchFamily="34" charset="0"/>
                <a:cs typeface="Arial" panose="020B0604020202020204" pitchFamily="34" charset="0"/>
              </a:rPr>
              <a:t>KOPOP</a:t>
            </a:r>
            <a:r>
              <a:rPr lang="sl-SI" altLang="sl-SI" sz="2200" dirty="0" smtClean="0">
                <a:latin typeface="Arial" panose="020B0604020202020204" pitchFamily="34" charset="0"/>
                <a:cs typeface="Arial" panose="020B0604020202020204" pitchFamily="34" charset="0"/>
              </a:rPr>
              <a:t>, EK in </a:t>
            </a:r>
            <a:r>
              <a:rPr lang="sl-SI" altLang="sl-SI" sz="2200" dirty="0" err="1" smtClean="0">
                <a:latin typeface="Arial" panose="020B0604020202020204" pitchFamily="34" charset="0"/>
                <a:cs typeface="Arial" panose="020B0604020202020204" pitchFamily="34" charset="0"/>
              </a:rPr>
              <a:t>OMD</a:t>
            </a:r>
            <a:r>
              <a:rPr lang="sl-SI" altLang="sl-SI" sz="2200" dirty="0" smtClean="0">
                <a:latin typeface="Arial" panose="020B0604020202020204" pitchFamily="34" charset="0"/>
                <a:cs typeface="Arial" panose="020B0604020202020204" pitchFamily="34" charset="0"/>
              </a:rPr>
              <a:t>:</a:t>
            </a:r>
            <a:endParaRPr lang="sl-SI" altLang="sl-SI" sz="2200" dirty="0">
              <a:latin typeface="Arial" panose="020B0604020202020204" pitchFamily="34" charset="0"/>
              <a:cs typeface="Arial" panose="020B0604020202020204" pitchFamily="34" charset="0"/>
            </a:endParaRPr>
          </a:p>
          <a:p>
            <a:pPr>
              <a:lnSpc>
                <a:spcPct val="105000"/>
              </a:lnSpc>
              <a:spcBef>
                <a:spcPts val="600"/>
              </a:spcBef>
            </a:pPr>
            <a:r>
              <a:rPr lang="sl-SI" altLang="sl-SI" sz="2200" b="1" dirty="0" smtClean="0">
                <a:latin typeface="Arial" panose="020B0604020202020204" pitchFamily="34" charset="0"/>
                <a:cs typeface="Arial" panose="020B0604020202020204" pitchFamily="34" charset="0"/>
              </a:rPr>
              <a:t>Uradni </a:t>
            </a:r>
            <a:r>
              <a:rPr lang="sl-SI" altLang="sl-SI" sz="2200" b="1" dirty="0">
                <a:latin typeface="Arial" panose="020B0604020202020204" pitchFamily="34" charset="0"/>
                <a:cs typeface="Arial" panose="020B0604020202020204" pitchFamily="34" charset="0"/>
              </a:rPr>
              <a:t>list RS, št. 65</a:t>
            </a:r>
            <a:r>
              <a:rPr lang="sl-SI" sz="2200" b="1" dirty="0">
                <a:latin typeface="Arial" panose="020B0604020202020204" pitchFamily="34" charset="0"/>
                <a:cs typeface="Arial" panose="020B0604020202020204" pitchFamily="34" charset="0"/>
              </a:rPr>
              <a:t>/18, 5. 10. </a:t>
            </a:r>
            <a:r>
              <a:rPr lang="sl-SI" sz="2200" b="1" dirty="0" smtClean="0">
                <a:latin typeface="Arial" panose="020B0604020202020204" pitchFamily="34" charset="0"/>
                <a:cs typeface="Arial" panose="020B0604020202020204" pitchFamily="34" charset="0"/>
              </a:rPr>
              <a:t>2018:</a:t>
            </a:r>
            <a:endParaRPr lang="sl-SI" altLang="sl-SI" sz="2200" b="1" dirty="0" smtClean="0">
              <a:latin typeface="Arial" panose="020B0604020202020204" pitchFamily="34" charset="0"/>
              <a:cs typeface="Arial" panose="020B0604020202020204" pitchFamily="34" charset="0"/>
            </a:endParaRPr>
          </a:p>
          <a:p>
            <a:pPr lvl="1">
              <a:lnSpc>
                <a:spcPct val="105000"/>
              </a:lnSpc>
              <a:spcBef>
                <a:spcPct val="10000"/>
              </a:spcBef>
              <a:buFont typeface="Arial" panose="020B0604020202020204" pitchFamily="34" charset="0"/>
              <a:buChar char="–"/>
            </a:pPr>
            <a:r>
              <a:rPr lang="sl-SI" altLang="sl-SI" sz="2200" dirty="0" smtClean="0">
                <a:latin typeface="Arial" panose="020B0604020202020204" pitchFamily="34" charset="0"/>
                <a:cs typeface="Arial" panose="020B0604020202020204" pitchFamily="34" charset="0"/>
              </a:rPr>
              <a:t>podaljšanje roka za izvedbo usposabljanj za ukrepa </a:t>
            </a:r>
            <a:r>
              <a:rPr lang="sl-SI" altLang="sl-SI" sz="2200" dirty="0" err="1" smtClean="0">
                <a:latin typeface="Arial" panose="020B0604020202020204" pitchFamily="34" charset="0"/>
                <a:cs typeface="Arial" panose="020B0604020202020204" pitchFamily="34" charset="0"/>
              </a:rPr>
              <a:t>KOPOP</a:t>
            </a:r>
            <a:r>
              <a:rPr lang="sl-SI" altLang="sl-SI" sz="2200" dirty="0" smtClean="0">
                <a:latin typeface="Arial" panose="020B0604020202020204" pitchFamily="34" charset="0"/>
                <a:cs typeface="Arial" panose="020B0604020202020204" pitchFamily="34" charset="0"/>
              </a:rPr>
              <a:t> in EK za </a:t>
            </a:r>
            <a:r>
              <a:rPr lang="sl-SI" altLang="sl-SI" sz="2200" dirty="0">
                <a:latin typeface="Arial" panose="020B0604020202020204" pitchFamily="34" charset="0"/>
                <a:cs typeface="Arial" panose="020B0604020202020204" pitchFamily="34" charset="0"/>
              </a:rPr>
              <a:t>leto </a:t>
            </a:r>
            <a:r>
              <a:rPr lang="sl-SI" altLang="sl-SI" sz="2200" dirty="0" smtClean="0">
                <a:latin typeface="Arial" panose="020B0604020202020204" pitchFamily="34" charset="0"/>
                <a:cs typeface="Arial" panose="020B0604020202020204" pitchFamily="34" charset="0"/>
              </a:rPr>
              <a:t>2018,</a:t>
            </a:r>
            <a:endParaRPr lang="sl-SI" altLang="sl-SI" sz="2200" dirty="0">
              <a:latin typeface="Arial" panose="020B0604020202020204" pitchFamily="34" charset="0"/>
              <a:cs typeface="Arial" panose="020B0604020202020204" pitchFamily="34" charset="0"/>
            </a:endParaRPr>
          </a:p>
          <a:p>
            <a:pPr lvl="1">
              <a:lnSpc>
                <a:spcPct val="105000"/>
              </a:lnSpc>
              <a:spcBef>
                <a:spcPts val="600"/>
              </a:spcBef>
              <a:buFont typeface="Arial" panose="020B0604020202020204" pitchFamily="34" charset="0"/>
              <a:buChar char="–"/>
            </a:pPr>
            <a:r>
              <a:rPr lang="sl-SI" sz="2200" dirty="0" smtClean="0">
                <a:latin typeface="Arial" panose="020B0604020202020204" pitchFamily="34" charset="0"/>
                <a:cs typeface="Arial" panose="020B0604020202020204" pitchFamily="34" charset="0"/>
              </a:rPr>
              <a:t>operacija </a:t>
            </a:r>
            <a:r>
              <a:rPr lang="sl-SI" sz="2200" dirty="0" err="1" smtClean="0">
                <a:latin typeface="Arial" panose="020B0604020202020204" pitchFamily="34" charset="0"/>
                <a:cs typeface="Arial" panose="020B0604020202020204" pitchFamily="34" charset="0"/>
              </a:rPr>
              <a:t>KRA</a:t>
            </a:r>
            <a:r>
              <a:rPr lang="sl-SI" sz="2200" dirty="0" smtClean="0">
                <a:latin typeface="Arial" panose="020B0604020202020204" pitchFamily="34" charset="0"/>
                <a:cs typeface="Arial" panose="020B0604020202020204" pitchFamily="34" charset="0"/>
              </a:rPr>
              <a:t>_MEJ: obrezovanje </a:t>
            </a:r>
            <a:r>
              <a:rPr lang="sl-SI" sz="2200" dirty="0">
                <a:latin typeface="Arial" panose="020B0604020202020204" pitchFamily="34" charset="0"/>
                <a:cs typeface="Arial" panose="020B0604020202020204" pitchFamily="34" charset="0"/>
              </a:rPr>
              <a:t>mejice </a:t>
            </a:r>
            <a:r>
              <a:rPr lang="sl-SI" sz="2200" dirty="0" smtClean="0">
                <a:latin typeface="Arial" panose="020B0604020202020204" pitchFamily="34" charset="0"/>
                <a:cs typeface="Arial" panose="020B0604020202020204" pitchFamily="34" charset="0"/>
              </a:rPr>
              <a:t>je treba </a:t>
            </a:r>
            <a:r>
              <a:rPr lang="sl-SI" sz="2200" dirty="0">
                <a:latin typeface="Arial" panose="020B0604020202020204" pitchFamily="34" charset="0"/>
                <a:cs typeface="Arial" panose="020B0604020202020204" pitchFamily="34" charset="0"/>
              </a:rPr>
              <a:t>izvesti tako, da se mejica ne </a:t>
            </a:r>
            <a:r>
              <a:rPr lang="sl-SI" sz="2200" dirty="0" smtClean="0">
                <a:latin typeface="Arial" panose="020B0604020202020204" pitchFamily="34" charset="0"/>
                <a:cs typeface="Arial" panose="020B0604020202020204" pitchFamily="34" charset="0"/>
              </a:rPr>
              <a:t>poškoduje</a:t>
            </a:r>
            <a:r>
              <a:rPr lang="sl-SI" altLang="sl-SI" sz="2200" dirty="0" smtClean="0">
                <a:latin typeface="Arial" panose="020B0604020202020204" pitchFamily="34" charset="0"/>
                <a:cs typeface="Arial" panose="020B0604020202020204" pitchFamily="34" charset="0"/>
              </a:rPr>
              <a:t>,</a:t>
            </a:r>
          </a:p>
          <a:p>
            <a:pPr lvl="1">
              <a:lnSpc>
                <a:spcPct val="105000"/>
              </a:lnSpc>
              <a:spcBef>
                <a:spcPts val="600"/>
              </a:spcBef>
              <a:buFont typeface="Arial" panose="020B0604020202020204" pitchFamily="34" charset="0"/>
              <a:buChar char="–"/>
            </a:pPr>
            <a:r>
              <a:rPr lang="sl-SI" altLang="sl-SI" sz="2200" dirty="0" smtClean="0">
                <a:latin typeface="Arial" panose="020B0604020202020204" pitchFamily="34" charset="0"/>
                <a:cs typeface="Arial" panose="020B0604020202020204" pitchFamily="34" charset="0"/>
              </a:rPr>
              <a:t>obravnava zahtev navzkrižne skladnosti,</a:t>
            </a:r>
          </a:p>
          <a:p>
            <a:pPr lvl="1">
              <a:lnSpc>
                <a:spcPct val="105000"/>
              </a:lnSpc>
              <a:spcBef>
                <a:spcPts val="600"/>
              </a:spcBef>
              <a:buFont typeface="Arial" panose="020B0604020202020204" pitchFamily="34" charset="0"/>
              <a:buChar char="–"/>
            </a:pPr>
            <a:r>
              <a:rPr lang="sl-SI" altLang="sl-SI" sz="2200" dirty="0" smtClean="0">
                <a:latin typeface="Arial" panose="020B0604020202020204" pitchFamily="34" charset="0"/>
                <a:cs typeface="Arial" panose="020B0604020202020204" pitchFamily="34" charset="0"/>
              </a:rPr>
              <a:t>priloga 6 (medonosna praha – ajda, facelija, lan, sončnice se dovoli le na rabi </a:t>
            </a:r>
            <a:r>
              <a:rPr lang="sl-SI" altLang="sl-SI" sz="2200" dirty="0" err="1" smtClean="0">
                <a:latin typeface="Arial" panose="020B0604020202020204" pitchFamily="34" charset="0"/>
                <a:cs typeface="Arial" panose="020B0604020202020204" pitchFamily="34" charset="0"/>
              </a:rPr>
              <a:t>GERK</a:t>
            </a:r>
            <a:r>
              <a:rPr lang="sl-SI" altLang="sl-SI" sz="2200" dirty="0" smtClean="0">
                <a:latin typeface="Arial" panose="020B0604020202020204" pitchFamily="34" charset="0"/>
                <a:cs typeface="Arial" panose="020B0604020202020204" pitchFamily="34" charset="0"/>
              </a:rPr>
              <a:t> 1100 ali 1161; nova </a:t>
            </a:r>
            <a:r>
              <a:rPr lang="sl-SI" altLang="sl-SI" sz="2200" dirty="0" err="1" smtClean="0">
                <a:latin typeface="Arial" panose="020B0604020202020204" pitchFamily="34" charset="0"/>
                <a:cs typeface="Arial" panose="020B0604020202020204" pitchFamily="34" charset="0"/>
              </a:rPr>
              <a:t>KMRS</a:t>
            </a:r>
            <a:r>
              <a:rPr lang="sl-SI" altLang="sl-SI" sz="2200" dirty="0" smtClean="0">
                <a:latin typeface="Arial" panose="020B0604020202020204" pitchFamily="34" charset="0"/>
                <a:cs typeface="Arial" panose="020B0604020202020204" pitchFamily="34" charset="0"/>
              </a:rPr>
              <a:t> šmarna hrušica),</a:t>
            </a:r>
          </a:p>
          <a:p>
            <a:pPr lvl="1">
              <a:lnSpc>
                <a:spcPct val="105000"/>
              </a:lnSpc>
              <a:spcBef>
                <a:spcPts val="600"/>
              </a:spcBef>
              <a:buFont typeface="Arial" panose="020B0604020202020204" pitchFamily="34" charset="0"/>
              <a:buChar char="–"/>
            </a:pPr>
            <a:r>
              <a:rPr lang="sl-SI" altLang="sl-SI" sz="2200" dirty="0">
                <a:latin typeface="Arial" panose="020B0604020202020204" pitchFamily="34" charset="0"/>
                <a:cs typeface="Arial" panose="020B0604020202020204" pitchFamily="34" charset="0"/>
              </a:rPr>
              <a:t>priloga 16 (spremembe pri zahtevi POZ_KOL, pri operaciji </a:t>
            </a:r>
            <a:r>
              <a:rPr lang="sl-SI" altLang="sl-SI" sz="2200" dirty="0" err="1">
                <a:latin typeface="Arial" panose="020B0604020202020204" pitchFamily="34" charset="0"/>
                <a:cs typeface="Arial" panose="020B0604020202020204" pitchFamily="34" charset="0"/>
              </a:rPr>
              <a:t>KRA</a:t>
            </a:r>
            <a:r>
              <a:rPr lang="sl-SI" altLang="sl-SI" sz="2200" dirty="0">
                <a:latin typeface="Arial" panose="020B0604020202020204" pitchFamily="34" charset="0"/>
                <a:cs typeface="Arial" panose="020B0604020202020204" pitchFamily="34" charset="0"/>
              </a:rPr>
              <a:t>_MEJ je dodana nova kršitev, o</a:t>
            </a:r>
            <a:r>
              <a:rPr lang="sl-SI" sz="2200" dirty="0">
                <a:latin typeface="Arial" panose="020B0604020202020204" pitchFamily="34" charset="0"/>
                <a:cs typeface="Arial" panose="020B0604020202020204" pitchFamily="34" charset="0"/>
              </a:rPr>
              <a:t>bravnava kršitev izpolnjevanja drugih ustreznih obveznih zahtev, ugotovljenih v drugih uradnih postopkih);</a:t>
            </a:r>
          </a:p>
          <a:p>
            <a:pPr lvl="1">
              <a:lnSpc>
                <a:spcPct val="105000"/>
              </a:lnSpc>
              <a:spcBef>
                <a:spcPts val="600"/>
              </a:spcBef>
              <a:buFont typeface="Arial" panose="020B0604020202020204" pitchFamily="34" charset="0"/>
              <a:buChar char="–"/>
            </a:pPr>
            <a:endParaRPr lang="sl-SI" altLang="sl-SI" sz="22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209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vidonja\Desktop\MKO\PPT\PPT1_-0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Naslov 1"/>
          <p:cNvSpPr txBox="1">
            <a:spLocks/>
          </p:cNvSpPr>
          <p:nvPr/>
        </p:nvSpPr>
        <p:spPr bwMode="auto">
          <a:xfrm>
            <a:off x="250825" y="332581"/>
            <a:ext cx="85693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sl-SI" altLang="sl-SI" sz="4000" b="1" dirty="0" smtClean="0">
                <a:solidFill>
                  <a:srgbClr val="71BF43"/>
                </a:solidFill>
                <a:latin typeface="Arial" charset="0"/>
              </a:rPr>
              <a:t>Vzdrževanje mejic</a:t>
            </a:r>
            <a:endParaRPr lang="sl-SI" altLang="sl-SI" sz="4000" b="1" dirty="0">
              <a:solidFill>
                <a:srgbClr val="71BF43"/>
              </a:solidFill>
              <a:latin typeface="Arial" charset="0"/>
            </a:endParaRPr>
          </a:p>
        </p:txBody>
      </p:sp>
      <p:sp>
        <p:nvSpPr>
          <p:cNvPr id="6" name="Content Placeholder 2"/>
          <p:cNvSpPr txBox="1">
            <a:spLocks/>
          </p:cNvSpPr>
          <p:nvPr/>
        </p:nvSpPr>
        <p:spPr>
          <a:xfrm>
            <a:off x="251520" y="1268760"/>
            <a:ext cx="8712968" cy="518457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spcAft>
                <a:spcPts val="1200"/>
              </a:spcAft>
            </a:pPr>
            <a:r>
              <a:rPr lang="pl-PL" sz="2600" dirty="0">
                <a:latin typeface="Arial" panose="020B0604020202020204" pitchFamily="34" charset="0"/>
                <a:cs typeface="Arial" panose="020B0604020202020204" pitchFamily="34" charset="0"/>
              </a:rPr>
              <a:t>Vzdrževanje mejic – preveritev stanja mejic („sprehod” ob mejici, pregled podrasti, praznih mest, odstranitev odmrlih, suhih  vej ipd.).</a:t>
            </a:r>
            <a:endParaRPr lang="sl-SI" sz="2600" dirty="0">
              <a:latin typeface="Arial" panose="020B0604020202020204" pitchFamily="34" charset="0"/>
              <a:cs typeface="Arial" panose="020B0604020202020204" pitchFamily="34" charset="0"/>
            </a:endParaRPr>
          </a:p>
          <a:p>
            <a:pPr>
              <a:spcBef>
                <a:spcPts val="1200"/>
              </a:spcBef>
              <a:spcAft>
                <a:spcPts val="1200"/>
              </a:spcAft>
            </a:pPr>
            <a:r>
              <a:rPr lang="sl-SI" sz="2600" dirty="0" smtClean="0">
                <a:latin typeface="Arial" panose="020B0604020202020204" pitchFamily="34" charset="0"/>
                <a:cs typeface="Arial" panose="020B0604020202020204" pitchFamily="34" charset="0"/>
              </a:rPr>
              <a:t>Mejice je treba </a:t>
            </a:r>
            <a:r>
              <a:rPr lang="sl-SI" sz="2600" dirty="0">
                <a:latin typeface="Arial" panose="020B0604020202020204" pitchFamily="34" charset="0"/>
                <a:cs typeface="Arial" panose="020B0604020202020204" pitchFamily="34" charset="0"/>
              </a:rPr>
              <a:t>obrezovati tako, da se ne poškodujejo</a:t>
            </a:r>
            <a:r>
              <a:rPr lang="sl-SI" sz="2600" dirty="0" smtClean="0">
                <a:latin typeface="Arial" panose="020B0604020202020204" pitchFamily="34" charset="0"/>
                <a:cs typeface="Arial" panose="020B0604020202020204" pitchFamily="34" charset="0"/>
              </a:rPr>
              <a:t>.</a:t>
            </a:r>
          </a:p>
          <a:p>
            <a:pPr>
              <a:spcBef>
                <a:spcPts val="1200"/>
              </a:spcBef>
              <a:spcAft>
                <a:spcPts val="1200"/>
              </a:spcAft>
            </a:pPr>
            <a:r>
              <a:rPr lang="sl-SI" sz="2600" dirty="0" smtClean="0">
                <a:latin typeface="Arial" panose="020B0604020202020204" pitchFamily="34" charset="0"/>
                <a:cs typeface="Arial" panose="020B0604020202020204" pitchFamily="34" charset="0"/>
              </a:rPr>
              <a:t>Rez mora biti ob/po </a:t>
            </a:r>
            <a:r>
              <a:rPr lang="sl-SI" sz="2600" dirty="0">
                <a:latin typeface="Arial" panose="020B0604020202020204" pitchFamily="34" charset="0"/>
                <a:cs typeface="Arial" panose="020B0604020202020204" pitchFamily="34" charset="0"/>
              </a:rPr>
              <a:t>obrezovanju raven/čist (torej brez poškodb lubja in daljših delov vej) </a:t>
            </a:r>
            <a:r>
              <a:rPr lang="sl-SI" sz="2600" dirty="0" smtClean="0">
                <a:latin typeface="Arial" panose="020B0604020202020204" pitchFamily="34" charset="0"/>
                <a:cs typeface="Arial" panose="020B0604020202020204" pitchFamily="34" charset="0"/>
                <a:sym typeface="Wingdings" panose="05000000000000000000" pitchFamily="2" charset="2"/>
              </a:rPr>
              <a:t></a:t>
            </a:r>
            <a:r>
              <a:rPr lang="sl-SI" sz="2600" dirty="0" smtClean="0">
                <a:latin typeface="Arial" panose="020B0604020202020204" pitchFamily="34" charset="0"/>
                <a:cs typeface="Arial" panose="020B0604020202020204" pitchFamily="34" charset="0"/>
              </a:rPr>
              <a:t> </a:t>
            </a:r>
            <a:r>
              <a:rPr lang="sl-SI" sz="2600" dirty="0">
                <a:latin typeface="Arial" panose="020B0604020202020204" pitchFamily="34" charset="0"/>
                <a:cs typeface="Arial" panose="020B0604020202020204" pitchFamily="34" charset="0"/>
              </a:rPr>
              <a:t>po obrezovanju veje ne smejo biti scefrane</a:t>
            </a:r>
            <a:r>
              <a:rPr lang="sl-SI" sz="2600" dirty="0" smtClean="0">
                <a:latin typeface="Arial" panose="020B0604020202020204" pitchFamily="34" charset="0"/>
                <a:cs typeface="Arial" panose="020B0604020202020204" pitchFamily="34" charset="0"/>
              </a:rPr>
              <a:t>.</a:t>
            </a:r>
          </a:p>
          <a:p>
            <a:pPr>
              <a:spcBef>
                <a:spcPts val="1200"/>
              </a:spcBef>
              <a:spcAft>
                <a:spcPts val="1200"/>
              </a:spcAft>
            </a:pPr>
            <a:r>
              <a:rPr lang="pl-PL" sz="2600" dirty="0" smtClean="0">
                <a:latin typeface="Arial" panose="020B0604020202020204" pitchFamily="34" charset="0"/>
                <a:cs typeface="Arial" panose="020B0604020202020204" pitchFamily="34" charset="0"/>
              </a:rPr>
              <a:t>Pomembna je „čistost” </a:t>
            </a:r>
            <a:r>
              <a:rPr lang="pl-PL" sz="2600" dirty="0">
                <a:latin typeface="Arial" panose="020B0604020202020204" pitchFamily="34" charset="0"/>
                <a:cs typeface="Arial" panose="020B0604020202020204" pitchFamily="34" charset="0"/>
              </a:rPr>
              <a:t>reza in ne </a:t>
            </a:r>
            <a:r>
              <a:rPr lang="pl-PL" sz="2600" dirty="0" smtClean="0">
                <a:latin typeface="Arial" panose="020B0604020202020204" pitchFamily="34" charset="0"/>
                <a:cs typeface="Arial" panose="020B0604020202020204" pitchFamily="34" charset="0"/>
              </a:rPr>
              <a:t>na kakšen </a:t>
            </a:r>
            <a:r>
              <a:rPr lang="pl-PL" sz="2600" dirty="0">
                <a:latin typeface="Arial" panose="020B0604020202020204" pitchFamily="34" charset="0"/>
                <a:cs typeface="Arial" panose="020B0604020202020204" pitchFamily="34" charset="0"/>
              </a:rPr>
              <a:t>način je bila </a:t>
            </a:r>
            <a:r>
              <a:rPr lang="pl-PL" sz="2600" dirty="0" smtClean="0">
                <a:latin typeface="Arial" panose="020B0604020202020204" pitchFamily="34" charset="0"/>
                <a:cs typeface="Arial" panose="020B0604020202020204" pitchFamily="34" charset="0"/>
              </a:rPr>
              <a:t>mejica </a:t>
            </a:r>
            <a:r>
              <a:rPr lang="pl-PL" sz="2600" dirty="0">
                <a:latin typeface="Arial" panose="020B0604020202020204" pitchFamily="34" charset="0"/>
                <a:cs typeface="Arial" panose="020B0604020202020204" pitchFamily="34" charset="0"/>
              </a:rPr>
              <a:t>obrezana (ročno, strojno, </a:t>
            </a:r>
            <a:r>
              <a:rPr lang="pl-PL" sz="26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519466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INTERNO\DK\SP\OSKLR\PROGRAM_RAZVOJA_PODEZELJA_2014-2020\Ukrep_M10_KOPOP\MEJICE\usposabljanje svetovalcev 2019\foto - primer dobre in slabe prakse\IMG_20180408_112001.popravljen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PoljeZBesedilom 1"/>
          <p:cNvSpPr txBox="1"/>
          <p:nvPr/>
        </p:nvSpPr>
        <p:spPr>
          <a:xfrm>
            <a:off x="179512" y="334397"/>
            <a:ext cx="3672408" cy="646331"/>
          </a:xfrm>
          <a:prstGeom prst="rect">
            <a:avLst/>
          </a:prstGeom>
          <a:noFill/>
        </p:spPr>
        <p:txBody>
          <a:bodyPr wrap="square" rtlCol="0">
            <a:spAutoFit/>
          </a:bodyPr>
          <a:lstStyle/>
          <a:p>
            <a:r>
              <a:rPr lang="sl-SI" sz="3600" b="1" dirty="0" smtClean="0">
                <a:solidFill>
                  <a:schemeClr val="bg1"/>
                </a:solidFill>
                <a:latin typeface="Arial" panose="020B0604020202020204" pitchFamily="34" charset="0"/>
                <a:cs typeface="Arial" panose="020B0604020202020204" pitchFamily="34" charset="0"/>
              </a:rPr>
              <a:t>NEUSTREZNO!</a:t>
            </a:r>
            <a:endParaRPr lang="sl-SI" sz="3600" b="1" dirty="0">
              <a:solidFill>
                <a:schemeClr val="bg1"/>
              </a:solidFill>
              <a:latin typeface="Arial" panose="020B0604020202020204" pitchFamily="34" charset="0"/>
              <a:cs typeface="Arial" panose="020B0604020202020204" pitchFamily="34" charset="0"/>
            </a:endParaRPr>
          </a:p>
        </p:txBody>
      </p:sp>
      <p:sp>
        <p:nvSpPr>
          <p:cNvPr id="3" name="PoljeZBesedilom 2"/>
          <p:cNvSpPr txBox="1"/>
          <p:nvPr/>
        </p:nvSpPr>
        <p:spPr>
          <a:xfrm>
            <a:off x="7524328" y="6525344"/>
            <a:ext cx="1512168" cy="288032"/>
          </a:xfrm>
          <a:prstGeom prst="rect">
            <a:avLst/>
          </a:prstGeom>
          <a:noFill/>
        </p:spPr>
        <p:txBody>
          <a:bodyPr wrap="square" rtlCol="0">
            <a:spAutoFit/>
          </a:bodyPr>
          <a:lstStyle/>
          <a:p>
            <a:pPr algn="r"/>
            <a:r>
              <a:rPr lang="sl-SI" sz="1200" dirty="0" smtClean="0">
                <a:solidFill>
                  <a:schemeClr val="bg1"/>
                </a:solidFill>
                <a:latin typeface="Arial" panose="020B0604020202020204" pitchFamily="34" charset="0"/>
                <a:cs typeface="Arial" panose="020B0604020202020204" pitchFamily="34" charset="0"/>
              </a:rPr>
              <a:t>Vir: </a:t>
            </a:r>
            <a:r>
              <a:rPr lang="sl-SI" sz="1200" dirty="0" err="1" smtClean="0">
                <a:solidFill>
                  <a:schemeClr val="bg1"/>
                </a:solidFill>
                <a:latin typeface="Arial" panose="020B0604020202020204" pitchFamily="34" charset="0"/>
                <a:cs typeface="Arial" panose="020B0604020202020204" pitchFamily="34" charset="0"/>
              </a:rPr>
              <a:t>ZRSVN</a:t>
            </a:r>
            <a:endParaRPr lang="sl-SI"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90474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Povezana slika"/>
          <p:cNvPicPr>
            <a:picLocks noChangeAspect="1"/>
          </p:cNvPicPr>
          <p:nvPr/>
        </p:nvPicPr>
        <p:blipFill rotWithShape="1">
          <a:blip r:embed="rId2">
            <a:extLst>
              <a:ext uri="{28A0092B-C50C-407E-A947-70E740481C1C}">
                <a14:useLocalDpi xmlns:a14="http://schemas.microsoft.com/office/drawing/2010/main" val="0"/>
              </a:ext>
            </a:extLst>
          </a:blip>
          <a:srcRect l="2473" t="227" r="23156"/>
          <a:stretch/>
        </p:blipFill>
        <p:spPr bwMode="auto">
          <a:xfrm>
            <a:off x="0" y="-42484"/>
            <a:ext cx="9180512" cy="6927868"/>
          </a:xfrm>
          <a:prstGeom prst="rect">
            <a:avLst/>
          </a:prstGeom>
          <a:noFill/>
          <a:ln>
            <a:noFill/>
          </a:ln>
        </p:spPr>
      </p:pic>
      <p:sp>
        <p:nvSpPr>
          <p:cNvPr id="3" name="PoljeZBesedilom 2"/>
          <p:cNvSpPr txBox="1"/>
          <p:nvPr/>
        </p:nvSpPr>
        <p:spPr>
          <a:xfrm>
            <a:off x="251520" y="262389"/>
            <a:ext cx="3672408" cy="646331"/>
          </a:xfrm>
          <a:prstGeom prst="rect">
            <a:avLst/>
          </a:prstGeom>
          <a:noFill/>
        </p:spPr>
        <p:txBody>
          <a:bodyPr wrap="square" rtlCol="0">
            <a:spAutoFit/>
          </a:bodyPr>
          <a:lstStyle/>
          <a:p>
            <a:r>
              <a:rPr lang="sl-SI" sz="3600" b="1" dirty="0" smtClean="0">
                <a:solidFill>
                  <a:schemeClr val="bg1"/>
                </a:solidFill>
                <a:latin typeface="Arial" panose="020B0604020202020204" pitchFamily="34" charset="0"/>
                <a:cs typeface="Arial" panose="020B0604020202020204" pitchFamily="34" charset="0"/>
              </a:rPr>
              <a:t>NEUSTREZNO!</a:t>
            </a:r>
            <a:endParaRPr lang="sl-SI" sz="3600" b="1" dirty="0">
              <a:solidFill>
                <a:schemeClr val="bg1"/>
              </a:solidFill>
              <a:latin typeface="Arial" panose="020B0604020202020204" pitchFamily="34" charset="0"/>
              <a:cs typeface="Arial" panose="020B0604020202020204" pitchFamily="34" charset="0"/>
            </a:endParaRPr>
          </a:p>
        </p:txBody>
      </p:sp>
      <p:sp>
        <p:nvSpPr>
          <p:cNvPr id="4" name="PoljeZBesedilom 3"/>
          <p:cNvSpPr txBox="1"/>
          <p:nvPr/>
        </p:nvSpPr>
        <p:spPr>
          <a:xfrm>
            <a:off x="3275856" y="6536377"/>
            <a:ext cx="5832648" cy="276999"/>
          </a:xfrm>
          <a:prstGeom prst="rect">
            <a:avLst/>
          </a:prstGeom>
          <a:noFill/>
        </p:spPr>
        <p:txBody>
          <a:bodyPr wrap="square" rtlCol="0">
            <a:spAutoFit/>
          </a:bodyPr>
          <a:lstStyle/>
          <a:p>
            <a:pPr algn="r"/>
            <a:r>
              <a:rPr lang="sl-SI" sz="1200" dirty="0" smtClean="0">
                <a:solidFill>
                  <a:schemeClr val="bg1"/>
                </a:solidFill>
                <a:latin typeface="Arial" panose="020B0604020202020204" pitchFamily="34" charset="0"/>
                <a:cs typeface="Arial" panose="020B0604020202020204" pitchFamily="34" charset="0"/>
              </a:rPr>
              <a:t>Vir</a:t>
            </a:r>
            <a:r>
              <a:rPr lang="sl-SI" sz="1200" dirty="0">
                <a:solidFill>
                  <a:schemeClr val="bg1"/>
                </a:solidFill>
                <a:latin typeface="Arial" panose="020B0604020202020204" pitchFamily="34" charset="0"/>
                <a:cs typeface="Arial" panose="020B0604020202020204" pitchFamily="34" charset="0"/>
              </a:rPr>
              <a:t>: http://viewsfromthebikeshed.blogspot.com/2012/02/cutting-back.html</a:t>
            </a:r>
          </a:p>
        </p:txBody>
      </p:sp>
    </p:spTree>
    <p:extLst>
      <p:ext uri="{BB962C8B-B14F-4D97-AF65-F5344CB8AC3E}">
        <p14:creationId xmlns:p14="http://schemas.microsoft.com/office/powerpoint/2010/main" val="42556830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hedgelink.org.uk/cms/cms_content/images/279.jpg"/>
          <p:cNvPicPr>
            <a:picLocks noChangeAspect="1" noChangeArrowheads="1"/>
          </p:cNvPicPr>
          <p:nvPr/>
        </p:nvPicPr>
        <p:blipFill rotWithShape="1">
          <a:blip r:embed="rId2">
            <a:extLst>
              <a:ext uri="{28A0092B-C50C-407E-A947-70E740481C1C}">
                <a14:useLocalDpi xmlns:a14="http://schemas.microsoft.com/office/drawing/2010/main" val="0"/>
              </a:ext>
            </a:extLst>
          </a:blip>
          <a:srcRect r="636"/>
          <a:stretch/>
        </p:blipFill>
        <p:spPr bwMode="auto">
          <a:xfrm>
            <a:off x="-36512" y="-1"/>
            <a:ext cx="9180512" cy="6910959"/>
          </a:xfrm>
          <a:prstGeom prst="rect">
            <a:avLst/>
          </a:prstGeom>
          <a:noFill/>
          <a:extLst>
            <a:ext uri="{909E8E84-426E-40DD-AFC4-6F175D3DCCD1}">
              <a14:hiddenFill xmlns:a14="http://schemas.microsoft.com/office/drawing/2010/main">
                <a:solidFill>
                  <a:srgbClr val="FFFFFF"/>
                </a:solidFill>
              </a14:hiddenFill>
            </a:ext>
          </a:extLst>
        </p:spPr>
      </p:pic>
      <p:sp>
        <p:nvSpPr>
          <p:cNvPr id="3" name="PoljeZBesedilom 2"/>
          <p:cNvSpPr txBox="1"/>
          <p:nvPr/>
        </p:nvSpPr>
        <p:spPr>
          <a:xfrm rot="16200000">
            <a:off x="-1949662" y="4109878"/>
            <a:ext cx="4616648" cy="646331"/>
          </a:xfrm>
          <a:prstGeom prst="rect">
            <a:avLst/>
          </a:prstGeom>
          <a:noFill/>
        </p:spPr>
        <p:txBody>
          <a:bodyPr vert="vert" wrap="square" rtlCol="0">
            <a:spAutoFit/>
          </a:bodyPr>
          <a:lstStyle/>
          <a:p>
            <a:pPr algn="ctr"/>
            <a:r>
              <a:rPr lang="sl-SI" sz="3600" b="1" dirty="0" smtClean="0">
                <a:solidFill>
                  <a:srgbClr val="FFFF00"/>
                </a:solidFill>
                <a:latin typeface="Arial" panose="020B0604020202020204" pitchFamily="34" charset="0"/>
                <a:cs typeface="Arial" panose="020B0604020202020204" pitchFamily="34" charset="0"/>
              </a:rPr>
              <a:t>USTREZNO</a:t>
            </a:r>
          </a:p>
        </p:txBody>
      </p:sp>
      <p:sp>
        <p:nvSpPr>
          <p:cNvPr id="2" name="Elipsa 1"/>
          <p:cNvSpPr/>
          <p:nvPr/>
        </p:nvSpPr>
        <p:spPr>
          <a:xfrm>
            <a:off x="1763688" y="1412776"/>
            <a:ext cx="936104" cy="1224136"/>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 name="Elipsa 4"/>
          <p:cNvSpPr/>
          <p:nvPr/>
        </p:nvSpPr>
        <p:spPr>
          <a:xfrm>
            <a:off x="4283968" y="848512"/>
            <a:ext cx="936104" cy="1420678"/>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v</a:t>
            </a:r>
            <a:endParaRPr lang="sl-SI" dirty="0"/>
          </a:p>
        </p:txBody>
      </p:sp>
      <p:sp>
        <p:nvSpPr>
          <p:cNvPr id="6" name="Elipsa 5"/>
          <p:cNvSpPr/>
          <p:nvPr/>
        </p:nvSpPr>
        <p:spPr>
          <a:xfrm>
            <a:off x="3479026" y="2269190"/>
            <a:ext cx="936104" cy="871778"/>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Elipsa 6"/>
          <p:cNvSpPr/>
          <p:nvPr/>
        </p:nvSpPr>
        <p:spPr>
          <a:xfrm>
            <a:off x="8604448" y="978986"/>
            <a:ext cx="504056" cy="1013243"/>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 name="PoljeZBesedilom 7"/>
          <p:cNvSpPr txBox="1"/>
          <p:nvPr/>
        </p:nvSpPr>
        <p:spPr>
          <a:xfrm>
            <a:off x="5364088" y="6536377"/>
            <a:ext cx="3744416" cy="276999"/>
          </a:xfrm>
          <a:prstGeom prst="rect">
            <a:avLst/>
          </a:prstGeom>
          <a:noFill/>
        </p:spPr>
        <p:txBody>
          <a:bodyPr wrap="square" rtlCol="0">
            <a:spAutoFit/>
          </a:bodyPr>
          <a:lstStyle/>
          <a:p>
            <a:pPr algn="r"/>
            <a:r>
              <a:rPr lang="sl-SI" sz="1200" dirty="0" smtClean="0">
                <a:solidFill>
                  <a:srgbClr val="FFFF00"/>
                </a:solidFill>
              </a:rPr>
              <a:t>Vir: http</a:t>
            </a:r>
            <a:r>
              <a:rPr lang="sl-SI" sz="1200" dirty="0">
                <a:solidFill>
                  <a:srgbClr val="FFFF00"/>
                </a:solidFill>
              </a:rPr>
              <a:t>://hedgelink.org.uk/index.php?page=10&amp;gc=13</a:t>
            </a:r>
          </a:p>
        </p:txBody>
      </p:sp>
    </p:spTree>
    <p:extLst>
      <p:ext uri="{BB962C8B-B14F-4D97-AF65-F5344CB8AC3E}">
        <p14:creationId xmlns:p14="http://schemas.microsoft.com/office/powerpoint/2010/main" val="28327431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N:\INTERNO\DK\SP\OSKLR\PROGRAM_RAZVOJA_PODEZELJA_2014-2020\Ukrep_M10_KOPOP\MEJICE\usposabljanje svetovalcev 2019\foto - primer dobre in slabe prakse\20190120_160441.jpg"/>
          <p:cNvPicPr>
            <a:picLocks noChangeAspect="1"/>
          </p:cNvPicPr>
          <p:nvPr/>
        </p:nvPicPr>
        <p:blipFill rotWithShape="1">
          <a:blip r:embed="rId2">
            <a:extLst>
              <a:ext uri="{28A0092B-C50C-407E-A947-70E740481C1C}">
                <a14:useLocalDpi xmlns:a14="http://schemas.microsoft.com/office/drawing/2010/main" val="0"/>
              </a:ext>
            </a:extLst>
          </a:blip>
          <a:srcRect l="9820" t="24130" r="21839" b="37452"/>
          <a:stretch/>
        </p:blipFill>
        <p:spPr bwMode="auto">
          <a:xfrm>
            <a:off x="-5814" y="-27384"/>
            <a:ext cx="9186326" cy="6885384"/>
          </a:xfrm>
          <a:prstGeom prst="rect">
            <a:avLst/>
          </a:prstGeom>
          <a:noFill/>
          <a:ln>
            <a:noFill/>
          </a:ln>
          <a:extLst>
            <a:ext uri="{53640926-AAD7-44D8-BBD7-CCE9431645EC}">
              <a14:shadowObscured xmlns:a14="http://schemas.microsoft.com/office/drawing/2010/main"/>
            </a:ext>
          </a:extLst>
        </p:spPr>
      </p:pic>
      <p:sp>
        <p:nvSpPr>
          <p:cNvPr id="2" name="Elipsa 1"/>
          <p:cNvSpPr/>
          <p:nvPr/>
        </p:nvSpPr>
        <p:spPr>
          <a:xfrm>
            <a:off x="4139952" y="4077072"/>
            <a:ext cx="432048" cy="576064"/>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 name="Elipsa 4"/>
          <p:cNvSpPr/>
          <p:nvPr/>
        </p:nvSpPr>
        <p:spPr>
          <a:xfrm>
            <a:off x="7020272" y="4437112"/>
            <a:ext cx="504056" cy="576064"/>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Elipsa 5"/>
          <p:cNvSpPr/>
          <p:nvPr/>
        </p:nvSpPr>
        <p:spPr>
          <a:xfrm>
            <a:off x="7596336" y="1484784"/>
            <a:ext cx="432048" cy="576064"/>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Elipsa 6"/>
          <p:cNvSpPr/>
          <p:nvPr/>
        </p:nvSpPr>
        <p:spPr>
          <a:xfrm>
            <a:off x="2843808" y="5733256"/>
            <a:ext cx="432048" cy="576064"/>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 name="Elipsa 7"/>
          <p:cNvSpPr/>
          <p:nvPr/>
        </p:nvSpPr>
        <p:spPr>
          <a:xfrm>
            <a:off x="3419872" y="5733256"/>
            <a:ext cx="288032" cy="576064"/>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Elipsa 8"/>
          <p:cNvSpPr/>
          <p:nvPr/>
        </p:nvSpPr>
        <p:spPr>
          <a:xfrm>
            <a:off x="5868144" y="3789040"/>
            <a:ext cx="720080" cy="720080"/>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PoljeZBesedilom 9"/>
          <p:cNvSpPr txBox="1"/>
          <p:nvPr/>
        </p:nvSpPr>
        <p:spPr>
          <a:xfrm rot="16200000">
            <a:off x="-1949662" y="4109878"/>
            <a:ext cx="4616648" cy="646331"/>
          </a:xfrm>
          <a:prstGeom prst="rect">
            <a:avLst/>
          </a:prstGeom>
          <a:noFill/>
        </p:spPr>
        <p:txBody>
          <a:bodyPr vert="vert" wrap="square" rtlCol="0">
            <a:spAutoFit/>
          </a:bodyPr>
          <a:lstStyle/>
          <a:p>
            <a:pPr algn="ctr"/>
            <a:r>
              <a:rPr lang="sl-SI" sz="3600" b="1" dirty="0" smtClean="0">
                <a:solidFill>
                  <a:srgbClr val="FFFF00"/>
                </a:solidFill>
                <a:latin typeface="Arial" panose="020B0604020202020204" pitchFamily="34" charset="0"/>
                <a:cs typeface="Arial" panose="020B0604020202020204" pitchFamily="34" charset="0"/>
              </a:rPr>
              <a:t>USTREZNO</a:t>
            </a:r>
          </a:p>
        </p:txBody>
      </p:sp>
      <p:sp>
        <p:nvSpPr>
          <p:cNvPr id="11" name="PoljeZBesedilom 10"/>
          <p:cNvSpPr txBox="1"/>
          <p:nvPr/>
        </p:nvSpPr>
        <p:spPr>
          <a:xfrm>
            <a:off x="6588224" y="6536377"/>
            <a:ext cx="2520280" cy="276999"/>
          </a:xfrm>
          <a:prstGeom prst="rect">
            <a:avLst/>
          </a:prstGeom>
          <a:noFill/>
        </p:spPr>
        <p:txBody>
          <a:bodyPr wrap="square" rtlCol="0">
            <a:spAutoFit/>
          </a:bodyPr>
          <a:lstStyle/>
          <a:p>
            <a:pPr algn="r"/>
            <a:r>
              <a:rPr lang="sl-SI" sz="1200" dirty="0" smtClean="0">
                <a:solidFill>
                  <a:srgbClr val="FFFF00"/>
                </a:solidFill>
              </a:rPr>
              <a:t>¸Vir: MKGP</a:t>
            </a:r>
            <a:endParaRPr lang="sl-SI" sz="1200" dirty="0">
              <a:solidFill>
                <a:srgbClr val="FFFF00"/>
              </a:solidFill>
            </a:endParaRPr>
          </a:p>
        </p:txBody>
      </p:sp>
    </p:spTree>
    <p:extLst>
      <p:ext uri="{BB962C8B-B14F-4D97-AF65-F5344CB8AC3E}">
        <p14:creationId xmlns:p14="http://schemas.microsoft.com/office/powerpoint/2010/main" val="26070230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vidonja\Desktop\MKO\PPT\PPT1_-0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5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Naslov 1"/>
          <p:cNvSpPr txBox="1">
            <a:spLocks/>
          </p:cNvSpPr>
          <p:nvPr/>
        </p:nvSpPr>
        <p:spPr bwMode="auto">
          <a:xfrm>
            <a:off x="14808" y="11655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sl-SI" altLang="sl-SI" sz="4400" b="1" dirty="0" smtClean="0">
                <a:solidFill>
                  <a:srgbClr val="71BF43"/>
                </a:solidFill>
                <a:latin typeface="Arial" charset="0"/>
              </a:rPr>
              <a:t>PRIMERI IZ ANGLIJE …</a:t>
            </a:r>
            <a:endParaRPr lang="sl-SI" altLang="sl-SI" sz="4400" b="1" dirty="0">
              <a:solidFill>
                <a:srgbClr val="71BF43"/>
              </a:solidFill>
              <a:latin typeface="Arial" charset="0"/>
            </a:endParaRPr>
          </a:p>
        </p:txBody>
      </p:sp>
      <p:pic>
        <p:nvPicPr>
          <p:cNvPr id="7" name="Slika 6" descr="F:\ERROR\primer stroja iz Anglije.jpg"/>
          <p:cNvPicPr>
            <a:picLocks noChangeAspect="1"/>
          </p:cNvPicPr>
          <p:nvPr/>
        </p:nvPicPr>
        <p:blipFill rotWithShape="1">
          <a:blip r:embed="rId3">
            <a:extLst>
              <a:ext uri="{28A0092B-C50C-407E-A947-70E740481C1C}">
                <a14:useLocalDpi xmlns:a14="http://schemas.microsoft.com/office/drawing/2010/main" val="0"/>
              </a:ext>
            </a:extLst>
          </a:blip>
          <a:srcRect l="2063" b="3402"/>
          <a:stretch/>
        </p:blipFill>
        <p:spPr bwMode="auto">
          <a:xfrm>
            <a:off x="4832019" y="1020765"/>
            <a:ext cx="3628413" cy="4784499"/>
          </a:xfrm>
          <a:prstGeom prst="rect">
            <a:avLst/>
          </a:prstGeom>
          <a:noFill/>
          <a:ln>
            <a:noFill/>
          </a:ln>
        </p:spPr>
      </p:pic>
      <p:pic>
        <p:nvPicPr>
          <p:cNvPr id="10" name="Slika 9" descr="F:\ERROR\primer stroja iz Anglije 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384" y="1648544"/>
            <a:ext cx="3657600" cy="4876800"/>
          </a:xfrm>
          <a:prstGeom prst="rect">
            <a:avLst/>
          </a:prstGeom>
          <a:noFill/>
          <a:ln>
            <a:noFill/>
          </a:ln>
        </p:spPr>
      </p:pic>
    </p:spTree>
    <p:extLst>
      <p:ext uri="{BB962C8B-B14F-4D97-AF65-F5344CB8AC3E}">
        <p14:creationId xmlns:p14="http://schemas.microsoft.com/office/powerpoint/2010/main" val="8995591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vidonja\Desktop\MKO\PPT\PPT1_-0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5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Naslov 1"/>
          <p:cNvSpPr txBox="1">
            <a:spLocks/>
          </p:cNvSpPr>
          <p:nvPr/>
        </p:nvSpPr>
        <p:spPr bwMode="auto">
          <a:xfrm>
            <a:off x="14808" y="11655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sl-SI" altLang="sl-SI" sz="4400" b="1" dirty="0" smtClean="0">
                <a:solidFill>
                  <a:srgbClr val="71BF43"/>
                </a:solidFill>
                <a:latin typeface="Arial" charset="0"/>
              </a:rPr>
              <a:t>PRIMERI IZ ANGLIJE …</a:t>
            </a:r>
            <a:endParaRPr lang="sl-SI" altLang="sl-SI" sz="4400" b="1" dirty="0">
              <a:solidFill>
                <a:srgbClr val="71BF43"/>
              </a:solidFill>
              <a:latin typeface="Arial" charset="0"/>
            </a:endParaRPr>
          </a:p>
        </p:txBody>
      </p:sp>
      <p:pic>
        <p:nvPicPr>
          <p:cNvPr id="9" name="Slika 8" descr="Thick branches are cut with circular saw for telehandler"/>
          <p:cNvPicPr>
            <a:picLocks noChangeAspect="1"/>
          </p:cNvPicPr>
          <p:nvPr/>
        </p:nvPicPr>
        <p:blipFill rotWithShape="1">
          <a:blip r:embed="rId3">
            <a:extLst>
              <a:ext uri="{28A0092B-C50C-407E-A947-70E740481C1C}">
                <a14:useLocalDpi xmlns:a14="http://schemas.microsoft.com/office/drawing/2010/main" val="0"/>
              </a:ext>
            </a:extLst>
          </a:blip>
          <a:srcRect l="13027" r="19781"/>
          <a:stretch/>
        </p:blipFill>
        <p:spPr bwMode="auto">
          <a:xfrm>
            <a:off x="-18593" y="1938097"/>
            <a:ext cx="4072344" cy="3405569"/>
          </a:xfrm>
          <a:prstGeom prst="rect">
            <a:avLst/>
          </a:prstGeom>
          <a:noFill/>
          <a:ln>
            <a:noFill/>
          </a:ln>
          <a:extLst>
            <a:ext uri="{53640926-AAD7-44D8-BBD7-CCE9431645EC}">
              <a14:shadowObscured xmlns:a14="http://schemas.microsoft.com/office/drawing/2010/main"/>
            </a:ext>
          </a:extLst>
        </p:spPr>
      </p:pic>
      <p:pic>
        <p:nvPicPr>
          <p:cNvPr id="11" name="Slika 10" descr="Rezultat iskanja slik za hedge tractor circular cutter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7012" y="914706"/>
            <a:ext cx="5143500" cy="2914650"/>
          </a:xfrm>
          <a:prstGeom prst="rect">
            <a:avLst/>
          </a:prstGeom>
          <a:noFill/>
          <a:ln>
            <a:noFill/>
          </a:ln>
        </p:spPr>
      </p:pic>
      <p:pic>
        <p:nvPicPr>
          <p:cNvPr id="12" name="Slika 11" descr="Cutting result with Quadsaw LRS attachment tool for telehandler"/>
          <p:cNvPicPr/>
          <p:nvPr/>
        </p:nvPicPr>
        <p:blipFill rotWithShape="1">
          <a:blip r:embed="rId5">
            <a:extLst>
              <a:ext uri="{28A0092B-C50C-407E-A947-70E740481C1C}">
                <a14:useLocalDpi xmlns:a14="http://schemas.microsoft.com/office/drawing/2010/main" val="0"/>
              </a:ext>
            </a:extLst>
          </a:blip>
          <a:srcRect l="700" r="10304" b="6563"/>
          <a:stretch/>
        </p:blipFill>
        <p:spPr bwMode="auto">
          <a:xfrm>
            <a:off x="4053751" y="3835037"/>
            <a:ext cx="5126761" cy="3022964"/>
          </a:xfrm>
          <a:prstGeom prst="rect">
            <a:avLst/>
          </a:prstGeom>
          <a:noFill/>
          <a:ln>
            <a:noFill/>
          </a:ln>
        </p:spPr>
      </p:pic>
      <p:sp>
        <p:nvSpPr>
          <p:cNvPr id="14" name="Elipsa 13"/>
          <p:cNvSpPr/>
          <p:nvPr/>
        </p:nvSpPr>
        <p:spPr>
          <a:xfrm>
            <a:off x="4590256" y="980729"/>
            <a:ext cx="792088" cy="576064"/>
          </a:xfrm>
          <a:prstGeom prst="ellipse">
            <a:avLst/>
          </a:prstGeom>
          <a:noFill/>
          <a:ln w="635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5" name="Elipsa 14"/>
          <p:cNvSpPr/>
          <p:nvPr/>
        </p:nvSpPr>
        <p:spPr>
          <a:xfrm>
            <a:off x="5580112" y="1628800"/>
            <a:ext cx="792088" cy="743231"/>
          </a:xfrm>
          <a:prstGeom prst="ellipse">
            <a:avLst/>
          </a:prstGeom>
          <a:noFill/>
          <a:ln w="635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6" name="Elipsa 15"/>
          <p:cNvSpPr/>
          <p:nvPr/>
        </p:nvSpPr>
        <p:spPr>
          <a:xfrm>
            <a:off x="4932040" y="4581128"/>
            <a:ext cx="1584176" cy="1584176"/>
          </a:xfrm>
          <a:prstGeom prst="ellipse">
            <a:avLst/>
          </a:prstGeom>
          <a:noFill/>
          <a:ln w="889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42910623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vidonja\Desktop\MKO\PPT\PPT1_-0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Ograda vsebine 2"/>
          <p:cNvSpPr>
            <a:spLocks noGrp="1"/>
          </p:cNvSpPr>
          <p:nvPr>
            <p:ph idx="1"/>
          </p:nvPr>
        </p:nvSpPr>
        <p:spPr>
          <a:xfrm>
            <a:off x="457200" y="1496715"/>
            <a:ext cx="8229600" cy="5100637"/>
          </a:xfrm>
        </p:spPr>
        <p:txBody>
          <a:bodyPr/>
          <a:lstStyle/>
          <a:p>
            <a:r>
              <a:rPr lang="sl-SI" altLang="sl-SI" sz="2800" dirty="0" smtClean="0">
                <a:latin typeface="Arial" charset="0"/>
                <a:ea typeface="Calibri" pitchFamily="34" charset="0"/>
                <a:cs typeface="Arial" charset="0"/>
              </a:rPr>
              <a:t>Sprotno vodenje evidenc na predpisanih obrazcih (evidence o delovnih opravilih, zbirnik za gnojila, </a:t>
            </a:r>
            <a:r>
              <a:rPr lang="sl-SI" altLang="sl-SI" sz="2800" dirty="0" err="1" smtClean="0">
                <a:latin typeface="Arial" charset="0"/>
                <a:ea typeface="Calibri" pitchFamily="34" charset="0"/>
                <a:cs typeface="Arial" charset="0"/>
              </a:rPr>
              <a:t>FFS</a:t>
            </a:r>
            <a:r>
              <a:rPr lang="sl-SI" altLang="sl-SI" sz="2800" dirty="0" smtClean="0">
                <a:latin typeface="Arial" charset="0"/>
                <a:ea typeface="Calibri" pitchFamily="34" charset="0"/>
                <a:cs typeface="Arial" charset="0"/>
              </a:rPr>
              <a:t>).</a:t>
            </a:r>
          </a:p>
          <a:p>
            <a:pPr>
              <a:spcBef>
                <a:spcPts val="1800"/>
              </a:spcBef>
            </a:pPr>
            <a:r>
              <a:rPr lang="sl-SI" altLang="sl-SI" sz="2800" dirty="0" smtClean="0">
                <a:latin typeface="Arial" charset="0"/>
                <a:ea typeface="Calibri" pitchFamily="34" charset="0"/>
                <a:cs typeface="Arial" charset="0"/>
              </a:rPr>
              <a:t>Hramba računov, deklaracij, izjav o opravljenih strojnih storitvah, uradnih etiket itd. na </a:t>
            </a:r>
            <a:r>
              <a:rPr lang="sl-SI" altLang="sl-SI" sz="2800" dirty="0" err="1" smtClean="0">
                <a:latin typeface="Arial" charset="0"/>
                <a:ea typeface="Calibri" pitchFamily="34" charset="0"/>
                <a:cs typeface="Arial" charset="0"/>
              </a:rPr>
              <a:t>KMG</a:t>
            </a:r>
            <a:r>
              <a:rPr lang="sl-SI" altLang="sl-SI" sz="2800" dirty="0" smtClean="0">
                <a:latin typeface="Arial" charset="0"/>
                <a:ea typeface="Calibri" pitchFamily="34" charset="0"/>
                <a:cs typeface="Arial" charset="0"/>
              </a:rPr>
              <a:t>.</a:t>
            </a:r>
          </a:p>
          <a:p>
            <a:pPr>
              <a:spcBef>
                <a:spcPts val="1800"/>
              </a:spcBef>
            </a:pPr>
            <a:r>
              <a:rPr lang="sl-SI" altLang="sl-SI" sz="2800" dirty="0" smtClean="0">
                <a:latin typeface="Arial" charset="0"/>
                <a:ea typeface="Calibri" pitchFamily="34" charset="0"/>
                <a:cs typeface="Arial" charset="0"/>
              </a:rPr>
              <a:t>Udeležba na vsakoletnih rednih usposabljanjih za ukrepa </a:t>
            </a:r>
            <a:r>
              <a:rPr lang="sl-SI" altLang="sl-SI" sz="2800" dirty="0" err="1" smtClean="0">
                <a:latin typeface="Arial" charset="0"/>
                <a:ea typeface="Calibri" pitchFamily="34" charset="0"/>
                <a:cs typeface="Arial" charset="0"/>
              </a:rPr>
              <a:t>KOPOP</a:t>
            </a:r>
            <a:r>
              <a:rPr lang="sl-SI" altLang="sl-SI" sz="2800" dirty="0" smtClean="0">
                <a:latin typeface="Arial" charset="0"/>
                <a:ea typeface="Calibri" pitchFamily="34" charset="0"/>
                <a:cs typeface="Arial" charset="0"/>
              </a:rPr>
              <a:t> in EK.</a:t>
            </a:r>
          </a:p>
          <a:p>
            <a:pPr hangingPunct="0"/>
            <a:endParaRPr lang="sl-SI" altLang="sl-SI" sz="2800" dirty="0" smtClean="0">
              <a:latin typeface="Arial" charset="0"/>
              <a:ea typeface="Calibri" pitchFamily="34" charset="0"/>
              <a:cs typeface="Arial" charset="0"/>
            </a:endParaRPr>
          </a:p>
          <a:p>
            <a:endParaRPr lang="sl-SI" altLang="sl-SI" sz="2800" dirty="0" smtClean="0">
              <a:latin typeface="Arial" charset="0"/>
              <a:ea typeface="Calibri" pitchFamily="34" charset="0"/>
              <a:cs typeface="Arial" charset="0"/>
            </a:endParaRPr>
          </a:p>
        </p:txBody>
      </p:sp>
      <p:sp>
        <p:nvSpPr>
          <p:cNvPr id="37892" name="Naslov 1"/>
          <p:cNvSpPr txBox="1">
            <a:spLocks/>
          </p:cNvSpPr>
          <p:nvPr/>
        </p:nvSpPr>
        <p:spPr bwMode="auto">
          <a:xfrm>
            <a:off x="434975" y="404813"/>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sl-SI" altLang="sl-SI" sz="4400" b="1" dirty="0" smtClean="0">
                <a:solidFill>
                  <a:srgbClr val="71BF43"/>
                </a:solidFill>
                <a:latin typeface="Arial" charset="0"/>
              </a:rPr>
              <a:t>POMEMBNO!</a:t>
            </a:r>
            <a:endParaRPr lang="sl-SI" altLang="sl-SI" sz="4400" b="1" dirty="0">
              <a:solidFill>
                <a:srgbClr val="71BF43"/>
              </a:solidFill>
              <a:latin typeface="Arial" charset="0"/>
            </a:endParaRPr>
          </a:p>
        </p:txBody>
      </p:sp>
      <p:pic>
        <p:nvPicPr>
          <p:cNvPr id="5" name="Slika 4" descr="Rezultat iskanja slik za clip art importa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2869" y="126058"/>
            <a:ext cx="1521619" cy="1521619"/>
          </a:xfrm>
          <a:prstGeom prst="rect">
            <a:avLst/>
          </a:prstGeom>
          <a:noFill/>
          <a:ln>
            <a:noFill/>
          </a:ln>
        </p:spPr>
      </p:pic>
    </p:spTree>
    <p:extLst>
      <p:ext uri="{BB962C8B-B14F-4D97-AF65-F5344CB8AC3E}">
        <p14:creationId xmlns:p14="http://schemas.microsoft.com/office/powerpoint/2010/main" val="28621702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vidonja\Desktop\MKO\PPT\PPT1_-0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Naslov 1"/>
          <p:cNvSpPr txBox="1">
            <a:spLocks/>
          </p:cNvSpPr>
          <p:nvPr/>
        </p:nvSpPr>
        <p:spPr bwMode="auto">
          <a:xfrm>
            <a:off x="683568" y="836712"/>
            <a:ext cx="5041255"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sl-SI" altLang="sl-SI" sz="5300" b="1" dirty="0" smtClean="0">
                <a:solidFill>
                  <a:srgbClr val="71BF43"/>
                </a:solidFill>
                <a:latin typeface="Arial" charset="0"/>
              </a:rPr>
              <a:t>VPRAŠANJA</a:t>
            </a:r>
            <a:endParaRPr lang="sl-SI" altLang="sl-SI" sz="5300" b="1" dirty="0">
              <a:solidFill>
                <a:srgbClr val="71BF43"/>
              </a:solidFill>
              <a:latin typeface="Arial" charset="0"/>
            </a:endParaRP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420888"/>
            <a:ext cx="3369469"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16626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vidonja\Desktop\MKO\PPT\PPT1_-0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179512" y="476672"/>
            <a:ext cx="8712968" cy="619268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6000">
              <a:spcBef>
                <a:spcPts val="0"/>
              </a:spcBef>
            </a:pPr>
            <a:r>
              <a:rPr lang="sl-SI" sz="2500" b="1" dirty="0" smtClean="0">
                <a:latin typeface="Arial" panose="020B0604020202020204" pitchFamily="34" charset="0"/>
                <a:cs typeface="Arial" panose="020B0604020202020204" pitchFamily="34" charset="0"/>
              </a:rPr>
              <a:t>Ali </a:t>
            </a:r>
            <a:r>
              <a:rPr lang="sl-SI" sz="2500" b="1" dirty="0">
                <a:latin typeface="Arial" panose="020B0604020202020204" pitchFamily="34" charset="0"/>
                <a:cs typeface="Arial" panose="020B0604020202020204" pitchFamily="34" charset="0"/>
              </a:rPr>
              <a:t>morajo kmetije, ki so samo v EK voditi tudi predpisan obrazec za razvoz organskih gnojil in </a:t>
            </a:r>
            <a:r>
              <a:rPr lang="sl-SI" sz="2500" b="1" dirty="0" err="1">
                <a:latin typeface="Arial" panose="020B0604020202020204" pitchFamily="34" charset="0"/>
                <a:cs typeface="Arial" panose="020B0604020202020204" pitchFamily="34" charset="0"/>
              </a:rPr>
              <a:t>FFS</a:t>
            </a:r>
            <a:r>
              <a:rPr lang="sl-SI" sz="2500" b="1" dirty="0">
                <a:latin typeface="Arial" panose="020B0604020202020204" pitchFamily="34" charset="0"/>
                <a:cs typeface="Arial" panose="020B0604020202020204" pitchFamily="34" charset="0"/>
              </a:rPr>
              <a:t> (obrazca, ki sta usklajena za EK in </a:t>
            </a:r>
            <a:r>
              <a:rPr lang="sl-SI" sz="2500" b="1" dirty="0" err="1">
                <a:latin typeface="Arial" panose="020B0604020202020204" pitchFamily="34" charset="0"/>
                <a:cs typeface="Arial" panose="020B0604020202020204" pitchFamily="34" charset="0"/>
              </a:rPr>
              <a:t>KOPOP</a:t>
            </a:r>
            <a:r>
              <a:rPr lang="sl-SI" sz="2500" b="1" dirty="0">
                <a:latin typeface="Arial" panose="020B0604020202020204" pitchFamily="34" charset="0"/>
                <a:cs typeface="Arial" panose="020B0604020202020204" pitchFamily="34" charset="0"/>
              </a:rPr>
              <a:t>) ali so dovolj ti podatki v obrazcih kontrolnih organizacij? </a:t>
            </a:r>
            <a:r>
              <a:rPr lang="sl-SI" sz="2500" b="1" dirty="0" smtClean="0">
                <a:latin typeface="Arial" panose="020B0604020202020204" pitchFamily="34" charset="0"/>
                <a:cs typeface="Arial" panose="020B0604020202020204" pitchFamily="34" charset="0"/>
              </a:rPr>
              <a:t>Sama </a:t>
            </a:r>
            <a:r>
              <a:rPr lang="sl-SI" sz="2500" b="1" dirty="0">
                <a:latin typeface="Arial" panose="020B0604020202020204" pitchFamily="34" charset="0"/>
                <a:cs typeface="Arial" panose="020B0604020202020204" pitchFamily="34" charset="0"/>
              </a:rPr>
              <a:t>sem sicer svetovala, da vodijo ti dve evidenci še na teh obrazcih, a so mi nekateri kmetje rekli, da kontrola </a:t>
            </a:r>
            <a:r>
              <a:rPr lang="sl-SI" sz="2500" b="1" dirty="0" err="1">
                <a:latin typeface="Arial" panose="020B0604020202020204" pitchFamily="34" charset="0"/>
                <a:cs typeface="Arial" panose="020B0604020202020204" pitchFamily="34" charset="0"/>
              </a:rPr>
              <a:t>AKTRP</a:t>
            </a:r>
            <a:r>
              <a:rPr lang="sl-SI" sz="2500" b="1" dirty="0">
                <a:latin typeface="Arial" panose="020B0604020202020204" pitchFamily="34" charset="0"/>
                <a:cs typeface="Arial" panose="020B0604020202020204" pitchFamily="34" charset="0"/>
              </a:rPr>
              <a:t> na terenu tega ni preverjala</a:t>
            </a:r>
            <a:r>
              <a:rPr lang="sl-SI" sz="2500" dirty="0">
                <a:latin typeface="Arial" panose="020B0604020202020204" pitchFamily="34" charset="0"/>
                <a:cs typeface="Arial" panose="020B0604020202020204" pitchFamily="34" charset="0"/>
              </a:rPr>
              <a:t>.</a:t>
            </a:r>
          </a:p>
          <a:p>
            <a:pPr marL="396000">
              <a:spcBef>
                <a:spcPts val="2400"/>
              </a:spcBef>
            </a:pPr>
            <a:r>
              <a:rPr lang="sl-SI" sz="2500" dirty="0" smtClean="0">
                <a:latin typeface="Arial" panose="020B0604020202020204" pitchFamily="34" charset="0"/>
                <a:cs typeface="Arial" panose="020B0604020202020204" pitchFamily="34" charset="0"/>
              </a:rPr>
              <a:t>Kmetije</a:t>
            </a:r>
            <a:r>
              <a:rPr lang="sl-SI" sz="2500" dirty="0">
                <a:latin typeface="Arial" panose="020B0604020202020204" pitchFamily="34" charset="0"/>
                <a:cs typeface="Arial" panose="020B0604020202020204" pitchFamily="34" charset="0"/>
              </a:rPr>
              <a:t>, ki so vključene samo v ukrep EK morajo </a:t>
            </a:r>
            <a:r>
              <a:rPr lang="sl-SI" sz="2500" dirty="0" smtClean="0">
                <a:latin typeface="Arial" panose="020B0604020202020204" pitchFamily="34" charset="0"/>
                <a:cs typeface="Arial" panose="020B0604020202020204" pitchFamily="34" charset="0"/>
              </a:rPr>
              <a:t>prav tako </a:t>
            </a:r>
            <a:r>
              <a:rPr lang="sl-SI" sz="2500" dirty="0">
                <a:latin typeface="Arial" panose="020B0604020202020204" pitchFamily="34" charset="0"/>
                <a:cs typeface="Arial" panose="020B0604020202020204" pitchFamily="34" charset="0"/>
              </a:rPr>
              <a:t>voditi predpisan obrazec za razvoz organskih gnojil in </a:t>
            </a:r>
            <a:r>
              <a:rPr lang="sl-SI" sz="2500" dirty="0" err="1">
                <a:latin typeface="Arial" panose="020B0604020202020204" pitchFamily="34" charset="0"/>
                <a:cs typeface="Arial" panose="020B0604020202020204" pitchFamily="34" charset="0"/>
              </a:rPr>
              <a:t>FFS</a:t>
            </a:r>
            <a:r>
              <a:rPr lang="sl-SI" sz="2500" dirty="0">
                <a:latin typeface="Arial" panose="020B0604020202020204" pitchFamily="34" charset="0"/>
                <a:cs typeface="Arial" panose="020B0604020202020204" pitchFamily="34" charset="0"/>
              </a:rPr>
              <a:t> (obrazca, ki sta usklajena za EK in </a:t>
            </a:r>
            <a:r>
              <a:rPr lang="sl-SI" sz="2500" dirty="0" err="1">
                <a:latin typeface="Arial" panose="020B0604020202020204" pitchFamily="34" charset="0"/>
                <a:cs typeface="Arial" panose="020B0604020202020204" pitchFamily="34" charset="0"/>
              </a:rPr>
              <a:t>KOPOP</a:t>
            </a:r>
            <a:r>
              <a:rPr lang="sl-SI" sz="2500" dirty="0" smtClean="0">
                <a:latin typeface="Arial" panose="020B0604020202020204" pitchFamily="34" charset="0"/>
                <a:cs typeface="Arial" panose="020B0604020202020204" pitchFamily="34" charset="0"/>
              </a:rPr>
              <a:t>), </a:t>
            </a:r>
            <a:r>
              <a:rPr lang="sl-SI" sz="2500" dirty="0">
                <a:latin typeface="Arial" panose="020B0604020202020204" pitchFamily="34" charset="0"/>
                <a:cs typeface="Arial" panose="020B0604020202020204" pitchFamily="34" charset="0"/>
              </a:rPr>
              <a:t>ni </a:t>
            </a:r>
            <a:r>
              <a:rPr lang="sl-SI" sz="2500" dirty="0" smtClean="0">
                <a:latin typeface="Arial" panose="020B0604020202020204" pitchFamily="34" charset="0"/>
                <a:cs typeface="Arial" panose="020B0604020202020204" pitchFamily="34" charset="0"/>
              </a:rPr>
              <a:t>pa treba </a:t>
            </a:r>
            <a:r>
              <a:rPr lang="sl-SI" sz="2500" dirty="0">
                <a:latin typeface="Arial" panose="020B0604020202020204" pitchFamily="34" charset="0"/>
                <a:cs typeface="Arial" panose="020B0604020202020204" pitchFamily="34" charset="0"/>
              </a:rPr>
              <a:t>še ločeno </a:t>
            </a:r>
            <a:r>
              <a:rPr lang="sl-SI" sz="2500" dirty="0" smtClean="0">
                <a:latin typeface="Arial" panose="020B0604020202020204" pitchFamily="34" charset="0"/>
                <a:cs typeface="Arial" panose="020B0604020202020204" pitchFamily="34" charset="0"/>
              </a:rPr>
              <a:t>voditi evidenc </a:t>
            </a:r>
            <a:r>
              <a:rPr lang="sl-SI" sz="2500" dirty="0">
                <a:latin typeface="Arial" panose="020B0604020202020204" pitchFamily="34" charset="0"/>
                <a:cs typeface="Arial" panose="020B0604020202020204" pitchFamily="34" charset="0"/>
              </a:rPr>
              <a:t>za kontrolno organizacijo, ker ta upošteva </a:t>
            </a:r>
            <a:r>
              <a:rPr lang="sl-SI" sz="2500" dirty="0" smtClean="0">
                <a:latin typeface="Arial" panose="020B0604020202020204" pitchFamily="34" charset="0"/>
                <a:cs typeface="Arial" panose="020B0604020202020204" pitchFamily="34" charset="0"/>
              </a:rPr>
              <a:t>predpisanega. </a:t>
            </a:r>
            <a:r>
              <a:rPr lang="sl-SI" sz="2500" smtClean="0">
                <a:latin typeface="Arial" panose="020B0604020202020204" pitchFamily="34" charset="0"/>
                <a:cs typeface="Arial" panose="020B0604020202020204" pitchFamily="34" charset="0"/>
              </a:rPr>
              <a:t>Če </a:t>
            </a:r>
            <a:r>
              <a:rPr lang="sl-SI" sz="2500" dirty="0">
                <a:latin typeface="Arial" panose="020B0604020202020204" pitchFamily="34" charset="0"/>
                <a:cs typeface="Arial" panose="020B0604020202020204" pitchFamily="34" charset="0"/>
              </a:rPr>
              <a:t>pa je kmetija vključena samo v ekološko kontrolo in ne v ukrep </a:t>
            </a:r>
            <a:r>
              <a:rPr lang="sl-SI" sz="2500" dirty="0" smtClean="0">
                <a:latin typeface="Arial" panose="020B0604020202020204" pitchFamily="34" charset="0"/>
                <a:cs typeface="Arial" panose="020B0604020202020204" pitchFamily="34" charset="0"/>
              </a:rPr>
              <a:t>EK, vodi </a:t>
            </a:r>
            <a:r>
              <a:rPr lang="sl-SI" sz="2500" dirty="0">
                <a:latin typeface="Arial" panose="020B0604020202020204" pitchFamily="34" charset="0"/>
                <a:cs typeface="Arial" panose="020B0604020202020204" pitchFamily="34" charset="0"/>
              </a:rPr>
              <a:t>evidence </a:t>
            </a:r>
            <a:r>
              <a:rPr lang="sl-SI" sz="2500" dirty="0" smtClean="0">
                <a:latin typeface="Arial" panose="020B0604020202020204" pitchFamily="34" charset="0"/>
                <a:cs typeface="Arial" panose="020B0604020202020204" pitchFamily="34" charset="0"/>
              </a:rPr>
              <a:t>na </a:t>
            </a:r>
            <a:r>
              <a:rPr lang="sl-SI" sz="2500" dirty="0">
                <a:latin typeface="Arial" panose="020B0604020202020204" pitchFamily="34" charset="0"/>
                <a:cs typeface="Arial" panose="020B0604020202020204" pitchFamily="34" charset="0"/>
              </a:rPr>
              <a:t>obrazcih </a:t>
            </a:r>
            <a:r>
              <a:rPr lang="sl-SI" sz="2500" dirty="0" smtClean="0">
                <a:latin typeface="Arial" panose="020B0604020202020204" pitchFamily="34" charset="0"/>
                <a:cs typeface="Arial" panose="020B0604020202020204" pitchFamily="34" charset="0"/>
              </a:rPr>
              <a:t>kontrolnih organizacij.</a:t>
            </a:r>
            <a:endParaRPr lang="pl-PL" sz="25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6626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idonja\Desktop\MKO\PPT\PPT1_-01-02.jpg"/>
          <p:cNvPicPr>
            <a:picLocks noChangeAspect="1" noChangeArrowheads="1"/>
          </p:cNvPicPr>
          <p:nvPr/>
        </p:nvPicPr>
        <p:blipFill>
          <a:blip r:embed="rId3" cstate="print"/>
          <a:srcRect/>
          <a:stretch>
            <a:fillRect/>
          </a:stretch>
        </p:blipFill>
        <p:spPr bwMode="auto">
          <a:xfrm>
            <a:off x="0" y="-1"/>
            <a:ext cx="9144000" cy="6858001"/>
          </a:xfrm>
          <a:prstGeom prst="rect">
            <a:avLst/>
          </a:prstGeom>
          <a:noFill/>
        </p:spPr>
      </p:pic>
      <p:sp>
        <p:nvSpPr>
          <p:cNvPr id="2" name="Naslov 1"/>
          <p:cNvSpPr>
            <a:spLocks noGrp="1"/>
          </p:cNvSpPr>
          <p:nvPr>
            <p:ph type="title"/>
          </p:nvPr>
        </p:nvSpPr>
        <p:spPr>
          <a:xfrm>
            <a:off x="467544" y="274638"/>
            <a:ext cx="8064896" cy="1143000"/>
          </a:xfrm>
        </p:spPr>
        <p:txBody>
          <a:bodyPr/>
          <a:lstStyle/>
          <a:p>
            <a:pPr algn="l"/>
            <a:r>
              <a:rPr lang="sl-SI" b="1" dirty="0" smtClean="0">
                <a:solidFill>
                  <a:srgbClr val="71BF43"/>
                </a:solidFill>
              </a:rPr>
              <a:t>U</a:t>
            </a:r>
            <a:endParaRPr lang="sl-SI" b="1" dirty="0">
              <a:solidFill>
                <a:srgbClr val="71BF43"/>
              </a:solidFill>
            </a:endParaRPr>
          </a:p>
        </p:txBody>
      </p:sp>
      <p:sp>
        <p:nvSpPr>
          <p:cNvPr id="3" name="Ograda vsebine 2"/>
          <p:cNvSpPr>
            <a:spLocks noGrp="1"/>
          </p:cNvSpPr>
          <p:nvPr>
            <p:ph idx="1"/>
          </p:nvPr>
        </p:nvSpPr>
        <p:spPr>
          <a:xfrm>
            <a:off x="467544" y="1600201"/>
            <a:ext cx="8064896" cy="4061048"/>
          </a:xfrm>
        </p:spPr>
        <p:txBody>
          <a:bodyPr>
            <a:normAutofit/>
          </a:bodyPr>
          <a:lstStyle/>
          <a:p>
            <a:pPr>
              <a:buNone/>
            </a:pPr>
            <a:endParaRPr lang="sl-SI" sz="3000" dirty="0"/>
          </a:p>
        </p:txBody>
      </p:sp>
      <p:pic>
        <p:nvPicPr>
          <p:cNvPr id="6" name="Picture 2" descr="C:\Users\vidonja\Desktop\MKO\PPT\PPT1_-01-02.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 name="Naslov 1"/>
          <p:cNvSpPr txBox="1">
            <a:spLocks/>
          </p:cNvSpPr>
          <p:nvPr/>
        </p:nvSpPr>
        <p:spPr>
          <a:xfrm>
            <a:off x="179512" y="260648"/>
            <a:ext cx="8856983"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sl-SI" sz="4000" b="1" dirty="0" smtClean="0">
              <a:solidFill>
                <a:srgbClr val="71BF43"/>
              </a:solidFill>
              <a:latin typeface="+mn-lt"/>
            </a:endParaRPr>
          </a:p>
        </p:txBody>
      </p:sp>
      <p:sp>
        <p:nvSpPr>
          <p:cNvPr id="8" name="Ograda vsebine 2"/>
          <p:cNvSpPr txBox="1">
            <a:spLocks/>
          </p:cNvSpPr>
          <p:nvPr/>
        </p:nvSpPr>
        <p:spPr>
          <a:xfrm>
            <a:off x="468313" y="980728"/>
            <a:ext cx="8064500" cy="5976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sl-SI" sz="2000" dirty="0" smtClean="0"/>
          </a:p>
        </p:txBody>
      </p:sp>
      <p:sp>
        <p:nvSpPr>
          <p:cNvPr id="11" name="Naslov 1"/>
          <p:cNvSpPr txBox="1">
            <a:spLocks/>
          </p:cNvSpPr>
          <p:nvPr/>
        </p:nvSpPr>
        <p:spPr bwMode="auto">
          <a:xfrm>
            <a:off x="107504" y="188640"/>
            <a:ext cx="8928991" cy="7805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altLang="sl-SI" sz="3900" b="1" dirty="0" smtClean="0">
                <a:solidFill>
                  <a:srgbClr val="71BF43"/>
                </a:solidFill>
                <a:latin typeface="Arial" panose="020B0604020202020204" pitchFamily="34" charset="0"/>
                <a:cs typeface="Arial" panose="020B0604020202020204" pitchFamily="34" charset="0"/>
              </a:rPr>
              <a:t>Spremembe in dopolnitve uredbe (2)</a:t>
            </a:r>
            <a:endParaRPr lang="sl-SI" altLang="sl-SI" sz="3900" b="1" dirty="0" smtClean="0">
              <a:solidFill>
                <a:schemeClr val="accent2"/>
              </a:solidFill>
              <a:latin typeface="Arial" panose="020B0604020202020204" pitchFamily="34" charset="0"/>
              <a:cs typeface="Arial" panose="020B0604020202020204" pitchFamily="34" charset="0"/>
            </a:endParaRPr>
          </a:p>
        </p:txBody>
      </p:sp>
      <p:sp>
        <p:nvSpPr>
          <p:cNvPr id="12" name="Ograda vsebine 3"/>
          <p:cNvSpPr txBox="1">
            <a:spLocks/>
          </p:cNvSpPr>
          <p:nvPr/>
        </p:nvSpPr>
        <p:spPr bwMode="auto">
          <a:xfrm>
            <a:off x="179512" y="1196752"/>
            <a:ext cx="8712968" cy="496855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nSpc>
                <a:spcPct val="105000"/>
              </a:lnSpc>
              <a:spcBef>
                <a:spcPts val="1200"/>
              </a:spcBef>
            </a:pPr>
            <a:r>
              <a:rPr lang="sl-SI" altLang="sl-SI" sz="2400" b="1" dirty="0" smtClean="0">
                <a:latin typeface="Arial" panose="020B0604020202020204" pitchFamily="34" charset="0"/>
                <a:cs typeface="Arial" panose="020B0604020202020204" pitchFamily="34" charset="0"/>
              </a:rPr>
              <a:t>Uradni </a:t>
            </a:r>
            <a:r>
              <a:rPr lang="sl-SI" altLang="sl-SI" sz="2400" b="1" dirty="0">
                <a:latin typeface="Arial" panose="020B0604020202020204" pitchFamily="34" charset="0"/>
                <a:cs typeface="Arial" panose="020B0604020202020204" pitchFamily="34" charset="0"/>
              </a:rPr>
              <a:t>list RS, št. </a:t>
            </a:r>
            <a:r>
              <a:rPr lang="sl-SI" altLang="sl-SI" sz="2400" b="1" dirty="0" smtClean="0">
                <a:latin typeface="Arial" panose="020B0604020202020204" pitchFamily="34" charset="0"/>
                <a:cs typeface="Arial" panose="020B0604020202020204" pitchFamily="34" charset="0"/>
              </a:rPr>
              <a:t>81</a:t>
            </a:r>
            <a:r>
              <a:rPr lang="sl-SI" sz="2400" b="1" dirty="0" smtClean="0">
                <a:latin typeface="Arial" panose="020B0604020202020204" pitchFamily="34" charset="0"/>
                <a:cs typeface="Arial" panose="020B0604020202020204" pitchFamily="34" charset="0"/>
              </a:rPr>
              <a:t>/18</a:t>
            </a:r>
            <a:r>
              <a:rPr lang="sl-SI" sz="2400" b="1" dirty="0">
                <a:latin typeface="Arial" panose="020B0604020202020204" pitchFamily="34" charset="0"/>
                <a:cs typeface="Arial" panose="020B0604020202020204" pitchFamily="34" charset="0"/>
              </a:rPr>
              <a:t>, </a:t>
            </a:r>
            <a:r>
              <a:rPr lang="sl-SI" sz="2400" b="1" dirty="0" smtClean="0">
                <a:latin typeface="Arial" panose="020B0604020202020204" pitchFamily="34" charset="0"/>
                <a:cs typeface="Arial" panose="020B0604020202020204" pitchFamily="34" charset="0"/>
              </a:rPr>
              <a:t>14. 12. </a:t>
            </a:r>
            <a:r>
              <a:rPr lang="sl-SI" sz="2400" b="1" dirty="0">
                <a:latin typeface="Arial" panose="020B0604020202020204" pitchFamily="34" charset="0"/>
                <a:cs typeface="Arial" panose="020B0604020202020204" pitchFamily="34" charset="0"/>
              </a:rPr>
              <a:t>2018</a:t>
            </a:r>
            <a:r>
              <a:rPr lang="sl-SI" sz="2400" b="1" dirty="0" smtClean="0">
                <a:latin typeface="Arial" panose="020B0604020202020204" pitchFamily="34" charset="0"/>
                <a:cs typeface="Arial" panose="020B0604020202020204" pitchFamily="34" charset="0"/>
              </a:rPr>
              <a:t>:</a:t>
            </a:r>
          </a:p>
          <a:p>
            <a:pPr lvl="1">
              <a:lnSpc>
                <a:spcPct val="105000"/>
              </a:lnSpc>
              <a:spcBef>
                <a:spcPts val="600"/>
              </a:spcBef>
              <a:buFont typeface="Arial" panose="020B0604020202020204" pitchFamily="34" charset="0"/>
              <a:buChar char="–"/>
            </a:pPr>
            <a:r>
              <a:rPr lang="sl-SI" altLang="sl-SI" sz="2400" dirty="0">
                <a:latin typeface="Arial" panose="020B0604020202020204" pitchFamily="34" charset="0"/>
                <a:cs typeface="Arial" panose="020B0604020202020204" pitchFamily="34" charset="0"/>
              </a:rPr>
              <a:t>navedba novel zadevnih EU predpisov in sklepa EK, s katerim je bila potrjena 5. sprememba </a:t>
            </a:r>
            <a:r>
              <a:rPr lang="sl-SI" altLang="sl-SI" sz="2400" dirty="0" err="1">
                <a:latin typeface="Arial" panose="020B0604020202020204" pitchFamily="34" charset="0"/>
                <a:cs typeface="Arial" panose="020B0604020202020204" pitchFamily="34" charset="0"/>
              </a:rPr>
              <a:t>PRP</a:t>
            </a:r>
            <a:r>
              <a:rPr lang="sl-SI" altLang="sl-SI" sz="2400" dirty="0">
                <a:latin typeface="Arial" panose="020B0604020202020204" pitchFamily="34" charset="0"/>
                <a:cs typeface="Arial" panose="020B0604020202020204" pitchFamily="34" charset="0"/>
              </a:rPr>
              <a:t> </a:t>
            </a:r>
            <a:r>
              <a:rPr lang="sl-SI" altLang="sl-SI" sz="2400" dirty="0" smtClean="0">
                <a:latin typeface="Arial" panose="020B0604020202020204" pitchFamily="34" charset="0"/>
                <a:cs typeface="Arial" panose="020B0604020202020204" pitchFamily="34" charset="0"/>
              </a:rPr>
              <a:t>2014–2020,</a:t>
            </a:r>
          </a:p>
          <a:p>
            <a:pPr lvl="1">
              <a:lnSpc>
                <a:spcPct val="105000"/>
              </a:lnSpc>
              <a:spcBef>
                <a:spcPts val="600"/>
              </a:spcBef>
              <a:buFont typeface="Arial" panose="020B0604020202020204" pitchFamily="34" charset="0"/>
              <a:buChar char="–"/>
            </a:pPr>
            <a:r>
              <a:rPr lang="sl-SI" altLang="sl-SI" sz="2400" dirty="0" smtClean="0">
                <a:latin typeface="Arial" panose="020B0604020202020204" pitchFamily="34" charset="0"/>
                <a:cs typeface="Arial" panose="020B0604020202020204" pitchFamily="34" charset="0"/>
              </a:rPr>
              <a:t>možnost novih vstopov v operacijo GEN_PAS od leta 2019,</a:t>
            </a:r>
          </a:p>
          <a:p>
            <a:pPr lvl="1">
              <a:lnSpc>
                <a:spcPct val="105000"/>
              </a:lnSpc>
              <a:spcBef>
                <a:spcPts val="600"/>
              </a:spcBef>
              <a:buFont typeface="Arial" panose="020B0604020202020204" pitchFamily="34" charset="0"/>
              <a:buChar char="–"/>
            </a:pPr>
            <a:r>
              <a:rPr lang="sl-SI" sz="2400" dirty="0" smtClean="0">
                <a:latin typeface="Arial" panose="020B0604020202020204" pitchFamily="34" charset="0"/>
                <a:cs typeface="Arial" panose="020B0604020202020204" pitchFamily="34" charset="0"/>
              </a:rPr>
              <a:t>zmanjšanje </a:t>
            </a:r>
            <a:r>
              <a:rPr lang="sl-SI" sz="2400" dirty="0">
                <a:latin typeface="Arial" panose="020B0604020202020204" pitchFamily="34" charset="0"/>
                <a:cs typeface="Arial" panose="020B0604020202020204" pitchFamily="34" charset="0"/>
              </a:rPr>
              <a:t>obsega površine med leti pri ukrepu </a:t>
            </a:r>
            <a:r>
              <a:rPr lang="sl-SI" sz="2400" dirty="0" err="1">
                <a:latin typeface="Arial" panose="020B0604020202020204" pitchFamily="34" charset="0"/>
                <a:cs typeface="Arial" panose="020B0604020202020204" pitchFamily="34" charset="0"/>
              </a:rPr>
              <a:t>KOPOP</a:t>
            </a:r>
            <a:r>
              <a:rPr lang="sl-SI" sz="2400" dirty="0">
                <a:latin typeface="Arial" panose="020B0604020202020204" pitchFamily="34" charset="0"/>
                <a:cs typeface="Arial" panose="020B0604020202020204" pitchFamily="34" charset="0"/>
              </a:rPr>
              <a:t> zaradi spremembe seznama lokalnih sort </a:t>
            </a:r>
            <a:r>
              <a:rPr lang="sl-SI" sz="2400" dirty="0" smtClean="0">
                <a:latin typeface="Arial" panose="020B0604020202020204" pitchFamily="34" charset="0"/>
                <a:cs typeface="Arial" panose="020B0604020202020204" pitchFamily="34" charset="0"/>
              </a:rPr>
              <a:t>se </a:t>
            </a:r>
            <a:r>
              <a:rPr lang="sl-SI" sz="2400" dirty="0">
                <a:latin typeface="Arial" panose="020B0604020202020204" pitchFamily="34" charset="0"/>
                <a:cs typeface="Arial" panose="020B0604020202020204" pitchFamily="34" charset="0"/>
              </a:rPr>
              <a:t>ne šteje kot kršitev, če je bila zadevna sorta kmetijske rastline posejana ali posajena pred spremembo tega </a:t>
            </a:r>
            <a:r>
              <a:rPr lang="sl-SI" sz="2400" dirty="0" smtClean="0">
                <a:latin typeface="Arial" panose="020B0604020202020204" pitchFamily="34" charset="0"/>
                <a:cs typeface="Arial" panose="020B0604020202020204" pitchFamily="34" charset="0"/>
              </a:rPr>
              <a:t>seznama,</a:t>
            </a:r>
          </a:p>
          <a:p>
            <a:pPr lvl="1">
              <a:lnSpc>
                <a:spcPct val="105000"/>
              </a:lnSpc>
              <a:spcBef>
                <a:spcPts val="600"/>
              </a:spcBef>
              <a:buFont typeface="Arial" panose="020B0604020202020204" pitchFamily="34" charset="0"/>
              <a:buChar char="–"/>
            </a:pPr>
            <a:r>
              <a:rPr lang="sl-SI" sz="2400" dirty="0" smtClean="0">
                <a:latin typeface="Arial" panose="020B0604020202020204" pitchFamily="34" charset="0"/>
                <a:cs typeface="Arial" panose="020B0604020202020204" pitchFamily="34" charset="0"/>
              </a:rPr>
              <a:t>grafična evidenca strmin (sprememba načina izračuna nagiba, prilagoditev obveznosti spremembi),</a:t>
            </a:r>
          </a:p>
        </p:txBody>
      </p:sp>
    </p:spTree>
    <p:extLst>
      <p:ext uri="{BB962C8B-B14F-4D97-AF65-F5344CB8AC3E}">
        <p14:creationId xmlns:p14="http://schemas.microsoft.com/office/powerpoint/2010/main" val="6353672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vidonja\Desktop\MKO\PPT\PPT1_-0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251520" y="692696"/>
            <a:ext cx="8712968" cy="554461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spcAft>
                <a:spcPts val="1200"/>
              </a:spcAft>
            </a:pPr>
            <a:r>
              <a:rPr lang="sl-SI" sz="2600" b="1" dirty="0">
                <a:latin typeface="Arial" panose="020B0604020202020204" pitchFamily="34" charset="0"/>
                <a:cs typeface="Arial" panose="020B0604020202020204" pitchFamily="34" charset="0"/>
              </a:rPr>
              <a:t>Veliko vprašanje je glede vzdrževanja mejic. Točnih navodil še ni.  Kmetje bi morali  mejice vzdrževati na dve leti, do sedaj ni še nihče naredil nič. Prosimo točna navodila. Kako se mejice vzdržuje, s katerimi orodji itd. Nekoga naj se usposobi, da bi to prikazal na terenu</a:t>
            </a:r>
            <a:r>
              <a:rPr lang="sl-SI" sz="2600" b="1" dirty="0" smtClean="0">
                <a:latin typeface="Arial" panose="020B0604020202020204" pitchFamily="34" charset="0"/>
                <a:cs typeface="Arial" panose="020B0604020202020204" pitchFamily="34" charset="0"/>
              </a:rPr>
              <a:t>.</a:t>
            </a:r>
          </a:p>
          <a:p>
            <a:pPr>
              <a:spcBef>
                <a:spcPts val="1200"/>
              </a:spcBef>
              <a:spcAft>
                <a:spcPts val="1200"/>
              </a:spcAft>
            </a:pPr>
            <a:r>
              <a:rPr lang="sl-SI" sz="2600" dirty="0">
                <a:latin typeface="Arial" panose="020B0604020202020204" pitchFamily="34" charset="0"/>
                <a:cs typeface="Arial" panose="020B0604020202020204" pitchFamily="34" charset="0"/>
              </a:rPr>
              <a:t>Zahtevano je, da je mejice treba obrezovati tako, da se ne poškodujejo. To pomeni, da mora biti rez ob/po obrezovanju raven/čist (torej brez poškodb lubja in daljših delov vej) - po obrezovanju veje ne smejo biti </a:t>
            </a:r>
            <a:r>
              <a:rPr lang="sl-SI" sz="2600" dirty="0" smtClean="0">
                <a:latin typeface="Arial" panose="020B0604020202020204" pitchFamily="34" charset="0"/>
                <a:cs typeface="Arial" panose="020B0604020202020204" pitchFamily="34" charset="0"/>
              </a:rPr>
              <a:t>scefrane. </a:t>
            </a:r>
            <a:r>
              <a:rPr lang="pl-PL" sz="2600" dirty="0">
                <a:latin typeface="Arial" panose="020B0604020202020204" pitchFamily="34" charset="0"/>
                <a:cs typeface="Arial" panose="020B0604020202020204" pitchFamily="34" charset="0"/>
              </a:rPr>
              <a:t>Pomembna je „čistost” reza in ne na kakšen način je bila mejica obrezana (ročno, strojno, …).</a:t>
            </a:r>
          </a:p>
          <a:p>
            <a:pPr>
              <a:spcBef>
                <a:spcPts val="1200"/>
              </a:spcBef>
              <a:spcAft>
                <a:spcPts val="1200"/>
              </a:spcAft>
            </a:pPr>
            <a:endParaRPr lang="sl-SI" sz="2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42244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vidonja\Desktop\MKO\PPT\PPT1_-0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7" y="396"/>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395536" y="692696"/>
            <a:ext cx="8352928" cy="518457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spcAft>
                <a:spcPts val="1200"/>
              </a:spcAft>
            </a:pPr>
            <a:r>
              <a:rPr lang="sl-SI" sz="2800" b="1" dirty="0" smtClean="0">
                <a:latin typeface="Arial" panose="020B0604020202020204" pitchFamily="34" charset="0"/>
                <a:cs typeface="Arial" panose="020B0604020202020204" pitchFamily="34" charset="0"/>
              </a:rPr>
              <a:t>V </a:t>
            </a:r>
            <a:r>
              <a:rPr lang="sl-SI" sz="2800" b="1" dirty="0">
                <a:latin typeface="Arial" panose="020B0604020202020204" pitchFamily="34" charset="0"/>
                <a:cs typeface="Arial" panose="020B0604020202020204" pitchFamily="34" charset="0"/>
              </a:rPr>
              <a:t>dec. 2018 je prišlo do združitve dveh </a:t>
            </a:r>
            <a:r>
              <a:rPr lang="sl-SI" sz="2800" b="1" dirty="0" err="1">
                <a:latin typeface="Arial" panose="020B0604020202020204" pitchFamily="34" charset="0"/>
                <a:cs typeface="Arial" panose="020B0604020202020204" pitchFamily="34" charset="0"/>
              </a:rPr>
              <a:t>MIDov</a:t>
            </a:r>
            <a:r>
              <a:rPr lang="sl-SI" sz="2800" b="1" dirty="0">
                <a:latin typeface="Arial" panose="020B0604020202020204" pitchFamily="34" charset="0"/>
                <a:cs typeface="Arial" panose="020B0604020202020204" pitchFamily="34" charset="0"/>
              </a:rPr>
              <a:t> in en MID je v ukinjanju. Kmet sprašuje ali mora iti na izobraževanje za 2018 </a:t>
            </a:r>
            <a:r>
              <a:rPr lang="sl-SI" sz="2800" b="1" dirty="0" smtClean="0">
                <a:latin typeface="Arial" panose="020B0604020202020204" pitchFamily="34" charset="0"/>
                <a:cs typeface="Arial" panose="020B0604020202020204" pitchFamily="34" charset="0"/>
              </a:rPr>
              <a:t>?</a:t>
            </a:r>
          </a:p>
          <a:p>
            <a:pPr>
              <a:spcBef>
                <a:spcPts val="1200"/>
              </a:spcBef>
              <a:spcAft>
                <a:spcPts val="1200"/>
              </a:spcAft>
            </a:pPr>
            <a:r>
              <a:rPr lang="sl-SI" sz="2800" dirty="0" err="1" smtClean="0">
                <a:latin typeface="Arial" panose="020B0604020202020204" pitchFamily="34" charset="0"/>
                <a:cs typeface="Arial" panose="020B0604020202020204" pitchFamily="34" charset="0"/>
              </a:rPr>
              <a:t>KMG</a:t>
            </a:r>
            <a:r>
              <a:rPr lang="sl-SI" sz="2800" dirty="0" smtClean="0">
                <a:latin typeface="Arial" panose="020B0604020202020204" pitchFamily="34" charset="0"/>
                <a:cs typeface="Arial" panose="020B0604020202020204" pitchFamily="34" charset="0"/>
              </a:rPr>
              <a:t>, ki je vključeno v ukrep </a:t>
            </a:r>
            <a:r>
              <a:rPr lang="sl-SI" sz="2800" dirty="0" err="1" smtClean="0">
                <a:latin typeface="Arial" panose="020B0604020202020204" pitchFamily="34" charset="0"/>
                <a:cs typeface="Arial" panose="020B0604020202020204" pitchFamily="34" charset="0"/>
              </a:rPr>
              <a:t>KOPOP</a:t>
            </a:r>
            <a:r>
              <a:rPr lang="sl-SI" sz="2800" dirty="0" smtClean="0">
                <a:latin typeface="Arial" panose="020B0604020202020204" pitchFamily="34" charset="0"/>
                <a:cs typeface="Arial" panose="020B0604020202020204" pitchFamily="34" charset="0"/>
              </a:rPr>
              <a:t> ali ukrep EK mora opraviti obveznost usposabljanja.</a:t>
            </a:r>
            <a:endParaRPr lang="pl-PL" sz="2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03523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idonja\Desktop\MKO\PPT\PPT1_-01-02.jpg"/>
          <p:cNvPicPr>
            <a:picLocks noChangeAspect="1" noChangeArrowheads="1"/>
          </p:cNvPicPr>
          <p:nvPr/>
        </p:nvPicPr>
        <p:blipFill>
          <a:blip r:embed="rId3" cstate="print"/>
          <a:srcRect/>
          <a:stretch>
            <a:fillRect/>
          </a:stretch>
        </p:blipFill>
        <p:spPr bwMode="auto">
          <a:xfrm>
            <a:off x="0" y="-1"/>
            <a:ext cx="9144000" cy="6858001"/>
          </a:xfrm>
          <a:prstGeom prst="rect">
            <a:avLst/>
          </a:prstGeom>
          <a:noFill/>
        </p:spPr>
      </p:pic>
      <p:sp>
        <p:nvSpPr>
          <p:cNvPr id="2" name="Naslov 1"/>
          <p:cNvSpPr>
            <a:spLocks noGrp="1"/>
          </p:cNvSpPr>
          <p:nvPr>
            <p:ph type="title"/>
          </p:nvPr>
        </p:nvSpPr>
        <p:spPr>
          <a:xfrm>
            <a:off x="467544" y="274638"/>
            <a:ext cx="8064896" cy="1143000"/>
          </a:xfrm>
        </p:spPr>
        <p:txBody>
          <a:bodyPr/>
          <a:lstStyle/>
          <a:p>
            <a:pPr algn="l"/>
            <a:endParaRPr lang="sl-SI" b="1" dirty="0">
              <a:solidFill>
                <a:srgbClr val="71BF43"/>
              </a:solidFill>
            </a:endParaRPr>
          </a:p>
        </p:txBody>
      </p:sp>
      <p:sp>
        <p:nvSpPr>
          <p:cNvPr id="3" name="Ograda vsebine 2"/>
          <p:cNvSpPr>
            <a:spLocks noGrp="1"/>
          </p:cNvSpPr>
          <p:nvPr>
            <p:ph idx="1"/>
          </p:nvPr>
        </p:nvSpPr>
        <p:spPr>
          <a:xfrm>
            <a:off x="467544" y="1600201"/>
            <a:ext cx="8064896" cy="4061048"/>
          </a:xfrm>
        </p:spPr>
        <p:txBody>
          <a:bodyPr>
            <a:normAutofit/>
          </a:bodyPr>
          <a:lstStyle/>
          <a:p>
            <a:pPr>
              <a:buNone/>
            </a:pPr>
            <a:endParaRPr lang="sl-SI" sz="3000" dirty="0"/>
          </a:p>
        </p:txBody>
      </p:sp>
      <p:pic>
        <p:nvPicPr>
          <p:cNvPr id="6" name="Picture 2" descr="C:\Users\vidonja\Desktop\MKO\PPT\PPT1_-01-02.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 name="Naslov 1"/>
          <p:cNvSpPr txBox="1">
            <a:spLocks/>
          </p:cNvSpPr>
          <p:nvPr/>
        </p:nvSpPr>
        <p:spPr>
          <a:xfrm>
            <a:off x="179512" y="260648"/>
            <a:ext cx="8856983"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sl-SI" sz="4000" b="1" dirty="0" smtClean="0">
              <a:solidFill>
                <a:srgbClr val="71BF43"/>
              </a:solidFill>
              <a:latin typeface="+mn-lt"/>
            </a:endParaRPr>
          </a:p>
        </p:txBody>
      </p:sp>
      <p:sp>
        <p:nvSpPr>
          <p:cNvPr id="8" name="Ograda vsebine 2"/>
          <p:cNvSpPr txBox="1">
            <a:spLocks/>
          </p:cNvSpPr>
          <p:nvPr/>
        </p:nvSpPr>
        <p:spPr>
          <a:xfrm>
            <a:off x="468313" y="980728"/>
            <a:ext cx="8064500" cy="5976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sl-SI" sz="2000" dirty="0" smtClean="0"/>
          </a:p>
        </p:txBody>
      </p:sp>
      <p:sp>
        <p:nvSpPr>
          <p:cNvPr id="10" name="Ograda vsebine 3"/>
          <p:cNvSpPr txBox="1">
            <a:spLocks/>
          </p:cNvSpPr>
          <p:nvPr/>
        </p:nvSpPr>
        <p:spPr bwMode="auto">
          <a:xfrm>
            <a:off x="323528" y="1124744"/>
            <a:ext cx="8628062" cy="53657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8288">
              <a:defRPr/>
            </a:pPr>
            <a:endParaRPr lang="sl-SI" sz="2000" dirty="0">
              <a:solidFill>
                <a:schemeClr val="tx2"/>
              </a:solidFill>
            </a:endParaRPr>
          </a:p>
        </p:txBody>
      </p:sp>
      <p:sp>
        <p:nvSpPr>
          <p:cNvPr id="11" name="Naslov 1"/>
          <p:cNvSpPr txBox="1">
            <a:spLocks/>
          </p:cNvSpPr>
          <p:nvPr/>
        </p:nvSpPr>
        <p:spPr bwMode="auto">
          <a:xfrm>
            <a:off x="755576" y="404664"/>
            <a:ext cx="7543800" cy="696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altLang="sl-SI" sz="3200" b="1" dirty="0" smtClean="0">
                <a:solidFill>
                  <a:schemeClr val="accent2"/>
                </a:solidFill>
              </a:rPr>
              <a:t>	</a:t>
            </a:r>
            <a:endParaRPr lang="sl-SI" altLang="sl-SI" sz="3200" b="1" dirty="0" smtClean="0">
              <a:solidFill>
                <a:schemeClr val="accent2"/>
              </a:solidFill>
              <a:latin typeface="Arial" charset="0"/>
              <a:cs typeface="Arial" charset="0"/>
            </a:endParaRPr>
          </a:p>
        </p:txBody>
      </p:sp>
      <p:pic>
        <p:nvPicPr>
          <p:cNvPr id="14" name="Picture 2" descr="C:\Users\vidonja\Desktop\MKO\PPT\PPT1_-01-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Naslov 1"/>
          <p:cNvSpPr txBox="1">
            <a:spLocks/>
          </p:cNvSpPr>
          <p:nvPr/>
        </p:nvSpPr>
        <p:spPr>
          <a:xfrm>
            <a:off x="395288" y="333375"/>
            <a:ext cx="8229600" cy="6492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sl-SI" altLang="sl-SI" sz="3600" b="1" smtClean="0">
                <a:solidFill>
                  <a:srgbClr val="71BF43"/>
                </a:solidFill>
                <a:latin typeface="Arial" charset="0"/>
              </a:rPr>
              <a:t>Informacije</a:t>
            </a:r>
          </a:p>
        </p:txBody>
      </p:sp>
      <p:sp>
        <p:nvSpPr>
          <p:cNvPr id="16" name="Rectangle 4"/>
          <p:cNvSpPr>
            <a:spLocks/>
          </p:cNvSpPr>
          <p:nvPr/>
        </p:nvSpPr>
        <p:spPr bwMode="auto">
          <a:xfrm>
            <a:off x="395288" y="1270000"/>
            <a:ext cx="82296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charset="-18"/>
              </a:defRPr>
            </a:lvl1pPr>
            <a:lvl2pPr marL="742950" indent="-285750" eaLnBrk="0" hangingPunct="0">
              <a:spcBef>
                <a:spcPct val="20000"/>
              </a:spcBef>
              <a:buFont typeface="Arial" charset="0"/>
              <a:buChar char="–"/>
              <a:defRPr sz="2800">
                <a:solidFill>
                  <a:schemeClr val="tx1"/>
                </a:solidFill>
                <a:latin typeface="Calibri" charset="-18"/>
              </a:defRPr>
            </a:lvl2pPr>
            <a:lvl3pPr marL="1143000" indent="-228600" eaLnBrk="0" hangingPunct="0">
              <a:spcBef>
                <a:spcPct val="20000"/>
              </a:spcBef>
              <a:buFont typeface="Arial" charset="0"/>
              <a:buChar char="•"/>
              <a:defRPr sz="2400">
                <a:solidFill>
                  <a:schemeClr val="tx1"/>
                </a:solidFill>
                <a:latin typeface="Calibri" charset="-18"/>
              </a:defRPr>
            </a:lvl3pPr>
            <a:lvl4pPr marL="1600200" indent="-228600" eaLnBrk="0" hangingPunct="0">
              <a:spcBef>
                <a:spcPct val="20000"/>
              </a:spcBef>
              <a:buFont typeface="Arial" charset="0"/>
              <a:buChar char="–"/>
              <a:defRPr sz="2000">
                <a:solidFill>
                  <a:schemeClr val="tx1"/>
                </a:solidFill>
                <a:latin typeface="Calibri" charset="-18"/>
              </a:defRPr>
            </a:lvl4pPr>
            <a:lvl5pPr marL="2057400" indent="-228600" eaLnBrk="0" hangingPunct="0">
              <a:spcBef>
                <a:spcPct val="20000"/>
              </a:spcBef>
              <a:buFont typeface="Arial" charset="0"/>
              <a:buChar char="»"/>
              <a:defRPr sz="2000">
                <a:solidFill>
                  <a:schemeClr val="tx1"/>
                </a:solidFill>
                <a:latin typeface="Calibri" charset="-1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1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1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1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18"/>
              </a:defRPr>
            </a:lvl9pPr>
          </a:lstStyle>
          <a:p>
            <a:pPr eaLnBrk="1" hangingPunct="1"/>
            <a:r>
              <a:rPr lang="sl-SI" altLang="sl-SI">
                <a:latin typeface="Arial" charset="0"/>
              </a:rPr>
              <a:t>Spletna stran: www.program-podezelja.si</a:t>
            </a:r>
          </a:p>
          <a:p>
            <a:pPr eaLnBrk="1" hangingPunct="1"/>
            <a:endParaRPr lang="sl-SI" altLang="sl-SI">
              <a:latin typeface="Arial" charset="0"/>
            </a:endParaRPr>
          </a:p>
          <a:p>
            <a:pPr eaLnBrk="1" hangingPunct="1"/>
            <a:r>
              <a:rPr lang="sl-SI" altLang="sl-SI">
                <a:latin typeface="Arial" charset="0"/>
              </a:rPr>
              <a:t>E-pošta: </a:t>
            </a:r>
            <a:r>
              <a:rPr lang="sl-SI" altLang="sl-SI">
                <a:latin typeface="Arial" charset="0"/>
                <a:hlinkClick r:id="rId4"/>
              </a:rPr>
              <a:t>skop.mkgp@gov.si</a:t>
            </a:r>
            <a:endParaRPr lang="sl-SI" altLang="sl-SI">
              <a:latin typeface="Arial" charset="0"/>
            </a:endParaRPr>
          </a:p>
          <a:p>
            <a:pPr eaLnBrk="1" hangingPunct="1"/>
            <a:endParaRPr lang="sl-SI" altLang="sl-SI">
              <a:latin typeface="Arial" charset="0"/>
            </a:endParaRPr>
          </a:p>
          <a:p>
            <a:pPr eaLnBrk="1" hangingPunct="1"/>
            <a:endParaRPr lang="sl-SI" altLang="sl-SI">
              <a:latin typeface="Arial" charset="0"/>
            </a:endParaRPr>
          </a:p>
          <a:p>
            <a:pPr eaLnBrk="1" hangingPunct="1"/>
            <a:endParaRPr lang="sl-SI" altLang="sl-SI">
              <a:latin typeface="Arial" charset="0"/>
            </a:endParaRPr>
          </a:p>
          <a:p>
            <a:pPr eaLnBrk="1" hangingPunct="1"/>
            <a:r>
              <a:rPr lang="sl-SI" altLang="sl-SI" sz="2000">
                <a:latin typeface="Arial" charset="0"/>
              </a:rPr>
              <a:t>Še preverjanje ADMK</a:t>
            </a:r>
          </a:p>
          <a:p>
            <a:r>
              <a:rPr lang="sl-SI" altLang="sl-SI" sz="2000"/>
              <a:t>Upravičenec do plačila mora po opravljenem delu predložiti poročilo o izvedeni raziskavi z</a:t>
            </a:r>
          </a:p>
          <a:p>
            <a:r>
              <a:rPr lang="sl-SI" altLang="sl-SI" sz="2000"/>
              <a:t>ugotovitvami. Na podlagi tega poročila se preveri upravičenost do plačila - ali so bila izvedena</a:t>
            </a:r>
          </a:p>
          <a:p>
            <a:r>
              <a:rPr lang="sl-SI" altLang="sl-SI" sz="2000"/>
              <a:t>vsa dela, opredeljena v projektni nalogi in določena s pogodbo.</a:t>
            </a:r>
            <a:endParaRPr lang="sl-SI" altLang="sl-SI" sz="2000">
              <a:latin typeface="Arial" charset="0"/>
            </a:endParaRPr>
          </a:p>
        </p:txBody>
      </p:sp>
      <p:pic>
        <p:nvPicPr>
          <p:cNvPr id="17" name="Picture 2" descr="C:\Users\vidonja\Desktop\MKO\PPT\PPT1_-01-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0"/>
          <p:cNvSpPr txBox="1">
            <a:spLocks noChangeArrowheads="1"/>
          </p:cNvSpPr>
          <p:nvPr/>
        </p:nvSpPr>
        <p:spPr bwMode="auto">
          <a:xfrm rot="19672145">
            <a:off x="4047175" y="1863975"/>
            <a:ext cx="4973637" cy="1354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hangingPunct="0">
              <a:spcBef>
                <a:spcPct val="20000"/>
              </a:spcBef>
              <a:buFont typeface="Arial" charset="0"/>
              <a:buChar char="•"/>
              <a:defRPr sz="3200">
                <a:solidFill>
                  <a:schemeClr val="tx1"/>
                </a:solidFill>
                <a:latin typeface="Calibri" charset="-18"/>
              </a:defRPr>
            </a:lvl1pPr>
            <a:lvl2pPr marL="742950" indent="-285750" eaLnBrk="0" hangingPunct="0">
              <a:spcBef>
                <a:spcPct val="20000"/>
              </a:spcBef>
              <a:buFont typeface="Arial" charset="0"/>
              <a:buChar char="–"/>
              <a:defRPr sz="2800">
                <a:solidFill>
                  <a:schemeClr val="tx1"/>
                </a:solidFill>
                <a:latin typeface="Calibri" charset="-18"/>
              </a:defRPr>
            </a:lvl2pPr>
            <a:lvl3pPr marL="1143000" indent="-228600" eaLnBrk="0" hangingPunct="0">
              <a:spcBef>
                <a:spcPct val="20000"/>
              </a:spcBef>
              <a:buFont typeface="Arial" charset="0"/>
              <a:buChar char="•"/>
              <a:defRPr sz="2400">
                <a:solidFill>
                  <a:schemeClr val="tx1"/>
                </a:solidFill>
                <a:latin typeface="Calibri" charset="-18"/>
              </a:defRPr>
            </a:lvl3pPr>
            <a:lvl4pPr marL="1600200" indent="-228600" eaLnBrk="0" hangingPunct="0">
              <a:spcBef>
                <a:spcPct val="20000"/>
              </a:spcBef>
              <a:buFont typeface="Arial" charset="0"/>
              <a:buChar char="–"/>
              <a:defRPr sz="2000">
                <a:solidFill>
                  <a:schemeClr val="tx1"/>
                </a:solidFill>
                <a:latin typeface="Calibri" charset="-18"/>
              </a:defRPr>
            </a:lvl4pPr>
            <a:lvl5pPr marL="2057400" indent="-228600" eaLnBrk="0" hangingPunct="0">
              <a:spcBef>
                <a:spcPct val="20000"/>
              </a:spcBef>
              <a:buFont typeface="Arial" charset="0"/>
              <a:buChar char="»"/>
              <a:defRPr sz="2000">
                <a:solidFill>
                  <a:schemeClr val="tx1"/>
                </a:solidFill>
                <a:latin typeface="Calibri" charset="-1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1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1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1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18"/>
              </a:defRPr>
            </a:lvl9pPr>
          </a:lstStyle>
          <a:p>
            <a:pPr algn="ctr" eaLnBrk="1" hangingPunct="1">
              <a:spcBef>
                <a:spcPct val="50000"/>
              </a:spcBef>
              <a:buFontTx/>
              <a:buNone/>
            </a:pPr>
            <a:r>
              <a:rPr lang="sl-SI" altLang="sl-SI" sz="4400" b="1" dirty="0">
                <a:solidFill>
                  <a:srgbClr val="92D050"/>
                </a:solidFill>
                <a:latin typeface="Arial" charset="0"/>
              </a:rPr>
              <a:t>HVALA ZA POZORNOST!</a:t>
            </a:r>
          </a:p>
        </p:txBody>
      </p:sp>
      <p:pic>
        <p:nvPicPr>
          <p:cNvPr id="22" name="Slika 21" descr="Rezultat iskanja slik za photo  hedgerow animals"/>
          <p:cNvPicPr>
            <a:picLocks noChangeAspect="1"/>
          </p:cNvPicPr>
          <p:nvPr/>
        </p:nvPicPr>
        <p:blipFill rotWithShape="1">
          <a:blip r:embed="rId5">
            <a:extLst>
              <a:ext uri="{28A0092B-C50C-407E-A947-70E740481C1C}">
                <a14:useLocalDpi xmlns:a14="http://schemas.microsoft.com/office/drawing/2010/main" val="0"/>
              </a:ext>
            </a:extLst>
          </a:blip>
          <a:srcRect l="5876" r="4574"/>
          <a:stretch/>
        </p:blipFill>
        <p:spPr bwMode="auto">
          <a:xfrm>
            <a:off x="-36512" y="-1"/>
            <a:ext cx="3976517" cy="2944368"/>
          </a:xfrm>
          <a:prstGeom prst="rect">
            <a:avLst/>
          </a:prstGeom>
          <a:noFill/>
          <a:ln>
            <a:noFill/>
          </a:ln>
        </p:spPr>
      </p:pic>
      <p:pic>
        <p:nvPicPr>
          <p:cNvPr id="23" name="Slika 22" descr="Rezultat iskanja slik za photo  hedgerow animal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512" y="2880000"/>
            <a:ext cx="3973354" cy="3973354"/>
          </a:xfrm>
          <a:prstGeom prst="rect">
            <a:avLst/>
          </a:prstGeom>
          <a:noFill/>
          <a:ln>
            <a:noFill/>
          </a:ln>
        </p:spPr>
      </p:pic>
      <p:sp>
        <p:nvSpPr>
          <p:cNvPr id="20" name="Text Box 11"/>
          <p:cNvSpPr txBox="1">
            <a:spLocks noChangeArrowheads="1"/>
          </p:cNvSpPr>
          <p:nvPr/>
        </p:nvSpPr>
        <p:spPr bwMode="auto">
          <a:xfrm>
            <a:off x="-36512" y="2694112"/>
            <a:ext cx="396044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charset="-18"/>
              </a:defRPr>
            </a:lvl1pPr>
            <a:lvl2pPr marL="742950" indent="-285750" eaLnBrk="0" hangingPunct="0">
              <a:spcBef>
                <a:spcPct val="20000"/>
              </a:spcBef>
              <a:buFont typeface="Arial" charset="0"/>
              <a:buChar char="–"/>
              <a:defRPr sz="2800">
                <a:solidFill>
                  <a:schemeClr val="tx1"/>
                </a:solidFill>
                <a:latin typeface="Calibri" charset="-18"/>
              </a:defRPr>
            </a:lvl2pPr>
            <a:lvl3pPr marL="1143000" indent="-228600" eaLnBrk="0" hangingPunct="0">
              <a:spcBef>
                <a:spcPct val="20000"/>
              </a:spcBef>
              <a:buFont typeface="Arial" charset="0"/>
              <a:buChar char="•"/>
              <a:defRPr sz="2400">
                <a:solidFill>
                  <a:schemeClr val="tx1"/>
                </a:solidFill>
                <a:latin typeface="Calibri" charset="-18"/>
              </a:defRPr>
            </a:lvl3pPr>
            <a:lvl4pPr marL="1600200" indent="-228600" eaLnBrk="0" hangingPunct="0">
              <a:spcBef>
                <a:spcPct val="20000"/>
              </a:spcBef>
              <a:buFont typeface="Arial" charset="0"/>
              <a:buChar char="–"/>
              <a:defRPr sz="2000">
                <a:solidFill>
                  <a:schemeClr val="tx1"/>
                </a:solidFill>
                <a:latin typeface="Calibri" charset="-18"/>
              </a:defRPr>
            </a:lvl4pPr>
            <a:lvl5pPr marL="2057400" indent="-228600" eaLnBrk="0" hangingPunct="0">
              <a:spcBef>
                <a:spcPct val="20000"/>
              </a:spcBef>
              <a:buFont typeface="Arial" charset="0"/>
              <a:buChar char="»"/>
              <a:defRPr sz="2000">
                <a:solidFill>
                  <a:schemeClr val="tx1"/>
                </a:solidFill>
                <a:latin typeface="Calibri" charset="-1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1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1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1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18"/>
              </a:defRPr>
            </a:lvl9pPr>
          </a:lstStyle>
          <a:p>
            <a:pPr eaLnBrk="1" hangingPunct="1">
              <a:spcBef>
                <a:spcPct val="50000"/>
              </a:spcBef>
              <a:buNone/>
            </a:pPr>
            <a:r>
              <a:rPr lang="sl-SI" altLang="sl-SI" sz="700" dirty="0" smtClean="0">
                <a:solidFill>
                  <a:schemeClr val="bg1"/>
                </a:solidFill>
                <a:latin typeface="Arial" panose="020B0604020202020204" pitchFamily="34" charset="0"/>
                <a:cs typeface="Arial" panose="020B0604020202020204" pitchFamily="34" charset="0"/>
              </a:rPr>
              <a:t>Vir: </a:t>
            </a:r>
            <a:r>
              <a:rPr lang="sl-SI" sz="700" dirty="0">
                <a:solidFill>
                  <a:schemeClr val="bg1"/>
                </a:solidFill>
                <a:latin typeface="Arial" panose="020B0604020202020204" pitchFamily="34" charset="0"/>
                <a:cs typeface="Arial" panose="020B0604020202020204" pitchFamily="34" charset="0"/>
              </a:rPr>
              <a:t>https://</a:t>
            </a:r>
            <a:r>
              <a:rPr lang="sl-SI" sz="700" dirty="0" smtClean="0">
                <a:solidFill>
                  <a:schemeClr val="bg1"/>
                </a:solidFill>
                <a:latin typeface="Arial" panose="020B0604020202020204" pitchFamily="34" charset="0"/>
                <a:cs typeface="Arial" panose="020B0604020202020204" pitchFamily="34" charset="0"/>
              </a:rPr>
              <a:t>all-free-download.com/free-photos/pet-animals-cow.html</a:t>
            </a:r>
            <a:endParaRPr lang="sl-SI" altLang="sl-SI" sz="700" dirty="0">
              <a:solidFill>
                <a:schemeClr val="bg1"/>
              </a:solidFill>
              <a:latin typeface="Arial" panose="020B0604020202020204" pitchFamily="34" charset="0"/>
              <a:cs typeface="Arial" panose="020B0604020202020204" pitchFamily="34" charset="0"/>
            </a:endParaRPr>
          </a:p>
        </p:txBody>
      </p:sp>
      <p:sp>
        <p:nvSpPr>
          <p:cNvPr id="24" name="Text Box 11"/>
          <p:cNvSpPr txBox="1">
            <a:spLocks noChangeArrowheads="1"/>
          </p:cNvSpPr>
          <p:nvPr/>
        </p:nvSpPr>
        <p:spPr bwMode="auto">
          <a:xfrm>
            <a:off x="-36512" y="6609102"/>
            <a:ext cx="396044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charset="-18"/>
              </a:defRPr>
            </a:lvl1pPr>
            <a:lvl2pPr marL="742950" indent="-285750" eaLnBrk="0" hangingPunct="0">
              <a:spcBef>
                <a:spcPct val="20000"/>
              </a:spcBef>
              <a:buFont typeface="Arial" charset="0"/>
              <a:buChar char="–"/>
              <a:defRPr sz="2800">
                <a:solidFill>
                  <a:schemeClr val="tx1"/>
                </a:solidFill>
                <a:latin typeface="Calibri" charset="-18"/>
              </a:defRPr>
            </a:lvl2pPr>
            <a:lvl3pPr marL="1143000" indent="-228600" eaLnBrk="0" hangingPunct="0">
              <a:spcBef>
                <a:spcPct val="20000"/>
              </a:spcBef>
              <a:buFont typeface="Arial" charset="0"/>
              <a:buChar char="•"/>
              <a:defRPr sz="2400">
                <a:solidFill>
                  <a:schemeClr val="tx1"/>
                </a:solidFill>
                <a:latin typeface="Calibri" charset="-18"/>
              </a:defRPr>
            </a:lvl3pPr>
            <a:lvl4pPr marL="1600200" indent="-228600" eaLnBrk="0" hangingPunct="0">
              <a:spcBef>
                <a:spcPct val="20000"/>
              </a:spcBef>
              <a:buFont typeface="Arial" charset="0"/>
              <a:buChar char="–"/>
              <a:defRPr sz="2000">
                <a:solidFill>
                  <a:schemeClr val="tx1"/>
                </a:solidFill>
                <a:latin typeface="Calibri" charset="-18"/>
              </a:defRPr>
            </a:lvl4pPr>
            <a:lvl5pPr marL="2057400" indent="-228600" eaLnBrk="0" hangingPunct="0">
              <a:spcBef>
                <a:spcPct val="20000"/>
              </a:spcBef>
              <a:buFont typeface="Arial" charset="0"/>
              <a:buChar char="»"/>
              <a:defRPr sz="2000">
                <a:solidFill>
                  <a:schemeClr val="tx1"/>
                </a:solidFill>
                <a:latin typeface="Calibri" charset="-1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1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1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1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18"/>
              </a:defRPr>
            </a:lvl9pPr>
          </a:lstStyle>
          <a:p>
            <a:pPr eaLnBrk="1" hangingPunct="1">
              <a:spcBef>
                <a:spcPct val="50000"/>
              </a:spcBef>
              <a:buNone/>
            </a:pPr>
            <a:r>
              <a:rPr lang="sl-SI" altLang="sl-SI" sz="700" dirty="0" smtClean="0">
                <a:solidFill>
                  <a:schemeClr val="bg1"/>
                </a:solidFill>
                <a:latin typeface="Arial" panose="020B0604020202020204" pitchFamily="34" charset="0"/>
                <a:cs typeface="Arial" panose="020B0604020202020204" pitchFamily="34" charset="0"/>
              </a:rPr>
              <a:t>Vir: </a:t>
            </a:r>
            <a:r>
              <a:rPr lang="sl-SI" sz="700" dirty="0">
                <a:solidFill>
                  <a:schemeClr val="bg1"/>
                </a:solidFill>
                <a:latin typeface="Arial" panose="020B0604020202020204" pitchFamily="34" charset="0"/>
                <a:cs typeface="Arial" panose="020B0604020202020204" pitchFamily="34" charset="0"/>
              </a:rPr>
              <a:t>https://</a:t>
            </a:r>
            <a:r>
              <a:rPr lang="sl-SI" sz="700" dirty="0" smtClean="0">
                <a:solidFill>
                  <a:schemeClr val="bg1"/>
                </a:solidFill>
                <a:latin typeface="Arial" panose="020B0604020202020204" pitchFamily="34" charset="0"/>
                <a:cs typeface="Arial" panose="020B0604020202020204" pitchFamily="34" charset="0"/>
              </a:rPr>
              <a:t>blog.centerparcs.co.uk/woburn-forest-back-in-time/</a:t>
            </a:r>
          </a:p>
        </p:txBody>
      </p:sp>
    </p:spTree>
    <p:extLst>
      <p:ext uri="{BB962C8B-B14F-4D97-AF65-F5344CB8AC3E}">
        <p14:creationId xmlns:p14="http://schemas.microsoft.com/office/powerpoint/2010/main" val="5999833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idonja\Desktop\MKO\PPT\PPT1_-01-02.jpg"/>
          <p:cNvPicPr>
            <a:picLocks noChangeAspect="1" noChangeArrowheads="1"/>
          </p:cNvPicPr>
          <p:nvPr/>
        </p:nvPicPr>
        <p:blipFill>
          <a:blip r:embed="rId3" cstate="print"/>
          <a:srcRect/>
          <a:stretch>
            <a:fillRect/>
          </a:stretch>
        </p:blipFill>
        <p:spPr bwMode="auto">
          <a:xfrm>
            <a:off x="0" y="-1"/>
            <a:ext cx="9144000" cy="6858001"/>
          </a:xfrm>
          <a:prstGeom prst="rect">
            <a:avLst/>
          </a:prstGeom>
          <a:noFill/>
        </p:spPr>
      </p:pic>
      <p:sp>
        <p:nvSpPr>
          <p:cNvPr id="2" name="Naslov 1"/>
          <p:cNvSpPr>
            <a:spLocks noGrp="1"/>
          </p:cNvSpPr>
          <p:nvPr>
            <p:ph type="title"/>
          </p:nvPr>
        </p:nvSpPr>
        <p:spPr>
          <a:xfrm>
            <a:off x="467544" y="274638"/>
            <a:ext cx="8064896" cy="1143000"/>
          </a:xfrm>
        </p:spPr>
        <p:txBody>
          <a:bodyPr/>
          <a:lstStyle/>
          <a:p>
            <a:pPr algn="l"/>
            <a:r>
              <a:rPr lang="sl-SI" b="1" dirty="0" smtClean="0">
                <a:solidFill>
                  <a:srgbClr val="71BF43"/>
                </a:solidFill>
              </a:rPr>
              <a:t>U</a:t>
            </a:r>
            <a:endParaRPr lang="sl-SI" b="1" dirty="0">
              <a:solidFill>
                <a:srgbClr val="71BF43"/>
              </a:solidFill>
            </a:endParaRPr>
          </a:p>
        </p:txBody>
      </p:sp>
      <p:sp>
        <p:nvSpPr>
          <p:cNvPr id="3" name="Ograda vsebine 2"/>
          <p:cNvSpPr>
            <a:spLocks noGrp="1"/>
          </p:cNvSpPr>
          <p:nvPr>
            <p:ph idx="1"/>
          </p:nvPr>
        </p:nvSpPr>
        <p:spPr>
          <a:xfrm>
            <a:off x="467544" y="1600201"/>
            <a:ext cx="8064896" cy="4061048"/>
          </a:xfrm>
        </p:spPr>
        <p:txBody>
          <a:bodyPr>
            <a:normAutofit/>
          </a:bodyPr>
          <a:lstStyle/>
          <a:p>
            <a:pPr>
              <a:buNone/>
            </a:pPr>
            <a:endParaRPr lang="sl-SI" sz="3000" dirty="0"/>
          </a:p>
        </p:txBody>
      </p:sp>
      <p:pic>
        <p:nvPicPr>
          <p:cNvPr id="6" name="Picture 2" descr="C:\Users\vidonja\Desktop\MKO\PPT\PPT1_-01-02.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 name="Naslov 1"/>
          <p:cNvSpPr txBox="1">
            <a:spLocks/>
          </p:cNvSpPr>
          <p:nvPr/>
        </p:nvSpPr>
        <p:spPr>
          <a:xfrm>
            <a:off x="179512" y="260648"/>
            <a:ext cx="8856983"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sl-SI" sz="4000" b="1" dirty="0" smtClean="0">
              <a:solidFill>
                <a:srgbClr val="71BF43"/>
              </a:solidFill>
              <a:latin typeface="+mn-lt"/>
            </a:endParaRPr>
          </a:p>
        </p:txBody>
      </p:sp>
      <p:sp>
        <p:nvSpPr>
          <p:cNvPr id="8" name="Ograda vsebine 2"/>
          <p:cNvSpPr txBox="1">
            <a:spLocks/>
          </p:cNvSpPr>
          <p:nvPr/>
        </p:nvSpPr>
        <p:spPr>
          <a:xfrm>
            <a:off x="468313" y="980728"/>
            <a:ext cx="8064500" cy="5976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sl-SI" sz="2000" dirty="0" smtClean="0"/>
          </a:p>
        </p:txBody>
      </p:sp>
      <p:sp>
        <p:nvSpPr>
          <p:cNvPr id="11" name="Naslov 1"/>
          <p:cNvSpPr txBox="1">
            <a:spLocks/>
          </p:cNvSpPr>
          <p:nvPr/>
        </p:nvSpPr>
        <p:spPr bwMode="auto">
          <a:xfrm>
            <a:off x="107504" y="188640"/>
            <a:ext cx="8928991" cy="7805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altLang="sl-SI" sz="3900" b="1" dirty="0" smtClean="0">
                <a:solidFill>
                  <a:srgbClr val="71BF43"/>
                </a:solidFill>
                <a:latin typeface="Arial" panose="020B0604020202020204" pitchFamily="34" charset="0"/>
                <a:cs typeface="Arial" panose="020B0604020202020204" pitchFamily="34" charset="0"/>
              </a:rPr>
              <a:t>Spremembe in dopolnitve uredbe (3)</a:t>
            </a:r>
            <a:endParaRPr lang="sl-SI" altLang="sl-SI" sz="3900" b="1" dirty="0" smtClean="0">
              <a:solidFill>
                <a:schemeClr val="accent2"/>
              </a:solidFill>
              <a:latin typeface="Arial" panose="020B0604020202020204" pitchFamily="34" charset="0"/>
              <a:cs typeface="Arial" panose="020B0604020202020204" pitchFamily="34" charset="0"/>
            </a:endParaRPr>
          </a:p>
        </p:txBody>
      </p:sp>
      <p:sp>
        <p:nvSpPr>
          <p:cNvPr id="12" name="Ograda vsebine 3"/>
          <p:cNvSpPr txBox="1">
            <a:spLocks/>
          </p:cNvSpPr>
          <p:nvPr/>
        </p:nvSpPr>
        <p:spPr bwMode="auto">
          <a:xfrm>
            <a:off x="130756" y="980728"/>
            <a:ext cx="8833731" cy="532859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lvl="1">
              <a:lnSpc>
                <a:spcPct val="105000"/>
              </a:lnSpc>
              <a:spcBef>
                <a:spcPts val="600"/>
              </a:spcBef>
              <a:buFont typeface="Arial" panose="020B0604020202020204" pitchFamily="34" charset="0"/>
              <a:buChar char="–"/>
            </a:pPr>
            <a:r>
              <a:rPr lang="sl-SI" sz="2300" dirty="0" smtClean="0">
                <a:latin typeface="Arial" panose="020B0604020202020204" pitchFamily="34" charset="0"/>
                <a:cs typeface="Arial" panose="020B0604020202020204" pitchFamily="34" charset="0"/>
              </a:rPr>
              <a:t>organizacije </a:t>
            </a:r>
            <a:r>
              <a:rPr lang="sl-SI" sz="2300" dirty="0">
                <a:latin typeface="Arial" panose="020B0604020202020204" pitchFamily="34" charset="0"/>
                <a:cs typeface="Arial" panose="020B0604020202020204" pitchFamily="34" charset="0"/>
              </a:rPr>
              <a:t>za kontrolo in certificiranje </a:t>
            </a:r>
            <a:r>
              <a:rPr lang="sl-SI" sz="2300" dirty="0" smtClean="0">
                <a:latin typeface="Arial" panose="020B0604020202020204" pitchFamily="34" charset="0"/>
                <a:cs typeface="Arial" panose="020B0604020202020204" pitchFamily="34" charset="0"/>
              </a:rPr>
              <a:t>EK morajo poleg </a:t>
            </a:r>
            <a:r>
              <a:rPr lang="sl-SI" sz="2300" dirty="0">
                <a:latin typeface="Arial" panose="020B0604020202020204" pitchFamily="34" charset="0"/>
                <a:cs typeface="Arial" panose="020B0604020202020204" pitchFamily="34" charset="0"/>
              </a:rPr>
              <a:t>seznama upravičencev, ki so se prijavili v kontrolo, </a:t>
            </a:r>
            <a:r>
              <a:rPr lang="sl-SI" sz="2300" dirty="0" smtClean="0">
                <a:latin typeface="Arial" panose="020B0604020202020204" pitchFamily="34" charset="0"/>
                <a:cs typeface="Arial" panose="020B0604020202020204" pitchFamily="34" charset="0"/>
              </a:rPr>
              <a:t>MKGP </a:t>
            </a:r>
            <a:r>
              <a:rPr lang="sl-SI" sz="2300" dirty="0">
                <a:latin typeface="Arial" panose="020B0604020202020204" pitchFamily="34" charset="0"/>
                <a:cs typeface="Arial" panose="020B0604020202020204" pitchFamily="34" charset="0"/>
              </a:rPr>
              <a:t>najpozneje do 20. </a:t>
            </a:r>
            <a:r>
              <a:rPr lang="sl-SI" sz="2300" dirty="0" smtClean="0">
                <a:latin typeface="Arial" panose="020B0604020202020204" pitchFamily="34" charset="0"/>
                <a:cs typeface="Arial" panose="020B0604020202020204" pitchFamily="34" charset="0"/>
              </a:rPr>
              <a:t>2. </a:t>
            </a:r>
            <a:r>
              <a:rPr lang="sl-SI" sz="2300" dirty="0">
                <a:latin typeface="Arial" panose="020B0604020202020204" pitchFamily="34" charset="0"/>
                <a:cs typeface="Arial" panose="020B0604020202020204" pitchFamily="34" charset="0"/>
              </a:rPr>
              <a:t>tekočega leta posredovati tudi podatke o vključenosti travojedih </a:t>
            </a:r>
            <a:r>
              <a:rPr lang="sl-SI" sz="2300" dirty="0" smtClean="0">
                <a:latin typeface="Arial" panose="020B0604020202020204" pitchFamily="34" charset="0"/>
                <a:cs typeface="Arial" panose="020B0604020202020204" pitchFamily="34" charset="0"/>
              </a:rPr>
              <a:t>živali </a:t>
            </a:r>
            <a:r>
              <a:rPr lang="sl-SI" sz="2300" dirty="0">
                <a:latin typeface="Arial" panose="020B0604020202020204" pitchFamily="34" charset="0"/>
                <a:cs typeface="Arial" panose="020B0604020202020204" pitchFamily="34" charset="0"/>
              </a:rPr>
              <a:t>v kontrolo </a:t>
            </a:r>
            <a:r>
              <a:rPr lang="sl-SI" sz="2300" dirty="0" smtClean="0">
                <a:latin typeface="Arial" panose="020B0604020202020204" pitchFamily="34" charset="0"/>
                <a:cs typeface="Arial" panose="020B0604020202020204" pitchFamily="34" charset="0"/>
              </a:rPr>
              <a:t>,</a:t>
            </a:r>
          </a:p>
          <a:p>
            <a:pPr lvl="1">
              <a:lnSpc>
                <a:spcPct val="105000"/>
              </a:lnSpc>
              <a:spcBef>
                <a:spcPts val="600"/>
              </a:spcBef>
              <a:buFont typeface="Arial" panose="020B0604020202020204" pitchFamily="34" charset="0"/>
              <a:buChar char="–"/>
            </a:pPr>
            <a:r>
              <a:rPr lang="sl-SI" sz="2300" dirty="0" smtClean="0">
                <a:latin typeface="Arial" panose="020B0604020202020204" pitchFamily="34" charset="0"/>
                <a:cs typeface="Arial" panose="020B0604020202020204" pitchFamily="34" charset="0"/>
              </a:rPr>
              <a:t>obveznost označevanja vira sofinanciranja (Pravilnik o </a:t>
            </a:r>
            <a:r>
              <a:rPr lang="sl-SI" sz="2300" dirty="0">
                <a:latin typeface="Arial" panose="020B0604020202020204" pitchFamily="34" charset="0"/>
                <a:cs typeface="Arial" panose="020B0604020202020204" pitchFamily="34" charset="0"/>
              </a:rPr>
              <a:t>označevanju vira sofinanciranja iz Programa razvoja podeželja Republike Slovenije za obdobje 2014–2020 (Uradni list RS, </a:t>
            </a:r>
            <a:r>
              <a:rPr lang="sl-SI" sz="2300" dirty="0" smtClean="0">
                <a:latin typeface="Arial" panose="020B0604020202020204" pitchFamily="34" charset="0"/>
                <a:cs typeface="Arial" panose="020B0604020202020204" pitchFamily="34" charset="0"/>
              </a:rPr>
              <a:t>št. 67/18)),</a:t>
            </a:r>
          </a:p>
          <a:p>
            <a:pPr lvl="1">
              <a:lnSpc>
                <a:spcPct val="105000"/>
              </a:lnSpc>
              <a:spcBef>
                <a:spcPts val="600"/>
              </a:spcBef>
              <a:buFont typeface="Arial" panose="020B0604020202020204" pitchFamily="34" charset="0"/>
              <a:buChar char="–"/>
            </a:pPr>
            <a:r>
              <a:rPr lang="sl-SI" altLang="sl-SI" sz="2300" dirty="0" smtClean="0">
                <a:latin typeface="Arial" panose="020B0604020202020204" pitchFamily="34" charset="0"/>
                <a:cs typeface="Arial" panose="020B0604020202020204" pitchFamily="34" charset="0"/>
              </a:rPr>
              <a:t>priloga 6 se črta (objavljena le na spletu – šifrant </a:t>
            </a:r>
            <a:r>
              <a:rPr lang="sl-SI" altLang="sl-SI" sz="2300" dirty="0" err="1" smtClean="0">
                <a:latin typeface="Arial" panose="020B0604020202020204" pitchFamily="34" charset="0"/>
                <a:cs typeface="Arial" panose="020B0604020202020204" pitchFamily="34" charset="0"/>
              </a:rPr>
              <a:t>KMRS</a:t>
            </a:r>
            <a:r>
              <a:rPr lang="sl-SI" altLang="sl-SI" sz="2300" dirty="0" smtClean="0">
                <a:latin typeface="Arial" panose="020B0604020202020204" pitchFamily="34" charset="0"/>
                <a:cs typeface="Arial" panose="020B0604020202020204" pitchFamily="34" charset="0"/>
              </a:rPr>
              <a:t>),</a:t>
            </a:r>
          </a:p>
          <a:p>
            <a:pPr lvl="1">
              <a:lnSpc>
                <a:spcPct val="105000"/>
              </a:lnSpc>
              <a:spcBef>
                <a:spcPts val="600"/>
              </a:spcBef>
              <a:buFont typeface="Arial" panose="020B0604020202020204" pitchFamily="34" charset="0"/>
              <a:buChar char="–"/>
            </a:pPr>
            <a:r>
              <a:rPr lang="sl-SI" altLang="sl-SI" sz="2300" dirty="0" smtClean="0">
                <a:latin typeface="Arial" panose="020B0604020202020204" pitchFamily="34" charset="0"/>
                <a:cs typeface="Arial" panose="020B0604020202020204" pitchFamily="34" charset="0"/>
              </a:rPr>
              <a:t>nova priloga 14 (dopolnitev glede preverjanja obtežbe kopitarjev);</a:t>
            </a:r>
          </a:p>
          <a:p>
            <a:pPr>
              <a:lnSpc>
                <a:spcPct val="105000"/>
              </a:lnSpc>
              <a:spcBef>
                <a:spcPts val="600"/>
              </a:spcBef>
              <a:buFont typeface="Arial" panose="020B0604020202020204" pitchFamily="34" charset="0"/>
              <a:buChar char="•"/>
            </a:pPr>
            <a:r>
              <a:rPr lang="sl-SI" sz="2400" b="1" dirty="0" smtClean="0">
                <a:latin typeface="Arial" panose="020B0604020202020204" pitchFamily="34" charset="0"/>
                <a:cs typeface="Arial" panose="020B0604020202020204" pitchFamily="34" charset="0"/>
              </a:rPr>
              <a:t>sprememba</a:t>
            </a:r>
            <a:r>
              <a:rPr lang="sl-SI" sz="2400" b="1" dirty="0">
                <a:latin typeface="Arial" panose="020B0604020202020204" pitchFamily="34" charset="0"/>
                <a:cs typeface="Arial" panose="020B0604020202020204" pitchFamily="34" charset="0"/>
              </a:rPr>
              <a:t>, ki bo obravnava na Vladi RS 14. 2. 2019:</a:t>
            </a:r>
          </a:p>
          <a:p>
            <a:pPr lvl="1">
              <a:lnSpc>
                <a:spcPct val="105000"/>
              </a:lnSpc>
              <a:spcBef>
                <a:spcPts val="0"/>
              </a:spcBef>
              <a:buFont typeface="Arial" panose="020B0604020202020204" pitchFamily="34" charset="0"/>
              <a:buChar char="–"/>
            </a:pPr>
            <a:r>
              <a:rPr lang="sl-SI" sz="2400" dirty="0">
                <a:latin typeface="Arial" panose="020B0604020202020204" pitchFamily="34" charset="0"/>
                <a:cs typeface="Arial" panose="020B0604020202020204" pitchFamily="34" charset="0"/>
              </a:rPr>
              <a:t>sprememba seznama </a:t>
            </a:r>
            <a:r>
              <a:rPr lang="sl-SI" sz="2400" dirty="0" err="1">
                <a:latin typeface="Arial" panose="020B0604020202020204" pitchFamily="34" charset="0"/>
                <a:cs typeface="Arial" panose="020B0604020202020204" pitchFamily="34" charset="0"/>
              </a:rPr>
              <a:t>OMD</a:t>
            </a:r>
            <a:r>
              <a:rPr lang="sl-SI" sz="2400" dirty="0">
                <a:latin typeface="Arial" panose="020B0604020202020204" pitchFamily="34" charset="0"/>
                <a:cs typeface="Arial" panose="020B0604020202020204" pitchFamily="34" charset="0"/>
              </a:rPr>
              <a:t> </a:t>
            </a:r>
            <a:r>
              <a:rPr lang="sl-SI" sz="2400" dirty="0" smtClean="0">
                <a:latin typeface="Arial" panose="020B0604020202020204" pitchFamily="34" charset="0"/>
                <a:cs typeface="Arial" panose="020B0604020202020204" pitchFamily="34" charset="0"/>
              </a:rPr>
              <a:t>(nova priloga </a:t>
            </a:r>
            <a:r>
              <a:rPr lang="sl-SI" sz="2400" dirty="0">
                <a:latin typeface="Arial" panose="020B0604020202020204" pitchFamily="34" charset="0"/>
                <a:cs typeface="Arial" panose="020B0604020202020204" pitchFamily="34" charset="0"/>
              </a:rPr>
              <a:t>13</a:t>
            </a:r>
            <a:r>
              <a:rPr lang="sl-SI" sz="2400" dirty="0" smtClean="0">
                <a:latin typeface="Arial" panose="020B0604020202020204" pitchFamily="34" charset="0"/>
                <a:cs typeface="Arial" panose="020B0604020202020204" pitchFamily="34" charset="0"/>
              </a:rPr>
              <a:t>).</a:t>
            </a:r>
            <a:endParaRPr lang="sl-SI" altLang="sl-SI" sz="2400" dirty="0">
              <a:latin typeface="Arial" panose="020B0604020202020204" pitchFamily="34" charset="0"/>
              <a:cs typeface="Arial" panose="020B0604020202020204" pitchFamily="34" charset="0"/>
            </a:endParaRPr>
          </a:p>
          <a:p>
            <a:pPr lvl="1">
              <a:lnSpc>
                <a:spcPct val="105000"/>
              </a:lnSpc>
              <a:spcBef>
                <a:spcPts val="600"/>
              </a:spcBef>
              <a:buFont typeface="Arial" panose="020B0604020202020204" pitchFamily="34" charset="0"/>
              <a:buChar char="–"/>
            </a:pPr>
            <a:endParaRPr lang="sl-SI" altLang="sl-SI" sz="2300" dirty="0">
              <a:latin typeface="Arial" panose="020B0604020202020204" pitchFamily="34" charset="0"/>
              <a:cs typeface="Arial" panose="020B0604020202020204" pitchFamily="34" charset="0"/>
            </a:endParaRPr>
          </a:p>
        </p:txBody>
      </p:sp>
      <p:sp>
        <p:nvSpPr>
          <p:cNvPr id="13" name="PoljeZBesedilom 12"/>
          <p:cNvSpPr txBox="1"/>
          <p:nvPr/>
        </p:nvSpPr>
        <p:spPr>
          <a:xfrm>
            <a:off x="107504" y="6290156"/>
            <a:ext cx="4968552" cy="523220"/>
          </a:xfrm>
          <a:prstGeom prst="rect">
            <a:avLst/>
          </a:prstGeom>
          <a:noFill/>
        </p:spPr>
        <p:txBody>
          <a:bodyPr wrap="square" rtlCol="0">
            <a:spAutoFit/>
          </a:bodyPr>
          <a:lstStyle/>
          <a:p>
            <a:r>
              <a:rPr lang="sl-SI" sz="1400" dirty="0" smtClean="0">
                <a:latin typeface="Arial" panose="020B0604020202020204" pitchFamily="34" charset="0"/>
                <a:cs typeface="Arial" panose="020B0604020202020204" pitchFamily="34" charset="0"/>
              </a:rPr>
              <a:t>Uredba </a:t>
            </a:r>
            <a:r>
              <a:rPr lang="sl-SI" sz="1400" dirty="0" err="1" smtClean="0">
                <a:latin typeface="Arial" panose="020B0604020202020204" pitchFamily="34" charset="0"/>
                <a:cs typeface="Arial" panose="020B0604020202020204" pitchFamily="34" charset="0"/>
              </a:rPr>
              <a:t>KOPOP</a:t>
            </a:r>
            <a:r>
              <a:rPr lang="sl-SI" sz="1400" dirty="0" smtClean="0">
                <a:latin typeface="Arial" panose="020B0604020202020204" pitchFamily="34" charset="0"/>
                <a:cs typeface="Arial" panose="020B0604020202020204" pitchFamily="34" charset="0"/>
              </a:rPr>
              <a:t>, EK in </a:t>
            </a:r>
            <a:r>
              <a:rPr lang="sl-SI" sz="1400" dirty="0" err="1" smtClean="0">
                <a:latin typeface="Arial" panose="020B0604020202020204" pitchFamily="34" charset="0"/>
                <a:cs typeface="Arial" panose="020B0604020202020204" pitchFamily="34" charset="0"/>
              </a:rPr>
              <a:t>OMD</a:t>
            </a:r>
            <a:r>
              <a:rPr lang="sl-SI" sz="1400" dirty="0" smtClean="0">
                <a:latin typeface="Arial" panose="020B0604020202020204" pitchFamily="34" charset="0"/>
                <a:cs typeface="Arial" panose="020B0604020202020204" pitchFamily="34" charset="0"/>
              </a:rPr>
              <a:t> – </a:t>
            </a:r>
            <a:r>
              <a:rPr lang="sl-SI" sz="1400" dirty="0">
                <a:latin typeface="Arial" panose="020B0604020202020204" pitchFamily="34" charset="0"/>
                <a:cs typeface="Arial" panose="020B0604020202020204" pitchFamily="34" charset="0"/>
              </a:rPr>
              <a:t>h</a:t>
            </a:r>
            <a:r>
              <a:rPr lang="sl-SI" sz="1400" dirty="0" smtClean="0">
                <a:latin typeface="Arial" panose="020B0604020202020204" pitchFamily="34" charset="0"/>
                <a:cs typeface="Arial" panose="020B0604020202020204" pitchFamily="34" charset="0"/>
              </a:rPr>
              <a:t>ttp</a:t>
            </a:r>
            <a:r>
              <a:rPr lang="sl-SI" sz="1400" dirty="0">
                <a:latin typeface="Arial" panose="020B0604020202020204" pitchFamily="34" charset="0"/>
                <a:cs typeface="Arial" panose="020B0604020202020204" pitchFamily="34" charset="0"/>
              </a:rPr>
              <a:t>://www.pisrs.si/Pis.web/pregledPredpisa?id=URED7211</a:t>
            </a:r>
          </a:p>
        </p:txBody>
      </p:sp>
    </p:spTree>
    <p:extLst>
      <p:ext uri="{BB962C8B-B14F-4D97-AF65-F5344CB8AC3E}">
        <p14:creationId xmlns:p14="http://schemas.microsoft.com/office/powerpoint/2010/main" val="26766260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vidonja\Desktop\MKO\PPT\PPT1_-01-02.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Naslov 1"/>
          <p:cNvSpPr>
            <a:spLocks noGrp="1"/>
          </p:cNvSpPr>
          <p:nvPr>
            <p:ph type="title"/>
          </p:nvPr>
        </p:nvSpPr>
        <p:spPr>
          <a:xfrm>
            <a:off x="467544" y="404665"/>
            <a:ext cx="8229600" cy="720079"/>
          </a:xfrm>
        </p:spPr>
        <p:txBody>
          <a:bodyPr>
            <a:noAutofit/>
          </a:bodyPr>
          <a:lstStyle/>
          <a:p>
            <a:r>
              <a:rPr lang="sl-SI" altLang="sl-SI" b="1" dirty="0" smtClean="0">
                <a:solidFill>
                  <a:srgbClr val="71BF43"/>
                </a:solidFill>
                <a:latin typeface="Arial" panose="020B0604020202020204" pitchFamily="34" charset="0"/>
                <a:cs typeface="Arial" panose="020B0604020202020204" pitchFamily="34" charset="0"/>
              </a:rPr>
              <a:t>Vstopi v ukrep </a:t>
            </a:r>
            <a:r>
              <a:rPr lang="sl-SI" altLang="sl-SI" b="1" dirty="0" err="1" smtClean="0">
                <a:solidFill>
                  <a:srgbClr val="71BF43"/>
                </a:solidFill>
                <a:latin typeface="Arial" panose="020B0604020202020204" pitchFamily="34" charset="0"/>
                <a:cs typeface="Arial" panose="020B0604020202020204" pitchFamily="34" charset="0"/>
              </a:rPr>
              <a:t>KOPOP</a:t>
            </a:r>
            <a:endParaRPr lang="sl-SI" b="1" dirty="0">
              <a:solidFill>
                <a:srgbClr val="71BF43"/>
              </a:solidFill>
              <a:latin typeface="Arial" panose="020B0604020202020204" pitchFamily="34" charset="0"/>
              <a:cs typeface="Arial" panose="020B0604020202020204" pitchFamily="34" charset="0"/>
            </a:endParaRPr>
          </a:p>
        </p:txBody>
      </p:sp>
      <p:sp>
        <p:nvSpPr>
          <p:cNvPr id="3" name="Ograda vsebine 2"/>
          <p:cNvSpPr>
            <a:spLocks noGrp="1"/>
          </p:cNvSpPr>
          <p:nvPr>
            <p:ph idx="1"/>
          </p:nvPr>
        </p:nvSpPr>
        <p:spPr>
          <a:xfrm>
            <a:off x="316665" y="1412776"/>
            <a:ext cx="8380479" cy="4536504"/>
          </a:xfrm>
        </p:spPr>
        <p:txBody>
          <a:bodyPr>
            <a:noAutofit/>
          </a:bodyPr>
          <a:lstStyle/>
          <a:p>
            <a:pPr marL="0" indent="0">
              <a:buNone/>
              <a:defRPr/>
            </a:pPr>
            <a:r>
              <a:rPr lang="sl-SI" sz="2600" dirty="0" smtClean="0">
                <a:latin typeface="Arial" panose="020B0604020202020204" pitchFamily="34" charset="0"/>
                <a:cs typeface="Arial" panose="020B0604020202020204" pitchFamily="34" charset="0"/>
              </a:rPr>
              <a:t>V </a:t>
            </a:r>
            <a:r>
              <a:rPr lang="sl-SI" sz="2600" dirty="0">
                <a:latin typeface="Arial" panose="020B0604020202020204" pitchFamily="34" charset="0"/>
                <a:cs typeface="Arial" panose="020B0604020202020204" pitchFamily="34" charset="0"/>
              </a:rPr>
              <a:t>letu </a:t>
            </a:r>
            <a:r>
              <a:rPr lang="sl-SI" sz="2600" dirty="0" smtClean="0">
                <a:latin typeface="Arial" panose="020B0604020202020204" pitchFamily="34" charset="0"/>
                <a:cs typeface="Arial" panose="020B0604020202020204" pitchFamily="34" charset="0"/>
              </a:rPr>
              <a:t>2019:</a:t>
            </a:r>
          </a:p>
          <a:p>
            <a:pPr>
              <a:spcBef>
                <a:spcPts val="1200"/>
              </a:spcBef>
              <a:defRPr/>
            </a:pPr>
            <a:r>
              <a:rPr lang="sl-SI" sz="2600" b="1" dirty="0">
                <a:latin typeface="Arial" panose="020B0604020202020204" pitchFamily="34" charset="0"/>
                <a:cs typeface="Arial" panose="020B0604020202020204" pitchFamily="34" charset="0"/>
              </a:rPr>
              <a:t>NI mogoče</a:t>
            </a:r>
            <a:r>
              <a:rPr lang="sl-SI" sz="2600" dirty="0">
                <a:latin typeface="Arial" panose="020B0604020202020204" pitchFamily="34" charset="0"/>
                <a:cs typeface="Arial" panose="020B0604020202020204" pitchFamily="34" charset="0"/>
              </a:rPr>
              <a:t> vstopiti v: POZ, </a:t>
            </a:r>
            <a:r>
              <a:rPr lang="sl-SI" sz="2600" dirty="0" err="1">
                <a:latin typeface="Arial" panose="020B0604020202020204" pitchFamily="34" charset="0"/>
                <a:cs typeface="Arial" panose="020B0604020202020204" pitchFamily="34" charset="0"/>
              </a:rPr>
              <a:t>HML</a:t>
            </a:r>
            <a:r>
              <a:rPr lang="sl-SI" sz="2600" dirty="0">
                <a:latin typeface="Arial" panose="020B0604020202020204" pitchFamily="34" charset="0"/>
                <a:cs typeface="Arial" panose="020B0604020202020204" pitchFamily="34" charset="0"/>
              </a:rPr>
              <a:t>, SAD, VIN, </a:t>
            </a:r>
            <a:r>
              <a:rPr lang="sl-SI" sz="2600" dirty="0" err="1">
                <a:latin typeface="Arial" panose="020B0604020202020204" pitchFamily="34" charset="0"/>
                <a:cs typeface="Arial" panose="020B0604020202020204" pitchFamily="34" charset="0"/>
              </a:rPr>
              <a:t>TRZ</a:t>
            </a:r>
            <a:r>
              <a:rPr lang="sl-SI" sz="2600" dirty="0">
                <a:latin typeface="Arial" panose="020B0604020202020204" pitchFamily="34" charset="0"/>
                <a:cs typeface="Arial" panose="020B0604020202020204" pitchFamily="34" charset="0"/>
              </a:rPr>
              <a:t>_I, </a:t>
            </a:r>
            <a:r>
              <a:rPr lang="sl-SI" sz="2600" dirty="0" err="1" smtClean="0">
                <a:latin typeface="Arial" panose="020B0604020202020204" pitchFamily="34" charset="0"/>
                <a:cs typeface="Arial" panose="020B0604020202020204" pitchFamily="34" charset="0"/>
              </a:rPr>
              <a:t>TRZ</a:t>
            </a:r>
            <a:r>
              <a:rPr lang="sl-SI" sz="2600" dirty="0" smtClean="0">
                <a:latin typeface="Arial" panose="020B0604020202020204" pitchFamily="34" charset="0"/>
                <a:cs typeface="Arial" panose="020B0604020202020204" pitchFamily="34" charset="0"/>
              </a:rPr>
              <a:t>_</a:t>
            </a:r>
            <a:r>
              <a:rPr lang="sl-SI" sz="2600" dirty="0" err="1" smtClean="0">
                <a:latin typeface="Arial" panose="020B0604020202020204" pitchFamily="34" charset="0"/>
                <a:cs typeface="Arial" panose="020B0604020202020204" pitchFamily="34" charset="0"/>
              </a:rPr>
              <a:t>II</a:t>
            </a:r>
            <a:r>
              <a:rPr lang="sl-SI" sz="2600" dirty="0" smtClean="0">
                <a:latin typeface="Arial" panose="020B0604020202020204" pitchFamily="34" charset="0"/>
                <a:cs typeface="Arial" panose="020B0604020202020204" pitchFamily="34" charset="0"/>
              </a:rPr>
              <a:t>;</a:t>
            </a:r>
            <a:endParaRPr lang="sl-SI" sz="2600" dirty="0">
              <a:latin typeface="Arial" panose="020B0604020202020204" pitchFamily="34" charset="0"/>
              <a:cs typeface="Arial" panose="020B0604020202020204" pitchFamily="34" charset="0"/>
            </a:endParaRPr>
          </a:p>
          <a:p>
            <a:pPr>
              <a:spcBef>
                <a:spcPts val="1800"/>
              </a:spcBef>
              <a:defRPr/>
            </a:pPr>
            <a:r>
              <a:rPr lang="sl-SI" sz="2600" b="1" dirty="0" smtClean="0">
                <a:latin typeface="Arial" panose="020B0604020202020204" pitchFamily="34" charset="0"/>
                <a:cs typeface="Arial" panose="020B0604020202020204" pitchFamily="34" charset="0"/>
              </a:rPr>
              <a:t>JE </a:t>
            </a:r>
            <a:r>
              <a:rPr lang="sl-SI" sz="2600" b="1" dirty="0">
                <a:latin typeface="Arial" panose="020B0604020202020204" pitchFamily="34" charset="0"/>
                <a:cs typeface="Arial" panose="020B0604020202020204" pitchFamily="34" charset="0"/>
              </a:rPr>
              <a:t>mogoče </a:t>
            </a:r>
            <a:r>
              <a:rPr lang="sl-SI" sz="2600" dirty="0">
                <a:latin typeface="Arial" panose="020B0604020202020204" pitchFamily="34" charset="0"/>
                <a:cs typeface="Arial" panose="020B0604020202020204" pitchFamily="34" charset="0"/>
              </a:rPr>
              <a:t>vstopiti </a:t>
            </a:r>
            <a:r>
              <a:rPr lang="sl-SI" sz="2600" dirty="0" smtClean="0">
                <a:latin typeface="Arial" panose="020B0604020202020204" pitchFamily="34" charset="0"/>
                <a:cs typeface="Arial" panose="020B0604020202020204" pitchFamily="34" charset="0"/>
              </a:rPr>
              <a:t>v: HAB, MET, </a:t>
            </a:r>
            <a:r>
              <a:rPr lang="sl-SI" sz="2600" dirty="0" err="1" smtClean="0">
                <a:latin typeface="Arial" panose="020B0604020202020204" pitchFamily="34" charset="0"/>
                <a:cs typeface="Arial" panose="020B0604020202020204" pitchFamily="34" charset="0"/>
              </a:rPr>
              <a:t>VTR</a:t>
            </a:r>
            <a:r>
              <a:rPr lang="sl-SI" sz="2600" dirty="0" smtClean="0">
                <a:latin typeface="Arial" panose="020B0604020202020204" pitchFamily="34" charset="0"/>
                <a:cs typeface="Arial" panose="020B0604020202020204" pitchFamily="34" charset="0"/>
              </a:rPr>
              <a:t>, STE, VOD, </a:t>
            </a:r>
            <a:r>
              <a:rPr lang="sl-SI" sz="2600" dirty="0" err="1" smtClean="0">
                <a:latin typeface="Arial" panose="020B0604020202020204" pitchFamily="34" charset="0"/>
                <a:cs typeface="Arial" panose="020B0604020202020204" pitchFamily="34" charset="0"/>
              </a:rPr>
              <a:t>KRA</a:t>
            </a:r>
            <a:r>
              <a:rPr lang="sl-SI" sz="2600" dirty="0" smtClean="0">
                <a:latin typeface="Arial" panose="020B0604020202020204" pitchFamily="34" charset="0"/>
                <a:cs typeface="Arial" panose="020B0604020202020204" pitchFamily="34" charset="0"/>
              </a:rPr>
              <a:t>_S50, </a:t>
            </a:r>
            <a:r>
              <a:rPr lang="sl-SI" sz="2600" dirty="0" err="1" smtClean="0">
                <a:latin typeface="Arial" panose="020B0604020202020204" pitchFamily="34" charset="0"/>
                <a:cs typeface="Arial" panose="020B0604020202020204" pitchFamily="34" charset="0"/>
              </a:rPr>
              <a:t>KRA</a:t>
            </a:r>
            <a:r>
              <a:rPr lang="sl-SI" sz="2600" dirty="0" smtClean="0">
                <a:latin typeface="Arial" panose="020B0604020202020204" pitchFamily="34" charset="0"/>
                <a:cs typeface="Arial" panose="020B0604020202020204" pitchFamily="34" charset="0"/>
              </a:rPr>
              <a:t>_GRB, </a:t>
            </a:r>
            <a:r>
              <a:rPr lang="sl-SI" sz="2600" dirty="0" err="1" smtClean="0">
                <a:latin typeface="Arial" panose="020B0604020202020204" pitchFamily="34" charset="0"/>
                <a:cs typeface="Arial" panose="020B0604020202020204" pitchFamily="34" charset="0"/>
              </a:rPr>
              <a:t>KRA</a:t>
            </a:r>
            <a:r>
              <a:rPr lang="sl-SI" sz="2600" dirty="0" smtClean="0">
                <a:latin typeface="Arial" panose="020B0604020202020204" pitchFamily="34" charset="0"/>
                <a:cs typeface="Arial" panose="020B0604020202020204" pitchFamily="34" charset="0"/>
              </a:rPr>
              <a:t>_</a:t>
            </a:r>
            <a:r>
              <a:rPr lang="sl-SI" sz="2600" dirty="0" err="1" smtClean="0">
                <a:latin typeface="Arial" panose="020B0604020202020204" pitchFamily="34" charset="0"/>
                <a:cs typeface="Arial" panose="020B0604020202020204" pitchFamily="34" charset="0"/>
              </a:rPr>
              <a:t>OGRM</a:t>
            </a:r>
            <a:r>
              <a:rPr lang="sl-SI" sz="2600" dirty="0" smtClean="0">
                <a:latin typeface="Arial" panose="020B0604020202020204" pitchFamily="34" charset="0"/>
                <a:cs typeface="Arial" panose="020B0604020202020204" pitchFamily="34" charset="0"/>
              </a:rPr>
              <a:t>, </a:t>
            </a:r>
            <a:r>
              <a:rPr lang="sl-SI" sz="2600" dirty="0" err="1" smtClean="0">
                <a:latin typeface="Arial" panose="020B0604020202020204" pitchFamily="34" charset="0"/>
                <a:cs typeface="Arial" panose="020B0604020202020204" pitchFamily="34" charset="0"/>
              </a:rPr>
              <a:t>KRA</a:t>
            </a:r>
            <a:r>
              <a:rPr lang="sl-SI" sz="2600" dirty="0" smtClean="0">
                <a:latin typeface="Arial" panose="020B0604020202020204" pitchFamily="34" charset="0"/>
                <a:cs typeface="Arial" panose="020B0604020202020204" pitchFamily="34" charset="0"/>
              </a:rPr>
              <a:t>_VARPA, </a:t>
            </a:r>
            <a:r>
              <a:rPr lang="sl-SI" sz="2600" dirty="0" err="1" smtClean="0">
                <a:latin typeface="Arial" panose="020B0604020202020204" pitchFamily="34" charset="0"/>
                <a:cs typeface="Arial" panose="020B0604020202020204" pitchFamily="34" charset="0"/>
              </a:rPr>
              <a:t>KRA</a:t>
            </a:r>
            <a:r>
              <a:rPr lang="sl-SI" sz="2600" dirty="0" smtClean="0">
                <a:latin typeface="Arial" panose="020B0604020202020204" pitchFamily="34" charset="0"/>
                <a:cs typeface="Arial" panose="020B0604020202020204" pitchFamily="34" charset="0"/>
              </a:rPr>
              <a:t>_</a:t>
            </a:r>
            <a:r>
              <a:rPr lang="sl-SI" sz="2600" dirty="0" err="1" smtClean="0">
                <a:latin typeface="Arial" panose="020B0604020202020204" pitchFamily="34" charset="0"/>
                <a:cs typeface="Arial" panose="020B0604020202020204" pitchFamily="34" charset="0"/>
              </a:rPr>
              <a:t>VARPP</a:t>
            </a:r>
            <a:r>
              <a:rPr lang="sl-SI" sz="2600" dirty="0" smtClean="0">
                <a:latin typeface="Arial" panose="020B0604020202020204" pitchFamily="34" charset="0"/>
                <a:cs typeface="Arial" panose="020B0604020202020204" pitchFamily="34" charset="0"/>
              </a:rPr>
              <a:t>, </a:t>
            </a:r>
            <a:r>
              <a:rPr lang="sl-SI" sz="2600" dirty="0" err="1" smtClean="0">
                <a:latin typeface="Arial" panose="020B0604020202020204" pitchFamily="34" charset="0"/>
                <a:cs typeface="Arial" panose="020B0604020202020204" pitchFamily="34" charset="0"/>
              </a:rPr>
              <a:t>KRA</a:t>
            </a:r>
            <a:r>
              <a:rPr lang="sl-SI" sz="2600" dirty="0" smtClean="0">
                <a:latin typeface="Arial" panose="020B0604020202020204" pitchFamily="34" charset="0"/>
                <a:cs typeface="Arial" panose="020B0604020202020204" pitchFamily="34" charset="0"/>
              </a:rPr>
              <a:t>_</a:t>
            </a:r>
            <a:r>
              <a:rPr lang="sl-SI" sz="2600" dirty="0" err="1" smtClean="0">
                <a:latin typeface="Arial" panose="020B0604020202020204" pitchFamily="34" charset="0"/>
                <a:cs typeface="Arial" panose="020B0604020202020204" pitchFamily="34" charset="0"/>
              </a:rPr>
              <a:t>CRED</a:t>
            </a:r>
            <a:r>
              <a:rPr lang="sl-SI" sz="2600" dirty="0" smtClean="0">
                <a:latin typeface="Arial" panose="020B0604020202020204" pitchFamily="34" charset="0"/>
                <a:cs typeface="Arial" panose="020B0604020202020204" pitchFamily="34" charset="0"/>
              </a:rPr>
              <a:t>, </a:t>
            </a:r>
            <a:r>
              <a:rPr lang="sl-SI" sz="2600" dirty="0" err="1" smtClean="0">
                <a:latin typeface="Arial" panose="020B0604020202020204" pitchFamily="34" charset="0"/>
                <a:cs typeface="Arial" panose="020B0604020202020204" pitchFamily="34" charset="0"/>
              </a:rPr>
              <a:t>KRA</a:t>
            </a:r>
            <a:r>
              <a:rPr lang="sl-SI" sz="2600" dirty="0" smtClean="0">
                <a:latin typeface="Arial" panose="020B0604020202020204" pitchFamily="34" charset="0"/>
                <a:cs typeface="Arial" panose="020B0604020202020204" pitchFamily="34" charset="0"/>
              </a:rPr>
              <a:t>_PAST, </a:t>
            </a:r>
            <a:r>
              <a:rPr lang="sl-SI" sz="2600" dirty="0" err="1" smtClean="0">
                <a:latin typeface="Arial" panose="020B0604020202020204" pitchFamily="34" charset="0"/>
                <a:cs typeface="Arial" panose="020B0604020202020204" pitchFamily="34" charset="0"/>
              </a:rPr>
              <a:t>KRA</a:t>
            </a:r>
            <a:r>
              <a:rPr lang="sl-SI" sz="2600" dirty="0" smtClean="0">
                <a:latin typeface="Arial" panose="020B0604020202020204" pitchFamily="34" charset="0"/>
                <a:cs typeface="Arial" panose="020B0604020202020204" pitchFamily="34" charset="0"/>
              </a:rPr>
              <a:t>_</a:t>
            </a:r>
            <a:r>
              <a:rPr lang="sl-SI" sz="2600" dirty="0" err="1" smtClean="0">
                <a:latin typeface="Arial" panose="020B0604020202020204" pitchFamily="34" charset="0"/>
                <a:cs typeface="Arial" panose="020B0604020202020204" pitchFamily="34" charset="0"/>
              </a:rPr>
              <a:t>VTSA</a:t>
            </a:r>
            <a:r>
              <a:rPr lang="sl-SI" sz="2600" dirty="0" smtClean="0">
                <a:latin typeface="Arial" panose="020B0604020202020204" pitchFamily="34" charset="0"/>
                <a:cs typeface="Arial" panose="020B0604020202020204" pitchFamily="34" charset="0"/>
              </a:rPr>
              <a:t>, </a:t>
            </a:r>
            <a:r>
              <a:rPr lang="sl-SI" sz="2600" dirty="0" err="1" smtClean="0">
                <a:latin typeface="Arial" panose="020B0604020202020204" pitchFamily="34" charset="0"/>
                <a:cs typeface="Arial" panose="020B0604020202020204" pitchFamily="34" charset="0"/>
              </a:rPr>
              <a:t>KRA</a:t>
            </a:r>
            <a:r>
              <a:rPr lang="sl-SI" sz="2600" dirty="0" smtClean="0">
                <a:latin typeface="Arial" panose="020B0604020202020204" pitchFamily="34" charset="0"/>
                <a:cs typeface="Arial" panose="020B0604020202020204" pitchFamily="34" charset="0"/>
              </a:rPr>
              <a:t>_MEJ, GEN_</a:t>
            </a:r>
            <a:r>
              <a:rPr lang="sl-SI" sz="2600" dirty="0" err="1" smtClean="0">
                <a:latin typeface="Arial" panose="020B0604020202020204" pitchFamily="34" charset="0"/>
                <a:cs typeface="Arial" panose="020B0604020202020204" pitchFamily="34" charset="0"/>
              </a:rPr>
              <a:t>SOR</a:t>
            </a:r>
            <a:r>
              <a:rPr lang="sl-SI" sz="2600" dirty="0" smtClean="0">
                <a:latin typeface="Arial" panose="020B0604020202020204" pitchFamily="34" charset="0"/>
                <a:cs typeface="Arial" panose="020B0604020202020204" pitchFamily="34" charset="0"/>
              </a:rPr>
              <a:t>, GEN_SEME;</a:t>
            </a:r>
            <a:endParaRPr lang="sl-SI" sz="2600" dirty="0">
              <a:latin typeface="Arial" panose="020B0604020202020204" pitchFamily="34" charset="0"/>
              <a:cs typeface="Arial" panose="020B0604020202020204" pitchFamily="34" charset="0"/>
            </a:endParaRPr>
          </a:p>
        </p:txBody>
      </p:sp>
      <p:sp>
        <p:nvSpPr>
          <p:cNvPr id="6" name="Ograda vsebine 2"/>
          <p:cNvSpPr txBox="1">
            <a:spLocks/>
          </p:cNvSpPr>
          <p:nvPr/>
        </p:nvSpPr>
        <p:spPr>
          <a:xfrm>
            <a:off x="316665" y="3573016"/>
            <a:ext cx="8229600" cy="30243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sl-SI" dirty="0"/>
          </a:p>
        </p:txBody>
      </p:sp>
      <p:sp>
        <p:nvSpPr>
          <p:cNvPr id="9" name="Ograda vsebine 2"/>
          <p:cNvSpPr txBox="1">
            <a:spLocks/>
          </p:cNvSpPr>
          <p:nvPr/>
        </p:nvSpPr>
        <p:spPr>
          <a:xfrm>
            <a:off x="467544" y="4221088"/>
            <a:ext cx="8229600" cy="23762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sl-SI" sz="2200" b="1" dirty="0">
              <a:solidFill>
                <a:schemeClr val="tx2"/>
              </a:solidFill>
            </a:endParaRPr>
          </a:p>
        </p:txBody>
      </p:sp>
      <p:sp>
        <p:nvSpPr>
          <p:cNvPr id="8" name="Text Box 5"/>
          <p:cNvSpPr txBox="1">
            <a:spLocks noChangeArrowheads="1"/>
          </p:cNvSpPr>
          <p:nvPr/>
        </p:nvSpPr>
        <p:spPr bwMode="auto">
          <a:xfrm>
            <a:off x="467543" y="4869160"/>
            <a:ext cx="8078721" cy="89255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sl-SI" sz="2600" b="1" dirty="0" smtClean="0">
                <a:solidFill>
                  <a:srgbClr val="FF0000"/>
                </a:solidFill>
                <a:latin typeface="Arial" panose="020B0604020202020204" pitchFamily="34" charset="0"/>
                <a:cs typeface="Arial" panose="020B0604020202020204" pitchFamily="34" charset="0"/>
              </a:rPr>
              <a:t>ponovno tudi v operacijo Reja lokalnih pasem, ki jim grozi prenehanje reje (GEN_PAS).</a:t>
            </a:r>
            <a:endParaRPr lang="sl-SI" altLang="sl-SI" sz="2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924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idonja\Desktop\MKO\PPT\PPT1_-01-02.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Naslov 1"/>
          <p:cNvSpPr>
            <a:spLocks noGrp="1"/>
          </p:cNvSpPr>
          <p:nvPr>
            <p:ph type="title"/>
          </p:nvPr>
        </p:nvSpPr>
        <p:spPr>
          <a:xfrm>
            <a:off x="395536" y="188640"/>
            <a:ext cx="8424936" cy="868958"/>
          </a:xfrm>
        </p:spPr>
        <p:txBody>
          <a:bodyPr>
            <a:normAutofit/>
          </a:bodyPr>
          <a:lstStyle/>
          <a:p>
            <a:r>
              <a:rPr lang="sl-SI" b="1" dirty="0" smtClean="0">
                <a:solidFill>
                  <a:srgbClr val="71BF43"/>
                </a:solidFill>
                <a:latin typeface="Arial" panose="020B0604020202020204" pitchFamily="34" charset="0"/>
                <a:cs typeface="Arial" panose="020B0604020202020204" pitchFamily="34" charset="0"/>
              </a:rPr>
              <a:t>Program aktivnosti </a:t>
            </a:r>
            <a:r>
              <a:rPr lang="sl-SI" b="1" dirty="0" err="1" smtClean="0">
                <a:solidFill>
                  <a:srgbClr val="71BF43"/>
                </a:solidFill>
                <a:latin typeface="Arial" panose="020B0604020202020204" pitchFamily="34" charset="0"/>
                <a:cs typeface="Arial" panose="020B0604020202020204" pitchFamily="34" charset="0"/>
              </a:rPr>
              <a:t>KMG</a:t>
            </a:r>
            <a:endParaRPr lang="sl-SI" b="1" dirty="0">
              <a:solidFill>
                <a:srgbClr val="71BF43"/>
              </a:solidFill>
              <a:latin typeface="Arial" panose="020B0604020202020204" pitchFamily="34" charset="0"/>
              <a:cs typeface="Arial" panose="020B0604020202020204" pitchFamily="34" charset="0"/>
            </a:endParaRPr>
          </a:p>
        </p:txBody>
      </p:sp>
      <p:sp>
        <p:nvSpPr>
          <p:cNvPr id="6" name="Ograda vsebine 2"/>
          <p:cNvSpPr>
            <a:spLocks noGrp="1"/>
          </p:cNvSpPr>
          <p:nvPr>
            <p:ph idx="1"/>
          </p:nvPr>
        </p:nvSpPr>
        <p:spPr>
          <a:xfrm>
            <a:off x="107504" y="1196752"/>
            <a:ext cx="8856984" cy="5544616"/>
          </a:xfrm>
        </p:spPr>
        <p:txBody>
          <a:bodyPr>
            <a:noAutofit/>
          </a:bodyPr>
          <a:lstStyle/>
          <a:p>
            <a:pPr marL="0" indent="0">
              <a:buNone/>
            </a:pPr>
            <a:r>
              <a:rPr lang="sl-SI" sz="2200" dirty="0" smtClean="0">
                <a:latin typeface="Arial" panose="020B0604020202020204" pitchFamily="34" charset="0"/>
                <a:cs typeface="Arial" panose="020B0604020202020204" pitchFamily="34" charset="0"/>
              </a:rPr>
              <a:t>Dopolnitev Programa aktivnosti </a:t>
            </a:r>
            <a:r>
              <a:rPr lang="sl-SI" sz="2200" dirty="0" err="1" smtClean="0">
                <a:latin typeface="Arial" panose="020B0604020202020204" pitchFamily="34" charset="0"/>
                <a:cs typeface="Arial" panose="020B0604020202020204" pitchFamily="34" charset="0"/>
              </a:rPr>
              <a:t>KMG</a:t>
            </a:r>
            <a:r>
              <a:rPr lang="sl-SI" sz="2200" dirty="0" smtClean="0">
                <a:latin typeface="Arial" panose="020B0604020202020204" pitchFamily="34" charset="0"/>
                <a:cs typeface="Arial" panose="020B0604020202020204" pitchFamily="34" charset="0"/>
              </a:rPr>
              <a:t> (PA) je </a:t>
            </a:r>
            <a:r>
              <a:rPr lang="sl-SI" sz="2200" dirty="0">
                <a:latin typeface="Arial" panose="020B0604020202020204" pitchFamily="34" charset="0"/>
                <a:cs typeface="Arial" panose="020B0604020202020204" pitchFamily="34" charset="0"/>
              </a:rPr>
              <a:t>potrebna, </a:t>
            </a:r>
            <a:r>
              <a:rPr lang="sl-SI" sz="2200" dirty="0" smtClean="0">
                <a:latin typeface="Arial" panose="020B0604020202020204" pitchFamily="34" charset="0"/>
                <a:cs typeface="Arial" panose="020B0604020202020204" pitchFamily="34" charset="0"/>
              </a:rPr>
              <a:t>pri ukrepu: </a:t>
            </a:r>
            <a:endParaRPr lang="sl-SI" sz="2200" dirty="0">
              <a:latin typeface="Arial" panose="020B0604020202020204" pitchFamily="34" charset="0"/>
              <a:cs typeface="Arial" panose="020B0604020202020204" pitchFamily="34" charset="0"/>
            </a:endParaRPr>
          </a:p>
          <a:p>
            <a:pPr>
              <a:spcBef>
                <a:spcPts val="1200"/>
              </a:spcBef>
            </a:pPr>
            <a:r>
              <a:rPr lang="sl-SI" sz="2200" b="1" dirty="0" err="1" smtClean="0">
                <a:latin typeface="Arial" panose="020B0604020202020204" pitchFamily="34" charset="0"/>
                <a:cs typeface="Arial" panose="020B0604020202020204" pitchFamily="34" charset="0"/>
              </a:rPr>
              <a:t>KOPOP</a:t>
            </a:r>
            <a:r>
              <a:rPr lang="sl-SI" sz="2200" b="1" dirty="0" smtClean="0">
                <a:latin typeface="Arial" panose="020B0604020202020204" pitchFamily="34" charset="0"/>
                <a:cs typeface="Arial" panose="020B0604020202020204" pitchFamily="34" charset="0"/>
              </a:rPr>
              <a:t>:</a:t>
            </a:r>
          </a:p>
          <a:p>
            <a:pPr lvl="1"/>
            <a:r>
              <a:rPr lang="sl-SI" sz="2200" dirty="0" smtClean="0">
                <a:latin typeface="Arial" panose="020B0604020202020204" pitchFamily="34" charset="0"/>
                <a:cs typeface="Arial" panose="020B0604020202020204" pitchFamily="34" charset="0"/>
              </a:rPr>
              <a:t>če je PA </a:t>
            </a:r>
            <a:r>
              <a:rPr lang="sl-SI" sz="2200" dirty="0">
                <a:latin typeface="Arial" panose="020B0604020202020204" pitchFamily="34" charset="0"/>
                <a:cs typeface="Arial" panose="020B0604020202020204" pitchFamily="34" charset="0"/>
              </a:rPr>
              <a:t>izdelan </a:t>
            </a:r>
            <a:r>
              <a:rPr lang="sl-SI" sz="2200" dirty="0" smtClean="0">
                <a:latin typeface="Arial" panose="020B0604020202020204" pitchFamily="34" charset="0"/>
                <a:cs typeface="Arial" panose="020B0604020202020204" pitchFamily="34" charset="0"/>
              </a:rPr>
              <a:t>v letih </a:t>
            </a:r>
            <a:r>
              <a:rPr lang="sl-SI" sz="2200" dirty="0">
                <a:latin typeface="Arial" panose="020B0604020202020204" pitchFamily="34" charset="0"/>
                <a:cs typeface="Arial" panose="020B0604020202020204" pitchFamily="34" charset="0"/>
              </a:rPr>
              <a:t>2015, 2016, 2017 ali 2018, v letu 2019 pa </a:t>
            </a:r>
            <a:r>
              <a:rPr lang="sl-SI" sz="2200" dirty="0" err="1" smtClean="0">
                <a:latin typeface="Arial" panose="020B0604020202020204" pitchFamily="34" charset="0"/>
                <a:cs typeface="Arial" panose="020B0604020202020204" pitchFamily="34" charset="0"/>
              </a:rPr>
              <a:t>KMG</a:t>
            </a:r>
            <a:r>
              <a:rPr lang="sl-SI" sz="2200" dirty="0" smtClean="0">
                <a:latin typeface="Arial" panose="020B0604020202020204" pitchFamily="34" charset="0"/>
                <a:cs typeface="Arial" panose="020B0604020202020204" pitchFamily="34" charset="0"/>
              </a:rPr>
              <a:t> pridobi </a:t>
            </a:r>
            <a:r>
              <a:rPr lang="sl-SI" sz="2200" dirty="0">
                <a:latin typeface="Arial" panose="020B0604020202020204" pitchFamily="34" charset="0"/>
                <a:cs typeface="Arial" panose="020B0604020202020204" pitchFamily="34" charset="0"/>
              </a:rPr>
              <a:t>nove </a:t>
            </a:r>
            <a:r>
              <a:rPr lang="sl-SI" sz="2200" dirty="0" err="1" smtClean="0">
                <a:latin typeface="Arial" panose="020B0604020202020204" pitchFamily="34" charset="0"/>
                <a:cs typeface="Arial" panose="020B0604020202020204" pitchFamily="34" charset="0"/>
              </a:rPr>
              <a:t>GERK</a:t>
            </a:r>
            <a:r>
              <a:rPr lang="sl-SI" sz="2200" dirty="0" smtClean="0">
                <a:latin typeface="Arial" panose="020B0604020202020204" pitchFamily="34" charset="0"/>
                <a:cs typeface="Arial" panose="020B0604020202020204" pitchFamily="34" charset="0"/>
              </a:rPr>
              <a:t>, </a:t>
            </a:r>
            <a:r>
              <a:rPr lang="sl-SI" sz="2200" dirty="0">
                <a:latin typeface="Arial" panose="020B0604020202020204" pitchFamily="34" charset="0"/>
                <a:cs typeface="Arial" panose="020B0604020202020204" pitchFamily="34" charset="0"/>
              </a:rPr>
              <a:t>za katere </a:t>
            </a:r>
            <a:r>
              <a:rPr lang="sl-SI" sz="2200" dirty="0" smtClean="0">
                <a:latin typeface="Arial" panose="020B0604020202020204" pitchFamily="34" charset="0"/>
                <a:cs typeface="Arial" panose="020B0604020202020204" pitchFamily="34" charset="0"/>
              </a:rPr>
              <a:t>nima izdelane </a:t>
            </a:r>
            <a:r>
              <a:rPr lang="sl-SI" sz="2200" dirty="0">
                <a:latin typeface="Arial" panose="020B0604020202020204" pitchFamily="34" charset="0"/>
                <a:cs typeface="Arial" panose="020B0604020202020204" pitchFamily="34" charset="0"/>
              </a:rPr>
              <a:t>zasnove kolobarja pri operaciji </a:t>
            </a:r>
            <a:r>
              <a:rPr lang="sl-SI" sz="2200" dirty="0" smtClean="0">
                <a:latin typeface="Arial" panose="020B0604020202020204" pitchFamily="34" charset="0"/>
                <a:cs typeface="Arial" panose="020B0604020202020204" pitchFamily="34" charset="0"/>
              </a:rPr>
              <a:t>POZ, </a:t>
            </a:r>
          </a:p>
          <a:p>
            <a:pPr lvl="1"/>
            <a:r>
              <a:rPr lang="sl-SI" sz="2200" dirty="0" smtClean="0">
                <a:latin typeface="Arial" panose="020B0604020202020204" pitchFamily="34" charset="0"/>
                <a:cs typeface="Arial" panose="020B0604020202020204" pitchFamily="34" charset="0"/>
              </a:rPr>
              <a:t>se na </a:t>
            </a:r>
            <a:r>
              <a:rPr lang="sl-SI" sz="2200" dirty="0" err="1" smtClean="0">
                <a:latin typeface="Arial" panose="020B0604020202020204" pitchFamily="34" charset="0"/>
                <a:cs typeface="Arial" panose="020B0604020202020204" pitchFamily="34" charset="0"/>
              </a:rPr>
              <a:t>KMG</a:t>
            </a:r>
            <a:r>
              <a:rPr lang="sl-SI" sz="2200" dirty="0" smtClean="0">
                <a:latin typeface="Arial" panose="020B0604020202020204" pitchFamily="34" charset="0"/>
                <a:cs typeface="Arial" panose="020B0604020202020204" pitchFamily="34" charset="0"/>
              </a:rPr>
              <a:t> uporabljajo </a:t>
            </a:r>
            <a:r>
              <a:rPr lang="sl-SI" sz="2200" dirty="0">
                <a:latin typeface="Arial" panose="020B0604020202020204" pitchFamily="34" charset="0"/>
                <a:cs typeface="Arial" panose="020B0604020202020204" pitchFamily="34" charset="0"/>
              </a:rPr>
              <a:t>mineralna gnojila in </a:t>
            </a:r>
            <a:r>
              <a:rPr lang="sl-SI" sz="2200" dirty="0" smtClean="0">
                <a:latin typeface="Arial" panose="020B0604020202020204" pitchFamily="34" charset="0"/>
                <a:cs typeface="Arial" panose="020B0604020202020204" pitchFamily="34" charset="0"/>
              </a:rPr>
              <a:t>ni </a:t>
            </a:r>
            <a:r>
              <a:rPr lang="sl-SI" sz="2200" dirty="0">
                <a:latin typeface="Arial" panose="020B0604020202020204" pitchFamily="34" charset="0"/>
                <a:cs typeface="Arial" panose="020B0604020202020204" pitchFamily="34" charset="0"/>
              </a:rPr>
              <a:t>vpisanih analiz tal in gnojilnih načrtov za vse </a:t>
            </a:r>
            <a:r>
              <a:rPr lang="sl-SI" sz="2200" dirty="0" err="1" smtClean="0">
                <a:latin typeface="Arial" panose="020B0604020202020204" pitchFamily="34" charset="0"/>
                <a:cs typeface="Arial" panose="020B0604020202020204" pitchFamily="34" charset="0"/>
              </a:rPr>
              <a:t>GERK</a:t>
            </a:r>
            <a:r>
              <a:rPr lang="sl-SI" sz="2200" dirty="0" smtClean="0">
                <a:latin typeface="Arial" panose="020B0604020202020204" pitchFamily="34" charset="0"/>
                <a:cs typeface="Arial" panose="020B0604020202020204" pitchFamily="34" charset="0"/>
              </a:rPr>
              <a:t>,</a:t>
            </a:r>
          </a:p>
          <a:p>
            <a:pPr lvl="1"/>
            <a:r>
              <a:rPr lang="sl-SI" sz="2200" dirty="0" smtClean="0">
                <a:latin typeface="Arial" panose="020B0604020202020204" pitchFamily="34" charset="0"/>
                <a:cs typeface="Arial" panose="020B0604020202020204" pitchFamily="34" charset="0"/>
              </a:rPr>
              <a:t>v </a:t>
            </a:r>
            <a:r>
              <a:rPr lang="sl-SI" sz="2200" dirty="0">
                <a:latin typeface="Arial" panose="020B0604020202020204" pitchFamily="34" charset="0"/>
                <a:cs typeface="Arial" panose="020B0604020202020204" pitchFamily="34" charset="0"/>
              </a:rPr>
              <a:t>letu </a:t>
            </a:r>
            <a:r>
              <a:rPr lang="sl-SI" sz="2200" dirty="0" smtClean="0">
                <a:latin typeface="Arial" panose="020B0604020202020204" pitchFamily="34" charset="0"/>
                <a:cs typeface="Arial" panose="020B0604020202020204" pitchFamily="34" charset="0"/>
              </a:rPr>
              <a:t>2019 </a:t>
            </a:r>
            <a:r>
              <a:rPr lang="sl-SI" sz="2200" dirty="0" err="1" smtClean="0">
                <a:latin typeface="Arial" panose="020B0604020202020204" pitchFamily="34" charset="0"/>
                <a:cs typeface="Arial" panose="020B0604020202020204" pitchFamily="34" charset="0"/>
              </a:rPr>
              <a:t>KMG</a:t>
            </a:r>
            <a:r>
              <a:rPr lang="sl-SI" sz="2200" dirty="0" smtClean="0">
                <a:latin typeface="Arial" panose="020B0604020202020204" pitchFamily="34" charset="0"/>
                <a:cs typeface="Arial" panose="020B0604020202020204" pitchFamily="34" charset="0"/>
              </a:rPr>
              <a:t> vstopa </a:t>
            </a:r>
            <a:r>
              <a:rPr lang="sl-SI" sz="2200" dirty="0">
                <a:latin typeface="Arial" panose="020B0604020202020204" pitchFamily="34" charset="0"/>
                <a:cs typeface="Arial" panose="020B0604020202020204" pitchFamily="34" charset="0"/>
              </a:rPr>
              <a:t>v nove </a:t>
            </a:r>
            <a:r>
              <a:rPr lang="sl-SI" sz="2200" dirty="0" smtClean="0">
                <a:latin typeface="Arial" panose="020B0604020202020204" pitchFamily="34" charset="0"/>
                <a:cs typeface="Arial" panose="020B0604020202020204" pitchFamily="34" charset="0"/>
              </a:rPr>
              <a:t>operacije/zahteve; </a:t>
            </a:r>
          </a:p>
          <a:p>
            <a:pPr>
              <a:spcBef>
                <a:spcPts val="1200"/>
              </a:spcBef>
            </a:pPr>
            <a:r>
              <a:rPr lang="sl-SI" sz="2200" b="1" dirty="0" smtClean="0">
                <a:latin typeface="Arial" panose="020B0604020202020204" pitchFamily="34" charset="0"/>
                <a:cs typeface="Arial" panose="020B0604020202020204" pitchFamily="34" charset="0"/>
              </a:rPr>
              <a:t>EK:</a:t>
            </a:r>
            <a:endParaRPr lang="sl-SI" sz="2200" b="1" dirty="0">
              <a:latin typeface="Arial" panose="020B0604020202020204" pitchFamily="34" charset="0"/>
              <a:cs typeface="Arial" panose="020B0604020202020204" pitchFamily="34" charset="0"/>
            </a:endParaRPr>
          </a:p>
          <a:p>
            <a:pPr lvl="1"/>
            <a:r>
              <a:rPr lang="sl-SI" sz="2200" dirty="0">
                <a:latin typeface="Arial" panose="020B0604020202020204" pitchFamily="34" charset="0"/>
                <a:cs typeface="Arial" panose="020B0604020202020204" pitchFamily="34" charset="0"/>
              </a:rPr>
              <a:t>če je PA izdelan v letih 2015, 2016, 2017 ali 2018, v letu 2019 pa </a:t>
            </a:r>
            <a:r>
              <a:rPr lang="sl-SI" sz="2200" dirty="0" err="1">
                <a:latin typeface="Arial" panose="020B0604020202020204" pitchFamily="34" charset="0"/>
                <a:cs typeface="Arial" panose="020B0604020202020204" pitchFamily="34" charset="0"/>
              </a:rPr>
              <a:t>KMG</a:t>
            </a:r>
            <a:r>
              <a:rPr lang="sl-SI" sz="2200" dirty="0">
                <a:latin typeface="Arial" panose="020B0604020202020204" pitchFamily="34" charset="0"/>
                <a:cs typeface="Arial" panose="020B0604020202020204" pitchFamily="34" charset="0"/>
              </a:rPr>
              <a:t> pridobi nove </a:t>
            </a:r>
            <a:r>
              <a:rPr lang="sl-SI" sz="2200" dirty="0" err="1">
                <a:latin typeface="Arial" panose="020B0604020202020204" pitchFamily="34" charset="0"/>
                <a:cs typeface="Arial" panose="020B0604020202020204" pitchFamily="34" charset="0"/>
              </a:rPr>
              <a:t>GERK</a:t>
            </a:r>
            <a:r>
              <a:rPr lang="sl-SI" sz="2200" dirty="0">
                <a:latin typeface="Arial" panose="020B0604020202020204" pitchFamily="34" charset="0"/>
                <a:cs typeface="Arial" panose="020B0604020202020204" pitchFamily="34" charset="0"/>
              </a:rPr>
              <a:t>,</a:t>
            </a:r>
          </a:p>
          <a:p>
            <a:pPr lvl="1"/>
            <a:r>
              <a:rPr lang="sl-SI" sz="2200" dirty="0" smtClean="0">
                <a:latin typeface="Arial" panose="020B0604020202020204" pitchFamily="34" charset="0"/>
                <a:cs typeface="Arial" panose="020B0604020202020204" pitchFamily="34" charset="0"/>
              </a:rPr>
              <a:t>se </a:t>
            </a:r>
            <a:r>
              <a:rPr lang="sl-SI" sz="2200" dirty="0">
                <a:latin typeface="Arial" panose="020B0604020202020204" pitchFamily="34" charset="0"/>
                <a:cs typeface="Arial" panose="020B0604020202020204" pitchFamily="34" charset="0"/>
              </a:rPr>
              <a:t>na </a:t>
            </a:r>
            <a:r>
              <a:rPr lang="sl-SI" sz="2200" dirty="0" err="1">
                <a:latin typeface="Arial" panose="020B0604020202020204" pitchFamily="34" charset="0"/>
                <a:cs typeface="Arial" panose="020B0604020202020204" pitchFamily="34" charset="0"/>
              </a:rPr>
              <a:t>KMG</a:t>
            </a:r>
            <a:r>
              <a:rPr lang="sl-SI" sz="2200" dirty="0">
                <a:latin typeface="Arial" panose="020B0604020202020204" pitchFamily="34" charset="0"/>
                <a:cs typeface="Arial" panose="020B0604020202020204" pitchFamily="34" charset="0"/>
              </a:rPr>
              <a:t> uporabljajo za ukrep EK dovoljena mineralna gnojila in ni vpisanih analiz tal in gnojilnih načrtov za vse </a:t>
            </a:r>
            <a:r>
              <a:rPr lang="sl-SI" sz="2200" dirty="0" err="1">
                <a:latin typeface="Arial" panose="020B0604020202020204" pitchFamily="34" charset="0"/>
                <a:cs typeface="Arial" panose="020B0604020202020204" pitchFamily="34" charset="0"/>
              </a:rPr>
              <a:t>GERK</a:t>
            </a:r>
            <a:r>
              <a:rPr lang="sl-SI" sz="2200" dirty="0">
                <a:latin typeface="Arial" panose="020B0604020202020204" pitchFamily="34" charset="0"/>
                <a:cs typeface="Arial" panose="020B0604020202020204" pitchFamily="34" charset="0"/>
              </a:rPr>
              <a:t>. </a:t>
            </a:r>
          </a:p>
          <a:p>
            <a:pPr>
              <a:spcBef>
                <a:spcPts val="1200"/>
              </a:spcBef>
              <a:spcAft>
                <a:spcPts val="1200"/>
              </a:spcAft>
            </a:pPr>
            <a:endParaRPr lang="sl-SI" altLang="sl-SI" sz="2200" dirty="0">
              <a:latin typeface="Arial" panose="020B0604020202020204" pitchFamily="34" charset="0"/>
              <a:cs typeface="Arial" panose="020B0604020202020204" pitchFamily="34" charset="0"/>
            </a:endParaRPr>
          </a:p>
          <a:p>
            <a:pPr>
              <a:spcBef>
                <a:spcPts val="1200"/>
              </a:spcBef>
              <a:spcAft>
                <a:spcPts val="1200"/>
              </a:spcAft>
            </a:pPr>
            <a:endParaRPr lang="sl-SI" altLang="sl-SI" sz="22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37461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idonja\Desktop\MKO\PPT\PPT1_-01-02.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Naslov 1"/>
          <p:cNvSpPr>
            <a:spLocks noGrp="1"/>
          </p:cNvSpPr>
          <p:nvPr>
            <p:ph type="title"/>
          </p:nvPr>
        </p:nvSpPr>
        <p:spPr>
          <a:xfrm>
            <a:off x="251520" y="188640"/>
            <a:ext cx="8229600" cy="868958"/>
          </a:xfrm>
        </p:spPr>
        <p:txBody>
          <a:bodyPr>
            <a:normAutofit/>
          </a:bodyPr>
          <a:lstStyle/>
          <a:p>
            <a:pPr algn="l"/>
            <a:r>
              <a:rPr lang="sl-SI" b="1" dirty="0" smtClean="0">
                <a:solidFill>
                  <a:srgbClr val="71BF43"/>
                </a:solidFill>
                <a:latin typeface="Arial" panose="020B0604020202020204" pitchFamily="34" charset="0"/>
                <a:cs typeface="Arial" panose="020B0604020202020204" pitchFamily="34" charset="0"/>
              </a:rPr>
              <a:t>Predpisane evidence</a:t>
            </a:r>
            <a:endParaRPr lang="sl-SI" b="1" dirty="0">
              <a:solidFill>
                <a:srgbClr val="71BF43"/>
              </a:solidFill>
              <a:latin typeface="Arial" panose="020B0604020202020204" pitchFamily="34" charset="0"/>
              <a:cs typeface="Arial" panose="020B0604020202020204" pitchFamily="34" charset="0"/>
            </a:endParaRPr>
          </a:p>
        </p:txBody>
      </p:sp>
      <p:sp>
        <p:nvSpPr>
          <p:cNvPr id="7" name="Ograda vsebine 2"/>
          <p:cNvSpPr>
            <a:spLocks noGrp="1"/>
          </p:cNvSpPr>
          <p:nvPr>
            <p:ph idx="1"/>
          </p:nvPr>
        </p:nvSpPr>
        <p:spPr>
          <a:xfrm>
            <a:off x="107504" y="1196752"/>
            <a:ext cx="8713663" cy="5400600"/>
          </a:xfrm>
        </p:spPr>
        <p:txBody>
          <a:bodyPr>
            <a:noAutofit/>
          </a:bodyPr>
          <a:lstStyle/>
          <a:p>
            <a:pPr>
              <a:spcBef>
                <a:spcPts val="1200"/>
              </a:spcBef>
            </a:pPr>
            <a:r>
              <a:rPr lang="sl-SI" altLang="sl-SI" sz="2400" dirty="0" smtClean="0">
                <a:latin typeface="Arial" charset="0"/>
                <a:cs typeface="Arial" charset="0"/>
              </a:rPr>
              <a:t>Evidence se vodijo na predpisanih obrazcih</a:t>
            </a:r>
          </a:p>
          <a:p>
            <a:pPr marL="400050" lvl="1" indent="0">
              <a:spcBef>
                <a:spcPts val="0"/>
              </a:spcBef>
              <a:buNone/>
            </a:pPr>
            <a:r>
              <a:rPr lang="sl-SI" altLang="sl-SI" sz="2400" dirty="0" smtClean="0">
                <a:latin typeface="Arial" charset="0"/>
                <a:cs typeface="Arial" charset="0"/>
              </a:rPr>
              <a:t>v tiskani obliki ali računalniški oz. elektronski obliki (program Excel).</a:t>
            </a:r>
          </a:p>
          <a:p>
            <a:pPr>
              <a:spcBef>
                <a:spcPts val="1200"/>
              </a:spcBef>
            </a:pPr>
            <a:r>
              <a:rPr lang="sl-SI" altLang="sl-SI" sz="2400" dirty="0" smtClean="0">
                <a:latin typeface="Arial" charset="0"/>
                <a:cs typeface="Arial" charset="0"/>
              </a:rPr>
              <a:t>Kot izpolnjevanje pogoja se šteje tudi vodenje evidenc v elektronski obliki, ki bistveno ne odstopa od elektronske oblike iz prejšnje alineje.</a:t>
            </a:r>
          </a:p>
          <a:p>
            <a:pPr>
              <a:spcBef>
                <a:spcPts val="1200"/>
              </a:spcBef>
            </a:pPr>
            <a:r>
              <a:rPr lang="sl-SI" sz="2400" dirty="0" err="1" smtClean="0">
                <a:latin typeface="Arial" charset="0"/>
                <a:cs typeface="Arial" charset="0"/>
              </a:rPr>
              <a:t>JN</a:t>
            </a:r>
            <a:r>
              <a:rPr lang="sl-SI" sz="2400" dirty="0" smtClean="0">
                <a:latin typeface="Arial" charset="0"/>
                <a:cs typeface="Arial" charset="0"/>
              </a:rPr>
              <a:t> </a:t>
            </a:r>
            <a:r>
              <a:rPr lang="sl-SI" sz="2400" dirty="0">
                <a:latin typeface="Arial" charset="0"/>
                <a:cs typeface="Arial" charset="0"/>
              </a:rPr>
              <a:t>za izgradnjo (in vzdrževanje) aplikacije </a:t>
            </a:r>
            <a:r>
              <a:rPr lang="sl-SI" sz="2400" dirty="0" smtClean="0">
                <a:latin typeface="Arial" charset="0"/>
                <a:cs typeface="Arial" charset="0"/>
              </a:rPr>
              <a:t>„e-Evidence“:</a:t>
            </a:r>
          </a:p>
          <a:p>
            <a:pPr lvl="1">
              <a:spcBef>
                <a:spcPts val="600"/>
              </a:spcBef>
            </a:pPr>
            <a:r>
              <a:rPr lang="sl-SI" sz="2400" dirty="0" smtClean="0">
                <a:latin typeface="Arial" charset="0"/>
                <a:cs typeface="Arial" charset="0"/>
              </a:rPr>
              <a:t>prispelo 5 neustreznih ponudb (nobena izbrana);</a:t>
            </a:r>
          </a:p>
          <a:p>
            <a:pPr lvl="1">
              <a:spcBef>
                <a:spcPts val="600"/>
              </a:spcBef>
            </a:pPr>
            <a:r>
              <a:rPr lang="sl-SI" sz="2400" dirty="0" smtClean="0">
                <a:latin typeface="Arial" charset="0"/>
                <a:cs typeface="Arial" charset="0"/>
              </a:rPr>
              <a:t>vprašanje smiselnosti vzpostavitve aplikacije za obstoječe programsko obdobje;</a:t>
            </a:r>
          </a:p>
          <a:p>
            <a:pPr lvl="1">
              <a:spcBef>
                <a:spcPts val="600"/>
              </a:spcBef>
            </a:pPr>
            <a:r>
              <a:rPr lang="sl-SI" sz="2400" dirty="0">
                <a:latin typeface="Arial" charset="0"/>
                <a:cs typeface="Arial" charset="0"/>
              </a:rPr>
              <a:t>vzpostavitve aplikacije za </a:t>
            </a:r>
            <a:r>
              <a:rPr lang="sl-SI" sz="2400" dirty="0" smtClean="0">
                <a:latin typeface="Arial" charset="0"/>
                <a:cs typeface="Arial" charset="0"/>
              </a:rPr>
              <a:t>novo programsko obdobje (po 2020) – povezanost z drugimi evidencami in registri.</a:t>
            </a:r>
            <a:endParaRPr lang="sl-SI" sz="2400" dirty="0">
              <a:latin typeface="Arial" charset="0"/>
              <a:cs typeface="Arial" charset="0"/>
            </a:endParaRPr>
          </a:p>
        </p:txBody>
      </p:sp>
      <p:pic>
        <p:nvPicPr>
          <p:cNvPr id="8" name="Slika 7" descr="EvidenceFolder"/>
          <p:cNvPicPr/>
          <p:nvPr/>
        </p:nvPicPr>
        <p:blipFill>
          <a:blip r:embed="rId4">
            <a:extLst>
              <a:ext uri="{28A0092B-C50C-407E-A947-70E740481C1C}">
                <a14:useLocalDpi xmlns:a14="http://schemas.microsoft.com/office/drawing/2010/main" val="0"/>
              </a:ext>
            </a:extLst>
          </a:blip>
          <a:srcRect/>
          <a:stretch>
            <a:fillRect/>
          </a:stretch>
        </p:blipFill>
        <p:spPr bwMode="auto">
          <a:xfrm>
            <a:off x="6466393" y="-121510"/>
            <a:ext cx="2858135" cy="1788795"/>
          </a:xfrm>
          <a:prstGeom prst="rect">
            <a:avLst/>
          </a:prstGeom>
          <a:noFill/>
          <a:ln>
            <a:noFill/>
          </a:ln>
        </p:spPr>
      </p:pic>
    </p:spTree>
    <p:extLst>
      <p:ext uri="{BB962C8B-B14F-4D97-AF65-F5344CB8AC3E}">
        <p14:creationId xmlns:p14="http://schemas.microsoft.com/office/powerpoint/2010/main" val="33136722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idonja\Desktop\MKO\PPT\PPT1_-01-02.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Naslov 1"/>
          <p:cNvSpPr>
            <a:spLocks noGrp="1"/>
          </p:cNvSpPr>
          <p:nvPr>
            <p:ph type="title"/>
          </p:nvPr>
        </p:nvSpPr>
        <p:spPr>
          <a:xfrm>
            <a:off x="251520" y="332656"/>
            <a:ext cx="8712968" cy="868958"/>
          </a:xfrm>
        </p:spPr>
        <p:txBody>
          <a:bodyPr>
            <a:normAutofit/>
          </a:bodyPr>
          <a:lstStyle/>
          <a:p>
            <a:r>
              <a:rPr lang="sl-SI" b="1" dirty="0" smtClean="0">
                <a:solidFill>
                  <a:srgbClr val="71BF43"/>
                </a:solidFill>
                <a:latin typeface="Arial" panose="020B0604020202020204" pitchFamily="34" charset="0"/>
                <a:cs typeface="Arial" panose="020B0604020202020204" pitchFamily="34" charset="0"/>
              </a:rPr>
              <a:t>Usposabljanje</a:t>
            </a:r>
            <a:endParaRPr lang="sl-SI" b="1" dirty="0">
              <a:solidFill>
                <a:srgbClr val="71BF43"/>
              </a:solidFill>
              <a:latin typeface="Arial" panose="020B0604020202020204" pitchFamily="34" charset="0"/>
              <a:cs typeface="Arial" panose="020B0604020202020204" pitchFamily="34" charset="0"/>
            </a:endParaRPr>
          </a:p>
        </p:txBody>
      </p:sp>
      <p:sp>
        <p:nvSpPr>
          <p:cNvPr id="6" name="Naslov 1"/>
          <p:cNvSpPr txBox="1">
            <a:spLocks/>
          </p:cNvSpPr>
          <p:nvPr/>
        </p:nvSpPr>
        <p:spPr>
          <a:xfrm>
            <a:off x="179512" y="3856186"/>
            <a:ext cx="8784976" cy="86895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b="1" dirty="0" smtClean="0">
                <a:solidFill>
                  <a:srgbClr val="71BF43"/>
                </a:solidFill>
                <a:latin typeface="Arial" panose="020B0604020202020204" pitchFamily="34" charset="0"/>
                <a:cs typeface="Arial" panose="020B0604020202020204" pitchFamily="34" charset="0"/>
              </a:rPr>
              <a:t>Svetovanje</a:t>
            </a:r>
            <a:endParaRPr lang="sl-SI" b="1" dirty="0">
              <a:solidFill>
                <a:srgbClr val="71BF43"/>
              </a:solidFill>
              <a:latin typeface="Arial" panose="020B0604020202020204" pitchFamily="34" charset="0"/>
              <a:cs typeface="Arial" panose="020B0604020202020204" pitchFamily="34" charset="0"/>
            </a:endParaRPr>
          </a:p>
        </p:txBody>
      </p:sp>
      <p:sp>
        <p:nvSpPr>
          <p:cNvPr id="8" name="Ograda vsebine 2"/>
          <p:cNvSpPr>
            <a:spLocks noGrp="1"/>
          </p:cNvSpPr>
          <p:nvPr>
            <p:ph idx="1"/>
          </p:nvPr>
        </p:nvSpPr>
        <p:spPr>
          <a:xfrm>
            <a:off x="323850" y="1268760"/>
            <a:ext cx="8496300" cy="2443410"/>
          </a:xfrm>
        </p:spPr>
        <p:txBody>
          <a:bodyPr>
            <a:noAutofit/>
          </a:bodyPr>
          <a:lstStyle/>
          <a:p>
            <a:pPr marL="0" indent="0" hangingPunct="0">
              <a:buFont typeface="Arial" charset="0"/>
              <a:buNone/>
            </a:pPr>
            <a:r>
              <a:rPr lang="sl-SI" altLang="sl-SI" sz="2600" b="1" dirty="0" smtClean="0">
                <a:latin typeface="Arial" charset="0"/>
                <a:cs typeface="Arial" charset="0"/>
              </a:rPr>
              <a:t>Predhodno usposabljanje:</a:t>
            </a:r>
          </a:p>
          <a:p>
            <a:pPr hangingPunct="0"/>
            <a:r>
              <a:rPr lang="sl-SI" altLang="sl-SI" sz="2600" dirty="0" smtClean="0">
                <a:latin typeface="Arial" charset="0"/>
                <a:cs typeface="Arial" charset="0"/>
              </a:rPr>
              <a:t>do </a:t>
            </a:r>
            <a:r>
              <a:rPr lang="sl-SI" altLang="sl-SI" sz="2600" b="1" dirty="0" smtClean="0">
                <a:solidFill>
                  <a:srgbClr val="FF0000"/>
                </a:solidFill>
                <a:latin typeface="Arial" charset="0"/>
                <a:cs typeface="Arial" charset="0"/>
              </a:rPr>
              <a:t>5. 5. 2019</a:t>
            </a:r>
            <a:r>
              <a:rPr lang="sl-SI" altLang="sl-SI" sz="2600" dirty="0" smtClean="0">
                <a:latin typeface="Arial" charset="0"/>
                <a:cs typeface="Arial" charset="0"/>
              </a:rPr>
              <a:t>.</a:t>
            </a:r>
          </a:p>
          <a:p>
            <a:pPr marL="0" indent="0" hangingPunct="0">
              <a:spcBef>
                <a:spcPts val="1200"/>
              </a:spcBef>
              <a:buFont typeface="Arial" charset="0"/>
              <a:buNone/>
            </a:pPr>
            <a:r>
              <a:rPr lang="sl-SI" altLang="sl-SI" sz="2600" b="1" dirty="0" smtClean="0">
                <a:latin typeface="Arial" charset="0"/>
                <a:cs typeface="Arial" charset="0"/>
              </a:rPr>
              <a:t>Redno usposabljanje:</a:t>
            </a:r>
            <a:endParaRPr lang="sl-SI" altLang="sl-SI" sz="2600" dirty="0" smtClean="0">
              <a:latin typeface="Arial" charset="0"/>
              <a:cs typeface="Arial" charset="0"/>
            </a:endParaRPr>
          </a:p>
          <a:p>
            <a:pPr hangingPunct="0"/>
            <a:r>
              <a:rPr lang="sl-SI" altLang="sl-SI" sz="2600" dirty="0" smtClean="0">
                <a:latin typeface="Arial" charset="0"/>
                <a:cs typeface="Arial" charset="0"/>
              </a:rPr>
              <a:t>za leto 2018: do </a:t>
            </a:r>
            <a:r>
              <a:rPr lang="sl-SI" altLang="sl-SI" sz="2600" b="1" dirty="0">
                <a:solidFill>
                  <a:srgbClr val="FF0000"/>
                </a:solidFill>
                <a:latin typeface="Arial" charset="0"/>
                <a:cs typeface="Arial" charset="0"/>
              </a:rPr>
              <a:t>15. 3. </a:t>
            </a:r>
            <a:r>
              <a:rPr lang="sl-SI" altLang="sl-SI" sz="2600" b="1" dirty="0" smtClean="0">
                <a:solidFill>
                  <a:srgbClr val="FF0000"/>
                </a:solidFill>
                <a:latin typeface="Arial" charset="0"/>
                <a:cs typeface="Arial" charset="0"/>
              </a:rPr>
              <a:t>2019</a:t>
            </a:r>
            <a:r>
              <a:rPr lang="sl-SI" altLang="sl-SI" sz="2600" dirty="0" smtClean="0">
                <a:latin typeface="Arial" charset="0"/>
                <a:cs typeface="Arial" charset="0"/>
              </a:rPr>
              <a:t>;</a:t>
            </a:r>
            <a:endParaRPr lang="sl-SI" altLang="sl-SI" sz="2600" b="1" dirty="0">
              <a:solidFill>
                <a:srgbClr val="FF0000"/>
              </a:solidFill>
              <a:latin typeface="Arial" charset="0"/>
              <a:cs typeface="Arial" charset="0"/>
            </a:endParaRPr>
          </a:p>
          <a:p>
            <a:pPr hangingPunct="0"/>
            <a:r>
              <a:rPr lang="sl-SI" altLang="sl-SI" sz="2600" dirty="0" smtClean="0">
                <a:latin typeface="Arial" charset="0"/>
                <a:cs typeface="Arial" charset="0"/>
              </a:rPr>
              <a:t>za leto 2019: do </a:t>
            </a:r>
            <a:r>
              <a:rPr lang="sl-SI" altLang="sl-SI" sz="2600" b="1" dirty="0" smtClean="0">
                <a:solidFill>
                  <a:srgbClr val="FF0000"/>
                </a:solidFill>
                <a:latin typeface="Arial" charset="0"/>
                <a:cs typeface="Arial" charset="0"/>
              </a:rPr>
              <a:t>20. 12. 2019</a:t>
            </a:r>
            <a:r>
              <a:rPr lang="sl-SI" altLang="sl-SI" sz="2600" dirty="0" smtClean="0">
                <a:latin typeface="Arial" charset="0"/>
                <a:cs typeface="Arial" charset="0"/>
              </a:rPr>
              <a:t>.</a:t>
            </a:r>
          </a:p>
        </p:txBody>
      </p:sp>
      <p:sp>
        <p:nvSpPr>
          <p:cNvPr id="9" name="Ograda vsebine 2"/>
          <p:cNvSpPr txBox="1">
            <a:spLocks/>
          </p:cNvSpPr>
          <p:nvPr/>
        </p:nvSpPr>
        <p:spPr bwMode="auto">
          <a:xfrm>
            <a:off x="323850" y="4725441"/>
            <a:ext cx="84963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hangingPunct="0">
              <a:spcBef>
                <a:spcPts val="1800"/>
              </a:spcBef>
            </a:pPr>
            <a:r>
              <a:rPr lang="sl-SI" altLang="sl-SI" sz="2600" dirty="0">
                <a:latin typeface="Arial" charset="0"/>
              </a:rPr>
              <a:t>do </a:t>
            </a:r>
            <a:r>
              <a:rPr lang="sl-SI" altLang="sl-SI" sz="2600" b="1" dirty="0">
                <a:solidFill>
                  <a:srgbClr val="FF0000"/>
                </a:solidFill>
                <a:latin typeface="Arial" charset="0"/>
              </a:rPr>
              <a:t>31. 12. </a:t>
            </a:r>
            <a:r>
              <a:rPr lang="sl-SI" altLang="sl-SI" sz="2600" b="1" dirty="0" smtClean="0">
                <a:solidFill>
                  <a:srgbClr val="FF0000"/>
                </a:solidFill>
                <a:latin typeface="Arial" charset="0"/>
              </a:rPr>
              <a:t>2019</a:t>
            </a:r>
            <a:r>
              <a:rPr lang="sl-SI" altLang="sl-SI" sz="2600" dirty="0" smtClean="0">
                <a:latin typeface="Arial" charset="0"/>
              </a:rPr>
              <a:t>:</a:t>
            </a:r>
            <a:r>
              <a:rPr lang="sl-SI" altLang="sl-SI" sz="2600" b="1" dirty="0" smtClean="0">
                <a:latin typeface="Arial" charset="0"/>
              </a:rPr>
              <a:t> </a:t>
            </a:r>
            <a:r>
              <a:rPr lang="sl-SI" altLang="sl-SI" sz="2600" dirty="0">
                <a:latin typeface="Arial" charset="0"/>
              </a:rPr>
              <a:t>upravičenci, ki so v ukrep </a:t>
            </a:r>
            <a:r>
              <a:rPr lang="sl-SI" altLang="sl-SI" sz="2600" dirty="0" err="1">
                <a:latin typeface="Arial" charset="0"/>
              </a:rPr>
              <a:t>KOPOP</a:t>
            </a:r>
            <a:r>
              <a:rPr lang="sl-SI" altLang="sl-SI" sz="2600" dirty="0">
                <a:latin typeface="Arial" charset="0"/>
              </a:rPr>
              <a:t> </a:t>
            </a:r>
            <a:r>
              <a:rPr lang="sl-SI" altLang="sl-SI" sz="2600" b="1" dirty="0">
                <a:latin typeface="Arial" charset="0"/>
              </a:rPr>
              <a:t>vstopili v letu </a:t>
            </a:r>
            <a:r>
              <a:rPr lang="sl-SI" altLang="sl-SI" sz="2600" b="1" dirty="0" smtClean="0">
                <a:latin typeface="Arial" charset="0"/>
              </a:rPr>
              <a:t>2017</a:t>
            </a:r>
            <a:r>
              <a:rPr lang="sl-SI" altLang="sl-SI" sz="2600" dirty="0" smtClean="0">
                <a:latin typeface="Arial" charset="0"/>
              </a:rPr>
              <a:t>.</a:t>
            </a:r>
            <a:endParaRPr lang="sl-SI" altLang="sl-SI" sz="2600" dirty="0">
              <a:latin typeface="Arial" charset="0"/>
            </a:endParaRPr>
          </a:p>
        </p:txBody>
      </p:sp>
    </p:spTree>
    <p:extLst>
      <p:ext uri="{BB962C8B-B14F-4D97-AF65-F5344CB8AC3E}">
        <p14:creationId xmlns:p14="http://schemas.microsoft.com/office/powerpoint/2010/main" val="6051627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vidonja\Desktop\MKO\PPT\PPT1_-01-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grada vsebine 2"/>
          <p:cNvSpPr>
            <a:spLocks noGrp="1"/>
          </p:cNvSpPr>
          <p:nvPr>
            <p:ph sz="half" idx="1"/>
          </p:nvPr>
        </p:nvSpPr>
        <p:spPr>
          <a:xfrm>
            <a:off x="107504" y="1268760"/>
            <a:ext cx="4176464" cy="5328592"/>
          </a:xfrm>
        </p:spPr>
        <p:txBody>
          <a:bodyPr>
            <a:noAutofit/>
          </a:bodyPr>
          <a:lstStyle/>
          <a:p>
            <a:pPr marL="0" indent="0">
              <a:spcBef>
                <a:spcPts val="600"/>
              </a:spcBef>
              <a:buNone/>
            </a:pPr>
            <a:r>
              <a:rPr lang="sl-SI" sz="2200" b="1" dirty="0" smtClean="0">
                <a:latin typeface="Arial" panose="020B0604020202020204" pitchFamily="34" charset="0"/>
                <a:cs typeface="Arial" panose="020B0604020202020204" pitchFamily="34" charset="0"/>
              </a:rPr>
              <a:t>Avtohtone pasme:</a:t>
            </a:r>
          </a:p>
          <a:p>
            <a:pPr>
              <a:spcBef>
                <a:spcPts val="600"/>
              </a:spcBef>
            </a:pPr>
            <a:r>
              <a:rPr lang="sl-SI" sz="2200" b="1" dirty="0" smtClean="0">
                <a:latin typeface="Arial" panose="020B0604020202020204" pitchFamily="34" charset="0"/>
                <a:cs typeface="Arial" panose="020B0604020202020204" pitchFamily="34" charset="0"/>
              </a:rPr>
              <a:t>govedo</a:t>
            </a:r>
            <a:r>
              <a:rPr lang="sl-SI" sz="2200" b="1" dirty="0">
                <a:latin typeface="Arial" panose="020B0604020202020204" pitchFamily="34" charset="0"/>
                <a:cs typeface="Arial" panose="020B0604020202020204" pitchFamily="34" charset="0"/>
              </a:rPr>
              <a:t>:</a:t>
            </a:r>
            <a:r>
              <a:rPr lang="sl-SI" sz="2200" dirty="0">
                <a:latin typeface="Arial" panose="020B0604020202020204" pitchFamily="34" charset="0"/>
                <a:cs typeface="Arial" panose="020B0604020202020204" pitchFamily="34" charset="0"/>
              </a:rPr>
              <a:t> </a:t>
            </a:r>
            <a:r>
              <a:rPr lang="sl-SI" sz="2200" dirty="0" err="1">
                <a:latin typeface="Arial" panose="020B0604020202020204" pitchFamily="34" charset="0"/>
                <a:cs typeface="Arial" panose="020B0604020202020204" pitchFamily="34" charset="0"/>
              </a:rPr>
              <a:t>cikasto</a:t>
            </a:r>
            <a:r>
              <a:rPr lang="sl-SI" sz="2200" dirty="0">
                <a:latin typeface="Arial" panose="020B0604020202020204" pitchFamily="34" charset="0"/>
                <a:cs typeface="Arial" panose="020B0604020202020204" pitchFamily="34" charset="0"/>
              </a:rPr>
              <a:t> </a:t>
            </a:r>
            <a:r>
              <a:rPr lang="sl-SI" sz="2200" dirty="0" smtClean="0">
                <a:latin typeface="Arial" panose="020B0604020202020204" pitchFamily="34" charset="0"/>
                <a:cs typeface="Arial" panose="020B0604020202020204" pitchFamily="34" charset="0"/>
              </a:rPr>
              <a:t>govedo</a:t>
            </a:r>
            <a:endParaRPr lang="sl-SI" sz="2200" dirty="0">
              <a:latin typeface="Arial" panose="020B0604020202020204" pitchFamily="34" charset="0"/>
              <a:cs typeface="Arial" panose="020B0604020202020204" pitchFamily="34" charset="0"/>
            </a:endParaRPr>
          </a:p>
          <a:p>
            <a:pPr>
              <a:spcBef>
                <a:spcPts val="600"/>
              </a:spcBef>
            </a:pPr>
            <a:r>
              <a:rPr lang="sl-SI" sz="2200" b="1" dirty="0" smtClean="0">
                <a:latin typeface="Arial" panose="020B0604020202020204" pitchFamily="34" charset="0"/>
                <a:cs typeface="Arial" panose="020B0604020202020204" pitchFamily="34" charset="0"/>
              </a:rPr>
              <a:t>konji</a:t>
            </a:r>
            <a:r>
              <a:rPr lang="sl-SI" sz="2200" b="1" dirty="0">
                <a:latin typeface="Arial" panose="020B0604020202020204" pitchFamily="34" charset="0"/>
                <a:cs typeface="Arial" panose="020B0604020202020204" pitchFamily="34" charset="0"/>
              </a:rPr>
              <a:t>:</a:t>
            </a:r>
            <a:r>
              <a:rPr lang="sl-SI" sz="2200" dirty="0">
                <a:latin typeface="Arial" panose="020B0604020202020204" pitchFamily="34" charset="0"/>
                <a:cs typeface="Arial" panose="020B0604020202020204" pitchFamily="34" charset="0"/>
              </a:rPr>
              <a:t> lipicanski konj, posavski konj, slovenski hladnokrvni </a:t>
            </a:r>
            <a:r>
              <a:rPr lang="sl-SI" sz="2200" dirty="0" smtClean="0">
                <a:latin typeface="Arial" panose="020B0604020202020204" pitchFamily="34" charset="0"/>
                <a:cs typeface="Arial" panose="020B0604020202020204" pitchFamily="34" charset="0"/>
              </a:rPr>
              <a:t>konj</a:t>
            </a:r>
            <a:endParaRPr lang="sl-SI" sz="2200" dirty="0">
              <a:latin typeface="Arial" panose="020B0604020202020204" pitchFamily="34" charset="0"/>
              <a:cs typeface="Arial" panose="020B0604020202020204" pitchFamily="34" charset="0"/>
            </a:endParaRPr>
          </a:p>
          <a:p>
            <a:pPr>
              <a:spcBef>
                <a:spcPts val="600"/>
              </a:spcBef>
            </a:pPr>
            <a:r>
              <a:rPr lang="sl-SI" sz="2200" b="1" dirty="0" smtClean="0">
                <a:latin typeface="Arial" panose="020B0604020202020204" pitchFamily="34" charset="0"/>
                <a:cs typeface="Arial" panose="020B0604020202020204" pitchFamily="34" charset="0"/>
              </a:rPr>
              <a:t>prašiči</a:t>
            </a:r>
            <a:r>
              <a:rPr lang="sl-SI" sz="2200" b="1" dirty="0">
                <a:latin typeface="Arial" panose="020B0604020202020204" pitchFamily="34" charset="0"/>
                <a:cs typeface="Arial" panose="020B0604020202020204" pitchFamily="34" charset="0"/>
              </a:rPr>
              <a:t>:</a:t>
            </a:r>
            <a:r>
              <a:rPr lang="sl-SI" sz="2200" dirty="0">
                <a:latin typeface="Arial" panose="020B0604020202020204" pitchFamily="34" charset="0"/>
                <a:cs typeface="Arial" panose="020B0604020202020204" pitchFamily="34" charset="0"/>
              </a:rPr>
              <a:t> </a:t>
            </a:r>
            <a:r>
              <a:rPr lang="sl-SI" sz="2200" dirty="0" err="1">
                <a:latin typeface="Arial" panose="020B0604020202020204" pitchFamily="34" charset="0"/>
                <a:cs typeface="Arial" panose="020B0604020202020204" pitchFamily="34" charset="0"/>
              </a:rPr>
              <a:t>krškopoljski</a:t>
            </a:r>
            <a:r>
              <a:rPr lang="sl-SI" sz="2200" dirty="0">
                <a:latin typeface="Arial" panose="020B0604020202020204" pitchFamily="34" charset="0"/>
                <a:cs typeface="Arial" panose="020B0604020202020204" pitchFamily="34" charset="0"/>
              </a:rPr>
              <a:t> </a:t>
            </a:r>
            <a:r>
              <a:rPr lang="sl-SI" sz="2200" dirty="0" smtClean="0">
                <a:latin typeface="Arial" panose="020B0604020202020204" pitchFamily="34" charset="0"/>
                <a:cs typeface="Arial" panose="020B0604020202020204" pitchFamily="34" charset="0"/>
              </a:rPr>
              <a:t>prašič</a:t>
            </a:r>
            <a:endParaRPr lang="sl-SI" sz="2200" dirty="0">
              <a:latin typeface="Arial" panose="020B0604020202020204" pitchFamily="34" charset="0"/>
              <a:cs typeface="Arial" panose="020B0604020202020204" pitchFamily="34" charset="0"/>
            </a:endParaRPr>
          </a:p>
          <a:p>
            <a:pPr>
              <a:spcBef>
                <a:spcPts val="600"/>
              </a:spcBef>
            </a:pPr>
            <a:r>
              <a:rPr lang="sl-SI" sz="2200" b="1" dirty="0" smtClean="0">
                <a:latin typeface="Arial" panose="020B0604020202020204" pitchFamily="34" charset="0"/>
                <a:cs typeface="Arial" panose="020B0604020202020204" pitchFamily="34" charset="0"/>
              </a:rPr>
              <a:t>ovce</a:t>
            </a:r>
            <a:r>
              <a:rPr lang="sl-SI" sz="2200" b="1" dirty="0">
                <a:latin typeface="Arial" panose="020B0604020202020204" pitchFamily="34" charset="0"/>
                <a:cs typeface="Arial" panose="020B0604020202020204" pitchFamily="34" charset="0"/>
              </a:rPr>
              <a:t>:</a:t>
            </a:r>
            <a:r>
              <a:rPr lang="sl-SI" sz="2200" dirty="0">
                <a:latin typeface="Arial" panose="020B0604020202020204" pitchFamily="34" charset="0"/>
                <a:cs typeface="Arial" panose="020B0604020202020204" pitchFamily="34" charset="0"/>
              </a:rPr>
              <a:t> belokranjska </a:t>
            </a:r>
            <a:r>
              <a:rPr lang="sl-SI" sz="2200" dirty="0" err="1">
                <a:latin typeface="Arial" panose="020B0604020202020204" pitchFamily="34" charset="0"/>
                <a:cs typeface="Arial" panose="020B0604020202020204" pitchFamily="34" charset="0"/>
              </a:rPr>
              <a:t>pramenka</a:t>
            </a:r>
            <a:r>
              <a:rPr lang="sl-SI" sz="2200" dirty="0">
                <a:latin typeface="Arial" panose="020B0604020202020204" pitchFamily="34" charset="0"/>
                <a:cs typeface="Arial" panose="020B0604020202020204" pitchFamily="34" charset="0"/>
              </a:rPr>
              <a:t>, bovška ovca, istrska </a:t>
            </a:r>
            <a:r>
              <a:rPr lang="sl-SI" sz="2200" dirty="0" err="1">
                <a:latin typeface="Arial" panose="020B0604020202020204" pitchFamily="34" charset="0"/>
                <a:cs typeface="Arial" panose="020B0604020202020204" pitchFamily="34" charset="0"/>
              </a:rPr>
              <a:t>pramenka</a:t>
            </a:r>
            <a:r>
              <a:rPr lang="sl-SI" sz="2200" dirty="0">
                <a:latin typeface="Arial" panose="020B0604020202020204" pitchFamily="34" charset="0"/>
                <a:cs typeface="Arial" panose="020B0604020202020204" pitchFamily="34" charset="0"/>
              </a:rPr>
              <a:t>, jezersko-solčavska </a:t>
            </a:r>
            <a:r>
              <a:rPr lang="sl-SI" sz="2200" dirty="0" smtClean="0">
                <a:latin typeface="Arial" panose="020B0604020202020204" pitchFamily="34" charset="0"/>
                <a:cs typeface="Arial" panose="020B0604020202020204" pitchFamily="34" charset="0"/>
              </a:rPr>
              <a:t>ovca</a:t>
            </a:r>
            <a:endParaRPr lang="sl-SI" sz="2200" dirty="0">
              <a:latin typeface="Arial" panose="020B0604020202020204" pitchFamily="34" charset="0"/>
              <a:cs typeface="Arial" panose="020B0604020202020204" pitchFamily="34" charset="0"/>
            </a:endParaRPr>
          </a:p>
          <a:p>
            <a:pPr>
              <a:spcBef>
                <a:spcPts val="600"/>
              </a:spcBef>
            </a:pPr>
            <a:r>
              <a:rPr lang="sl-SI" sz="2200" b="1" dirty="0" smtClean="0">
                <a:latin typeface="Arial" panose="020B0604020202020204" pitchFamily="34" charset="0"/>
                <a:cs typeface="Arial" panose="020B0604020202020204" pitchFamily="34" charset="0"/>
              </a:rPr>
              <a:t>koze</a:t>
            </a:r>
            <a:r>
              <a:rPr lang="sl-SI" sz="2200" b="1" dirty="0">
                <a:latin typeface="Arial" panose="020B0604020202020204" pitchFamily="34" charset="0"/>
                <a:cs typeface="Arial" panose="020B0604020202020204" pitchFamily="34" charset="0"/>
              </a:rPr>
              <a:t>:</a:t>
            </a:r>
            <a:r>
              <a:rPr lang="sl-SI" sz="2200" dirty="0">
                <a:latin typeface="Arial" panose="020B0604020202020204" pitchFamily="34" charset="0"/>
                <a:cs typeface="Arial" panose="020B0604020202020204" pitchFamily="34" charset="0"/>
              </a:rPr>
              <a:t> drežniška </a:t>
            </a:r>
            <a:r>
              <a:rPr lang="sl-SI" sz="2200" dirty="0" smtClean="0">
                <a:latin typeface="Arial" panose="020B0604020202020204" pitchFamily="34" charset="0"/>
                <a:cs typeface="Arial" panose="020B0604020202020204" pitchFamily="34" charset="0"/>
              </a:rPr>
              <a:t>koza</a:t>
            </a:r>
            <a:endParaRPr lang="sl-SI" sz="2200" dirty="0">
              <a:latin typeface="Arial" panose="020B0604020202020204" pitchFamily="34" charset="0"/>
              <a:cs typeface="Arial" panose="020B0604020202020204" pitchFamily="34" charset="0"/>
            </a:endParaRPr>
          </a:p>
          <a:p>
            <a:pPr>
              <a:spcBef>
                <a:spcPts val="600"/>
              </a:spcBef>
            </a:pPr>
            <a:r>
              <a:rPr lang="sl-SI" sz="2200" b="1" dirty="0" smtClean="0">
                <a:latin typeface="Arial" panose="020B0604020202020204" pitchFamily="34" charset="0"/>
                <a:cs typeface="Arial" panose="020B0604020202020204" pitchFamily="34" charset="0"/>
              </a:rPr>
              <a:t>kokoši</a:t>
            </a:r>
            <a:r>
              <a:rPr lang="sl-SI" sz="2200" b="1" dirty="0">
                <a:latin typeface="Arial" panose="020B0604020202020204" pitchFamily="34" charset="0"/>
                <a:cs typeface="Arial" panose="020B0604020202020204" pitchFamily="34" charset="0"/>
              </a:rPr>
              <a:t>:</a:t>
            </a:r>
            <a:r>
              <a:rPr lang="sl-SI" sz="2200" dirty="0">
                <a:latin typeface="Arial" panose="020B0604020202020204" pitchFamily="34" charset="0"/>
                <a:cs typeface="Arial" panose="020B0604020202020204" pitchFamily="34" charset="0"/>
              </a:rPr>
              <a:t> štajerska </a:t>
            </a:r>
            <a:r>
              <a:rPr lang="sl-SI" sz="2200" dirty="0" smtClean="0">
                <a:latin typeface="Arial" panose="020B0604020202020204" pitchFamily="34" charset="0"/>
                <a:cs typeface="Arial" panose="020B0604020202020204" pitchFamily="34" charset="0"/>
              </a:rPr>
              <a:t>kokoš</a:t>
            </a:r>
            <a:endParaRPr lang="sl-SI" sz="2200" dirty="0">
              <a:latin typeface="Arial" panose="020B0604020202020204" pitchFamily="34" charset="0"/>
              <a:cs typeface="Arial" panose="020B0604020202020204" pitchFamily="34" charset="0"/>
            </a:endParaRPr>
          </a:p>
        </p:txBody>
      </p:sp>
      <p:sp>
        <p:nvSpPr>
          <p:cNvPr id="4" name="Ograda vsebine 3"/>
          <p:cNvSpPr>
            <a:spLocks noGrp="1"/>
          </p:cNvSpPr>
          <p:nvPr>
            <p:ph sz="half" idx="2"/>
          </p:nvPr>
        </p:nvSpPr>
        <p:spPr>
          <a:xfrm>
            <a:off x="4283968" y="1268760"/>
            <a:ext cx="4608512" cy="5472608"/>
          </a:xfrm>
        </p:spPr>
        <p:txBody>
          <a:bodyPr>
            <a:noAutofit/>
          </a:bodyPr>
          <a:lstStyle/>
          <a:p>
            <a:pPr marL="0" indent="0">
              <a:spcBef>
                <a:spcPts val="600"/>
              </a:spcBef>
              <a:buNone/>
            </a:pPr>
            <a:r>
              <a:rPr lang="sl-SI" sz="2200" b="1" dirty="0" smtClean="0">
                <a:latin typeface="Arial" panose="020B0604020202020204" pitchFamily="34" charset="0"/>
                <a:cs typeface="Arial" panose="020B0604020202020204" pitchFamily="34" charset="0"/>
              </a:rPr>
              <a:t>Tradicionalne pasme:</a:t>
            </a:r>
          </a:p>
          <a:p>
            <a:pPr>
              <a:spcBef>
                <a:spcPts val="600"/>
              </a:spcBef>
            </a:pPr>
            <a:r>
              <a:rPr lang="sl-SI" sz="2200" b="1" dirty="0">
                <a:latin typeface="Arial" panose="020B0604020202020204" pitchFamily="34" charset="0"/>
                <a:cs typeface="Arial" panose="020B0604020202020204" pitchFamily="34" charset="0"/>
              </a:rPr>
              <a:t>konji:</a:t>
            </a:r>
            <a:r>
              <a:rPr lang="sl-SI" sz="2200" dirty="0">
                <a:latin typeface="Arial" panose="020B0604020202020204" pitchFamily="34" charset="0"/>
                <a:cs typeface="Arial" panose="020B0604020202020204" pitchFamily="34" charset="0"/>
              </a:rPr>
              <a:t> ljutomerski kasač;</a:t>
            </a:r>
          </a:p>
          <a:p>
            <a:pPr>
              <a:spcBef>
                <a:spcPts val="600"/>
              </a:spcBef>
            </a:pPr>
            <a:r>
              <a:rPr lang="sl-SI" sz="2200" b="1" dirty="0" smtClean="0">
                <a:latin typeface="Arial" panose="020B0604020202020204" pitchFamily="34" charset="0"/>
                <a:cs typeface="Arial" panose="020B0604020202020204" pitchFamily="34" charset="0"/>
              </a:rPr>
              <a:t>prašiči</a:t>
            </a:r>
            <a:r>
              <a:rPr lang="sl-SI" sz="2200" b="1" dirty="0">
                <a:latin typeface="Arial" panose="020B0604020202020204" pitchFamily="34" charset="0"/>
                <a:cs typeface="Arial" panose="020B0604020202020204" pitchFamily="34" charset="0"/>
              </a:rPr>
              <a:t>:</a:t>
            </a:r>
            <a:r>
              <a:rPr lang="sl-SI" sz="2200" dirty="0">
                <a:latin typeface="Arial" panose="020B0604020202020204" pitchFamily="34" charset="0"/>
                <a:cs typeface="Arial" panose="020B0604020202020204" pitchFamily="34" charset="0"/>
              </a:rPr>
              <a:t> slovenska </a:t>
            </a:r>
            <a:r>
              <a:rPr lang="sl-SI" sz="2200" dirty="0" err="1">
                <a:latin typeface="Arial" panose="020B0604020202020204" pitchFamily="34" charset="0"/>
                <a:cs typeface="Arial" panose="020B0604020202020204" pitchFamily="34" charset="0"/>
              </a:rPr>
              <a:t>landrace</a:t>
            </a:r>
            <a:r>
              <a:rPr lang="sl-SI" sz="2200" dirty="0">
                <a:latin typeface="Arial" panose="020B0604020202020204" pitchFamily="34" charset="0"/>
                <a:cs typeface="Arial" panose="020B0604020202020204" pitchFamily="34" charset="0"/>
              </a:rPr>
              <a:t> – linija 11, slovenska </a:t>
            </a:r>
            <a:r>
              <a:rPr lang="sl-SI" sz="2200" dirty="0" err="1">
                <a:latin typeface="Arial" panose="020B0604020202020204" pitchFamily="34" charset="0"/>
                <a:cs typeface="Arial" panose="020B0604020202020204" pitchFamily="34" charset="0"/>
              </a:rPr>
              <a:t>landrace</a:t>
            </a:r>
            <a:r>
              <a:rPr lang="sl-SI" sz="2200" dirty="0">
                <a:latin typeface="Arial" panose="020B0604020202020204" pitchFamily="34" charset="0"/>
                <a:cs typeface="Arial" panose="020B0604020202020204" pitchFamily="34" charset="0"/>
              </a:rPr>
              <a:t> linija – 55, slovenski veliki beli prašič;</a:t>
            </a:r>
          </a:p>
          <a:p>
            <a:pPr>
              <a:spcBef>
                <a:spcPts val="600"/>
              </a:spcBef>
            </a:pPr>
            <a:r>
              <a:rPr lang="sl-SI" sz="2200" b="1" dirty="0" smtClean="0">
                <a:latin typeface="Arial" panose="020B0604020202020204" pitchFamily="34" charset="0"/>
                <a:cs typeface="Arial" panose="020B0604020202020204" pitchFamily="34" charset="0"/>
              </a:rPr>
              <a:t>ovce</a:t>
            </a:r>
            <a:r>
              <a:rPr lang="sl-SI" sz="2200" b="1" dirty="0">
                <a:latin typeface="Arial" panose="020B0604020202020204" pitchFamily="34" charset="0"/>
                <a:cs typeface="Arial" panose="020B0604020202020204" pitchFamily="34" charset="0"/>
              </a:rPr>
              <a:t>:</a:t>
            </a:r>
            <a:r>
              <a:rPr lang="sl-SI" sz="2200" dirty="0">
                <a:latin typeface="Arial" panose="020B0604020202020204" pitchFamily="34" charset="0"/>
                <a:cs typeface="Arial" panose="020B0604020202020204" pitchFamily="34" charset="0"/>
              </a:rPr>
              <a:t> oplemenjena jezersko-solčavska ovca;</a:t>
            </a:r>
          </a:p>
          <a:p>
            <a:pPr>
              <a:spcBef>
                <a:spcPts val="600"/>
              </a:spcBef>
            </a:pPr>
            <a:r>
              <a:rPr lang="sl-SI" sz="2200" b="1" dirty="0" smtClean="0">
                <a:latin typeface="Arial" panose="020B0604020202020204" pitchFamily="34" charset="0"/>
                <a:cs typeface="Arial" panose="020B0604020202020204" pitchFamily="34" charset="0"/>
              </a:rPr>
              <a:t>koze</a:t>
            </a:r>
            <a:r>
              <a:rPr lang="sl-SI" sz="2200" b="1" dirty="0">
                <a:latin typeface="Arial" panose="020B0604020202020204" pitchFamily="34" charset="0"/>
                <a:cs typeface="Arial" panose="020B0604020202020204" pitchFamily="34" charset="0"/>
              </a:rPr>
              <a:t>:</a:t>
            </a:r>
            <a:r>
              <a:rPr lang="sl-SI" sz="2200" dirty="0">
                <a:latin typeface="Arial" panose="020B0604020202020204" pitchFamily="34" charset="0"/>
                <a:cs typeface="Arial" panose="020B0604020202020204" pitchFamily="34" charset="0"/>
              </a:rPr>
              <a:t> slovenska sanska koza, slovenska </a:t>
            </a:r>
            <a:r>
              <a:rPr lang="sl-SI" sz="2200" dirty="0" err="1">
                <a:latin typeface="Arial" panose="020B0604020202020204" pitchFamily="34" charset="0"/>
                <a:cs typeface="Arial" panose="020B0604020202020204" pitchFamily="34" charset="0"/>
              </a:rPr>
              <a:t>srnasta</a:t>
            </a:r>
            <a:r>
              <a:rPr lang="sl-SI" sz="2200" dirty="0">
                <a:latin typeface="Arial" panose="020B0604020202020204" pitchFamily="34" charset="0"/>
                <a:cs typeface="Arial" panose="020B0604020202020204" pitchFamily="34" charset="0"/>
              </a:rPr>
              <a:t> koza;</a:t>
            </a:r>
          </a:p>
          <a:p>
            <a:pPr>
              <a:spcBef>
                <a:spcPts val="600"/>
              </a:spcBef>
            </a:pPr>
            <a:r>
              <a:rPr lang="sl-SI" sz="2200" b="1" dirty="0" smtClean="0">
                <a:latin typeface="Arial" panose="020B0604020202020204" pitchFamily="34" charset="0"/>
                <a:cs typeface="Arial" panose="020B0604020202020204" pitchFamily="34" charset="0"/>
              </a:rPr>
              <a:t>kokoši</a:t>
            </a:r>
            <a:r>
              <a:rPr lang="sl-SI" sz="2200" b="1" dirty="0">
                <a:latin typeface="Arial" panose="020B0604020202020204" pitchFamily="34" charset="0"/>
                <a:cs typeface="Arial" panose="020B0604020202020204" pitchFamily="34" charset="0"/>
              </a:rPr>
              <a:t>:</a:t>
            </a:r>
            <a:r>
              <a:rPr lang="sl-SI" sz="2200" dirty="0">
                <a:latin typeface="Arial" panose="020B0604020202020204" pitchFamily="34" charset="0"/>
                <a:cs typeface="Arial" panose="020B0604020202020204" pitchFamily="34" charset="0"/>
              </a:rPr>
              <a:t> slovenska grahasta kokoš, slovenska srebrna kokoš, slovenska rjava kokoš, slovenska pozno operjena </a:t>
            </a:r>
            <a:r>
              <a:rPr lang="sl-SI" sz="2200" dirty="0" smtClean="0">
                <a:latin typeface="Arial" panose="020B0604020202020204" pitchFamily="34" charset="0"/>
                <a:cs typeface="Arial" panose="020B0604020202020204" pitchFamily="34" charset="0"/>
              </a:rPr>
              <a:t>kokoš</a:t>
            </a:r>
            <a:endParaRPr lang="sl-SI" sz="2200" dirty="0">
              <a:latin typeface="Arial" panose="020B0604020202020204" pitchFamily="34" charset="0"/>
              <a:cs typeface="Arial" panose="020B0604020202020204" pitchFamily="34" charset="0"/>
            </a:endParaRPr>
          </a:p>
        </p:txBody>
      </p:sp>
      <p:sp>
        <p:nvSpPr>
          <p:cNvPr id="6" name="Naslov 1"/>
          <p:cNvSpPr txBox="1">
            <a:spLocks/>
          </p:cNvSpPr>
          <p:nvPr/>
        </p:nvSpPr>
        <p:spPr bwMode="auto">
          <a:xfrm>
            <a:off x="240015" y="293762"/>
            <a:ext cx="85693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sl-SI" altLang="sl-SI" sz="4400" b="1" dirty="0">
                <a:solidFill>
                  <a:srgbClr val="71BF43"/>
                </a:solidFill>
                <a:latin typeface="Arial" charset="0"/>
              </a:rPr>
              <a:t>Operacija </a:t>
            </a:r>
            <a:r>
              <a:rPr lang="sl-SI" altLang="sl-SI" sz="4400" b="1" dirty="0" smtClean="0">
                <a:solidFill>
                  <a:srgbClr val="71BF43"/>
                </a:solidFill>
                <a:latin typeface="Arial" charset="0"/>
              </a:rPr>
              <a:t>GEN_PAS (1)</a:t>
            </a:r>
            <a:endParaRPr lang="sl-SI" altLang="sl-SI" sz="4400" b="1" dirty="0">
              <a:solidFill>
                <a:srgbClr val="71BF43"/>
              </a:solidFill>
              <a:latin typeface="Arial" charset="0"/>
            </a:endParaRPr>
          </a:p>
        </p:txBody>
      </p:sp>
    </p:spTree>
    <p:extLst>
      <p:ext uri="{BB962C8B-B14F-4D97-AF65-F5344CB8AC3E}">
        <p14:creationId xmlns:p14="http://schemas.microsoft.com/office/powerpoint/2010/main" val="39024699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200" dirty="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25732</TotalTime>
  <Words>1909</Words>
  <Application>Microsoft Office PowerPoint</Application>
  <PresentationFormat>Diaprojekcija na zaslonu (4:3)</PresentationFormat>
  <Paragraphs>164</Paragraphs>
  <Slides>32</Slides>
  <Notes>9</Notes>
  <HiddenSlides>0</HiddenSlides>
  <MMClips>0</MMClips>
  <ScaleCrop>false</ScaleCrop>
  <HeadingPairs>
    <vt:vector size="4" baseType="variant">
      <vt:variant>
        <vt:lpstr>Tema</vt:lpstr>
      </vt:variant>
      <vt:variant>
        <vt:i4>1</vt:i4>
      </vt:variant>
      <vt:variant>
        <vt:lpstr>Naslovi diapozitivov</vt:lpstr>
      </vt:variant>
      <vt:variant>
        <vt:i4>32</vt:i4>
      </vt:variant>
    </vt:vector>
  </HeadingPairs>
  <TitlesOfParts>
    <vt:vector size="33" baseType="lpstr">
      <vt:lpstr>Officeova tema</vt:lpstr>
      <vt:lpstr>UKREP KOPOP in MEJICE </vt:lpstr>
      <vt:lpstr>U</vt:lpstr>
      <vt:lpstr>U</vt:lpstr>
      <vt:lpstr>U</vt:lpstr>
      <vt:lpstr>Vstopi v ukrep KOPOP</vt:lpstr>
      <vt:lpstr>Program aktivnosti KMG</vt:lpstr>
      <vt:lpstr>Predpisane evidence</vt:lpstr>
      <vt:lpstr>Usposabljanje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Posodobitev evidence mejic</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Diapozitiv 1</dc:title>
  <dc:creator>vidonja</dc:creator>
  <cp:lastModifiedBy>MKGP</cp:lastModifiedBy>
  <cp:revision>848</cp:revision>
  <cp:lastPrinted>2019-02-11T14:49:20Z</cp:lastPrinted>
  <dcterms:created xsi:type="dcterms:W3CDTF">2013-07-08T19:32:47Z</dcterms:created>
  <dcterms:modified xsi:type="dcterms:W3CDTF">2019-02-12T15:00:26Z</dcterms:modified>
</cp:coreProperties>
</file>