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09" r:id="rId3"/>
  </p:sldMasterIdLst>
  <p:notesMasterIdLst>
    <p:notesMasterId r:id="rId21"/>
  </p:notesMasterIdLst>
  <p:handoutMasterIdLst>
    <p:handoutMasterId r:id="rId22"/>
  </p:handoutMasterIdLst>
  <p:sldIdLst>
    <p:sldId id="261" r:id="rId4"/>
    <p:sldId id="256" r:id="rId5"/>
    <p:sldId id="264" r:id="rId6"/>
    <p:sldId id="258" r:id="rId7"/>
    <p:sldId id="257" r:id="rId8"/>
    <p:sldId id="266" r:id="rId9"/>
    <p:sldId id="267" r:id="rId10"/>
    <p:sldId id="268" r:id="rId11"/>
    <p:sldId id="270" r:id="rId12"/>
    <p:sldId id="271" r:id="rId13"/>
    <p:sldId id="272" r:id="rId14"/>
    <p:sldId id="273" r:id="rId15"/>
    <p:sldId id="274" r:id="rId16"/>
    <p:sldId id="275" r:id="rId17"/>
    <p:sldId id="276" r:id="rId18"/>
    <p:sldId id="277" r:id="rId19"/>
    <p:sldId id="262" r:id="rId20"/>
  </p:sldIdLst>
  <p:sldSz cx="9144000" cy="6858000" type="screen4x3"/>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čič, Alenka" initials="IA" lastIdx="1" clrIdx="0">
    <p:extLst>
      <p:ext uri="{19B8F6BF-5375-455C-9EA6-DF929625EA0E}">
        <p15:presenceInfo xmlns:p15="http://schemas.microsoft.com/office/powerpoint/2012/main" userId="S-1-5-21-1644480822-3188804195-1950240008-35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364" autoAdjust="0"/>
  </p:normalViewPr>
  <p:slideViewPr>
    <p:cSldViewPr>
      <p:cViewPr varScale="1">
        <p:scale>
          <a:sx n="88" d="100"/>
          <a:sy n="88" d="100"/>
        </p:scale>
        <p:origin x="131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ov_delovni_lis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l-S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dirty="0"/>
              <a:t>Pregledane</a:t>
            </a:r>
            <a:r>
              <a:rPr lang="sl-SI" baseline="0" dirty="0"/>
              <a:t> spletne strani v letu 2018</a:t>
            </a:r>
            <a:endParaRPr lang="sl-SI"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tx>
            <c:strRef>
              <c:f>List1!$B$1</c:f>
              <c:strCache>
                <c:ptCount val="1"/>
                <c:pt idx="0">
                  <c:v>Vzorec</c:v>
                </c:pt>
              </c:strCache>
            </c:strRef>
          </c:tx>
          <c:spPr>
            <a:solidFill>
              <a:schemeClr val="accent1"/>
            </a:solidFill>
            <a:ln>
              <a:noFill/>
            </a:ln>
            <a:effectLst/>
          </c:spPr>
          <c:invertIfNegative val="0"/>
          <c:cat>
            <c:strRef>
              <c:f>List1!$A$2:$A$5</c:f>
              <c:strCache>
                <c:ptCount val="4"/>
                <c:pt idx="0">
                  <c:v>OMD</c:v>
                </c:pt>
                <c:pt idx="1">
                  <c:v>KOPOP</c:v>
                </c:pt>
                <c:pt idx="2">
                  <c:v>EK</c:v>
                </c:pt>
                <c:pt idx="3">
                  <c:v>DŽ</c:v>
                </c:pt>
              </c:strCache>
            </c:strRef>
          </c:cat>
          <c:val>
            <c:numRef>
              <c:f>List1!$B$2:$B$5</c:f>
              <c:numCache>
                <c:formatCode>General</c:formatCode>
                <c:ptCount val="4"/>
                <c:pt idx="0">
                  <c:v>2455</c:v>
                </c:pt>
                <c:pt idx="1">
                  <c:v>533</c:v>
                </c:pt>
                <c:pt idx="2">
                  <c:v>316</c:v>
                </c:pt>
                <c:pt idx="3">
                  <c:v>464</c:v>
                </c:pt>
              </c:numCache>
            </c:numRef>
          </c:val>
          <c:extLst>
            <c:ext xmlns:c16="http://schemas.microsoft.com/office/drawing/2014/chart" uri="{C3380CC4-5D6E-409C-BE32-E72D297353CC}">
              <c16:uniqueId val="{00000000-A9B9-4442-89EF-3771BDDB250B}"/>
            </c:ext>
          </c:extLst>
        </c:ser>
        <c:ser>
          <c:idx val="1"/>
          <c:order val="1"/>
          <c:tx>
            <c:strRef>
              <c:f>List1!$C$1</c:f>
              <c:strCache>
                <c:ptCount val="1"/>
                <c:pt idx="0">
                  <c:v>Kršitve</c:v>
                </c:pt>
              </c:strCache>
            </c:strRef>
          </c:tx>
          <c:spPr>
            <a:solidFill>
              <a:schemeClr val="accent2"/>
            </a:solidFill>
            <a:ln>
              <a:noFill/>
            </a:ln>
            <a:effectLst/>
          </c:spPr>
          <c:invertIfNegative val="0"/>
          <c:cat>
            <c:strRef>
              <c:f>List1!$A$2:$A$5</c:f>
              <c:strCache>
                <c:ptCount val="4"/>
                <c:pt idx="0">
                  <c:v>OMD</c:v>
                </c:pt>
                <c:pt idx="1">
                  <c:v>KOPOP</c:v>
                </c:pt>
                <c:pt idx="2">
                  <c:v>EK</c:v>
                </c:pt>
                <c:pt idx="3">
                  <c:v>DŽ</c:v>
                </c:pt>
              </c:strCache>
            </c:strRef>
          </c:cat>
          <c:val>
            <c:numRef>
              <c:f>List1!$C$2:$C$5</c:f>
              <c:numCache>
                <c:formatCode>General</c:formatCode>
                <c:ptCount val="4"/>
                <c:pt idx="0">
                  <c:v>138</c:v>
                </c:pt>
                <c:pt idx="1">
                  <c:v>61</c:v>
                </c:pt>
                <c:pt idx="2">
                  <c:v>48</c:v>
                </c:pt>
                <c:pt idx="3">
                  <c:v>39</c:v>
                </c:pt>
              </c:numCache>
            </c:numRef>
          </c:val>
          <c:extLst>
            <c:ext xmlns:c16="http://schemas.microsoft.com/office/drawing/2014/chart" uri="{C3380CC4-5D6E-409C-BE32-E72D297353CC}">
              <c16:uniqueId val="{00000001-A9B9-4442-89EF-3771BDDB250B}"/>
            </c:ext>
          </c:extLst>
        </c:ser>
        <c:dLbls>
          <c:showLegendKey val="0"/>
          <c:showVal val="0"/>
          <c:showCatName val="0"/>
          <c:showSerName val="0"/>
          <c:showPercent val="0"/>
          <c:showBubbleSize val="0"/>
        </c:dLbls>
        <c:gapWidth val="219"/>
        <c:overlap val="-27"/>
        <c:axId val="464710640"/>
        <c:axId val="464714168"/>
      </c:barChart>
      <c:catAx>
        <c:axId val="46471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64714168"/>
        <c:crosses val="autoZero"/>
        <c:auto val="1"/>
        <c:lblAlgn val="ctr"/>
        <c:lblOffset val="100"/>
        <c:noMultiLvlLbl val="0"/>
      </c:catAx>
      <c:valAx>
        <c:axId val="464714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464710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legend>
    <c:plotVisOnly val="1"/>
    <c:dispBlanksAs val="gap"/>
    <c:showDLblsOverMax val="0"/>
  </c:chart>
  <c:spPr>
    <a:solidFill>
      <a:sysClr val="window" lastClr="FFFFFF"/>
    </a:solidFill>
    <a:ln>
      <a:solidFill>
        <a:sysClr val="windowText" lastClr="000000"/>
      </a:solidFill>
    </a:ln>
    <a:effectLst/>
  </c:spPr>
  <c:txPr>
    <a:bodyPr/>
    <a:lstStyle/>
    <a:p>
      <a:pPr>
        <a:defRPr/>
      </a:pPr>
      <a:endParaRPr lang="sl-S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2-11T08:07:14.394" idx="1">
    <p:pos x="10" y="10"/>
    <p:text>Nina, bi tu dodala še link na Primer za označitve - mi ga imamo v Wordu, verjetno je tudi kje na vaši spletni strani?</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65FAF5F-9260-48A1-AD55-6AC6E6BC3046}" type="datetimeFigureOut">
              <a:rPr lang="sl-SI" smtClean="0"/>
              <a:t>12. 02. 2019</a:t>
            </a:fld>
            <a:endParaRPr lang="sl-SI"/>
          </a:p>
        </p:txBody>
      </p:sp>
      <p:sp>
        <p:nvSpPr>
          <p:cNvPr id="4" name="Ograda no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l-SI"/>
          </a:p>
        </p:txBody>
      </p:sp>
      <p:sp>
        <p:nvSpPr>
          <p:cNvPr id="5" name="Ograda številke diapozitiva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84B2A2E-D791-4365-82AC-23D46942BB4B}" type="slidenum">
              <a:rPr lang="sl-SI" smtClean="0"/>
              <a:t>‹#›</a:t>
            </a:fld>
            <a:endParaRPr lang="sl-SI"/>
          </a:p>
        </p:txBody>
      </p:sp>
    </p:spTree>
    <p:extLst>
      <p:ext uri="{BB962C8B-B14F-4D97-AF65-F5344CB8AC3E}">
        <p14:creationId xmlns:p14="http://schemas.microsoft.com/office/powerpoint/2010/main" val="920329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BCEB2FB-1016-4C5D-9ACE-213366E521BE}" type="datetimeFigureOut">
              <a:rPr lang="sl-SI" smtClean="0"/>
              <a:t>12. 02. 2019</a:t>
            </a:fld>
            <a:endParaRPr lang="sl-SI"/>
          </a:p>
        </p:txBody>
      </p:sp>
      <p:sp>
        <p:nvSpPr>
          <p:cNvPr id="4" name="Ograda stranske slik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grada no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E92BBC1-D3BC-4797-BF81-C3692BEFA398}" type="slidenum">
              <a:rPr lang="sl-SI" smtClean="0"/>
              <a:t>‹#›</a:t>
            </a:fld>
            <a:endParaRPr lang="sl-SI"/>
          </a:p>
        </p:txBody>
      </p:sp>
    </p:spTree>
    <p:extLst>
      <p:ext uri="{BB962C8B-B14F-4D97-AF65-F5344CB8AC3E}">
        <p14:creationId xmlns:p14="http://schemas.microsoft.com/office/powerpoint/2010/main" val="3661953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BE92BBC1-D3BC-4797-BF81-C3692BEFA398}" type="slidenum">
              <a:rPr lang="sl-SI" smtClean="0"/>
              <a:t>1</a:t>
            </a:fld>
            <a:endParaRPr lang="sl-SI"/>
          </a:p>
        </p:txBody>
      </p:sp>
    </p:spTree>
    <p:extLst>
      <p:ext uri="{BB962C8B-B14F-4D97-AF65-F5344CB8AC3E}">
        <p14:creationId xmlns:p14="http://schemas.microsoft.com/office/powerpoint/2010/main" val="2325095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BE92BBC1-D3BC-4797-BF81-C3692BEFA398}" type="slidenum">
              <a:rPr lang="sl-SI" smtClean="0"/>
              <a:t>2</a:t>
            </a:fld>
            <a:endParaRPr lang="sl-SI"/>
          </a:p>
        </p:txBody>
      </p:sp>
    </p:spTree>
    <p:extLst>
      <p:ext uri="{BB962C8B-B14F-4D97-AF65-F5344CB8AC3E}">
        <p14:creationId xmlns:p14="http://schemas.microsoft.com/office/powerpoint/2010/main" val="150607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pPr lvl="0"/>
            <a:r>
              <a:rPr lang="sl-SI" sz="1200" kern="1200" dirty="0">
                <a:solidFill>
                  <a:schemeClr val="tx1"/>
                </a:solidFill>
                <a:effectLst/>
                <a:latin typeface="+mn-lt"/>
                <a:ea typeface="+mn-ea"/>
                <a:cs typeface="+mn-cs"/>
              </a:rPr>
              <a:t>- za aktivnosti do 10.000 EUR dodeljene višine javne podpore se navede najmanj naziv, cilje in pričakovane rezultate aktivnosti (v primeru površinskih ukrepov in ukrepa Dobrobit živali navesti najkasneje ob oddaji zbirne vloge);</a:t>
            </a:r>
          </a:p>
          <a:p>
            <a:pPr lvl="0"/>
            <a:r>
              <a:rPr lang="sl-SI" sz="1200" kern="1200" dirty="0">
                <a:solidFill>
                  <a:schemeClr val="tx1"/>
                </a:solidFill>
                <a:effectLst/>
                <a:latin typeface="+mn-lt"/>
                <a:ea typeface="+mn-ea"/>
                <a:cs typeface="+mn-cs"/>
              </a:rPr>
              <a:t>- za aktivnosti od 10.000 do 500.000 EUR se navede najmanj naziv, povzetek, cilje, glavne dejavnosti za doseganje ciljev ter pričakovane rezultate aktivnosti (v primeru površinskih ukrepov in ukrepa Dobrobit živali navesti najkasneje ob prejemu odločbe o dodelitvi sredstev);</a:t>
            </a:r>
          </a:p>
          <a:p>
            <a:pPr lvl="0"/>
            <a:r>
              <a:rPr lang="sl-SI" sz="1200" kern="1200" dirty="0">
                <a:solidFill>
                  <a:schemeClr val="tx1"/>
                </a:solidFill>
                <a:effectLst/>
                <a:latin typeface="+mn-lt"/>
                <a:ea typeface="+mn-ea"/>
                <a:cs typeface="+mn-cs"/>
              </a:rPr>
              <a:t>- za aktivnosti nad 500.000 EUR se navede najmanj naziv, povzetek, daljši opis, cilje, glavne dejavnosti za doseganje ciljev in pričakovane rezultate aktivnosti (v primeru površinskih ukrepov in ukrepa Dobrobit živali navesti najkasneje ob prejemu odločbe o dodelitvi sredstev);</a:t>
            </a:r>
          </a:p>
          <a:p>
            <a:r>
              <a:rPr lang="sl-SI" sz="1200" kern="1200" dirty="0">
                <a:solidFill>
                  <a:schemeClr val="tx1"/>
                </a:solidFill>
                <a:effectLst/>
                <a:latin typeface="+mn-lt"/>
                <a:ea typeface="+mn-ea"/>
                <a:cs typeface="+mn-cs"/>
              </a:rPr>
              <a:t>Navede se: ozadje za odločitev za izvedbo aktivnosti, namen, daljši opis glavnih aktivnosti, načrtovanje aktivnosti oziroma časovna zasnova, morebitni partnerji.</a:t>
            </a:r>
          </a:p>
          <a:p>
            <a:endParaRPr lang="sl-SI" dirty="0"/>
          </a:p>
        </p:txBody>
      </p:sp>
      <p:sp>
        <p:nvSpPr>
          <p:cNvPr id="4" name="Ograda številke diapozitiva 3"/>
          <p:cNvSpPr>
            <a:spLocks noGrp="1"/>
          </p:cNvSpPr>
          <p:nvPr>
            <p:ph type="sldNum" sz="quarter" idx="10"/>
          </p:nvPr>
        </p:nvSpPr>
        <p:spPr/>
        <p:txBody>
          <a:bodyPr/>
          <a:lstStyle/>
          <a:p>
            <a:fld id="{BE92BBC1-D3BC-4797-BF81-C3692BEFA398}" type="slidenum">
              <a:rPr lang="sl-SI" smtClean="0"/>
              <a:t>4</a:t>
            </a:fld>
            <a:endParaRPr lang="sl-SI"/>
          </a:p>
        </p:txBody>
      </p:sp>
    </p:spTree>
    <p:extLst>
      <p:ext uri="{BB962C8B-B14F-4D97-AF65-F5344CB8AC3E}">
        <p14:creationId xmlns:p14="http://schemas.microsoft.com/office/powerpoint/2010/main" val="145993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BE92BBC1-D3BC-4797-BF81-C3692BEFA398}" type="slidenum">
              <a:rPr lang="sl-SI" smtClean="0"/>
              <a:t>5</a:t>
            </a:fld>
            <a:endParaRPr lang="sl-SI"/>
          </a:p>
        </p:txBody>
      </p:sp>
    </p:spTree>
    <p:extLst>
      <p:ext uri="{BB962C8B-B14F-4D97-AF65-F5344CB8AC3E}">
        <p14:creationId xmlns:p14="http://schemas.microsoft.com/office/powerpoint/2010/main" val="402340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endParaRPr lang="sl-SI"/>
          </a:p>
        </p:txBody>
      </p:sp>
      <p:sp>
        <p:nvSpPr>
          <p:cNvPr id="4" name="Ograda številke diapozitiva 3"/>
          <p:cNvSpPr>
            <a:spLocks noGrp="1"/>
          </p:cNvSpPr>
          <p:nvPr>
            <p:ph type="sldNum" sz="quarter" idx="10"/>
          </p:nvPr>
        </p:nvSpPr>
        <p:spPr/>
        <p:txBody>
          <a:bodyPr/>
          <a:lstStyle/>
          <a:p>
            <a:fld id="{BE92BBC1-D3BC-4797-BF81-C3692BEFA398}" type="slidenum">
              <a:rPr lang="sl-SI" smtClean="0"/>
              <a:t>17</a:t>
            </a:fld>
            <a:endParaRPr lang="sl-SI"/>
          </a:p>
        </p:txBody>
      </p:sp>
    </p:spTree>
    <p:extLst>
      <p:ext uri="{BB962C8B-B14F-4D97-AF65-F5344CB8AC3E}">
        <p14:creationId xmlns:p14="http://schemas.microsoft.com/office/powerpoint/2010/main" val="424566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lvl1pPr>
              <a:defRPr/>
            </a:lvl1pPr>
          </a:lstStyle>
          <a:p>
            <a:pPr>
              <a:defRPr/>
            </a:pPr>
            <a:fld id="{131AA298-DF21-4A5D-8DC9-BB56C23B7E9D}" type="datetimeFigureOut">
              <a:rPr lang="sl-SI"/>
              <a:pPr>
                <a:defRPr/>
              </a:pPr>
              <a:t>12. 02. 2019</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ABFD8FA8-7688-4722-B2C6-64C01110D341}" type="slidenum">
              <a:rPr lang="sl-SI"/>
              <a:pPr>
                <a:defRPr/>
              </a:pPr>
              <a:t>‹#›</a:t>
            </a:fld>
            <a:endParaRPr lang="sl-SI"/>
          </a:p>
        </p:txBody>
      </p:sp>
    </p:spTree>
    <p:extLst>
      <p:ext uri="{BB962C8B-B14F-4D97-AF65-F5344CB8AC3E}">
        <p14:creationId xmlns:p14="http://schemas.microsoft.com/office/powerpoint/2010/main" val="239603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lvl1pPr>
              <a:defRPr/>
            </a:lvl1pPr>
          </a:lstStyle>
          <a:p>
            <a:pPr>
              <a:defRPr/>
            </a:pPr>
            <a:fld id="{425A9960-D31B-459A-9944-10FC6E5D3FAE}" type="datetimeFigureOut">
              <a:rPr lang="sl-SI"/>
              <a:pPr>
                <a:defRPr/>
              </a:pPr>
              <a:t>12. 02. 2019</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D44CB1BA-0D81-4B21-9127-D69AB05E7A95}" type="slidenum">
              <a:rPr lang="sl-SI"/>
              <a:pPr>
                <a:defRPr/>
              </a:pPr>
              <a:t>‹#›</a:t>
            </a:fld>
            <a:endParaRPr lang="sl-SI"/>
          </a:p>
        </p:txBody>
      </p:sp>
    </p:spTree>
    <p:extLst>
      <p:ext uri="{BB962C8B-B14F-4D97-AF65-F5344CB8AC3E}">
        <p14:creationId xmlns:p14="http://schemas.microsoft.com/office/powerpoint/2010/main" val="388695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lvl1pPr>
              <a:defRPr/>
            </a:lvl1pPr>
          </a:lstStyle>
          <a:p>
            <a:pPr>
              <a:defRPr/>
            </a:pPr>
            <a:fld id="{9C4AC312-5CEC-4C7E-8570-2F07F2F8F54F}" type="datetimeFigureOut">
              <a:rPr lang="sl-SI"/>
              <a:pPr>
                <a:defRPr/>
              </a:pPr>
              <a:t>12. 02. 2019</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68006B94-0725-4506-95E4-19A9C71CF4F4}" type="slidenum">
              <a:rPr lang="sl-SI"/>
              <a:pPr>
                <a:defRPr/>
              </a:pPr>
              <a:t>‹#›</a:t>
            </a:fld>
            <a:endParaRPr lang="sl-SI"/>
          </a:p>
        </p:txBody>
      </p:sp>
    </p:spTree>
    <p:extLst>
      <p:ext uri="{BB962C8B-B14F-4D97-AF65-F5344CB8AC3E}">
        <p14:creationId xmlns:p14="http://schemas.microsoft.com/office/powerpoint/2010/main" val="267709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aslovni diapozitiv">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0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pic>
        <p:nvPicPr>
          <p:cNvPr id="8" name="Slik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384"/>
            <a:ext cx="9144000" cy="6740087"/>
          </a:xfrm>
          <a:prstGeom prst="rect">
            <a:avLst/>
          </a:prstGeom>
        </p:spPr>
      </p:pic>
    </p:spTree>
    <p:extLst>
      <p:ext uri="{BB962C8B-B14F-4D97-AF65-F5344CB8AC3E}">
        <p14:creationId xmlns:p14="http://schemas.microsoft.com/office/powerpoint/2010/main" val="1562480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934972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53448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344873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8" name="Ograda noge 7"/>
          <p:cNvSpPr>
            <a:spLocks noGrp="1"/>
          </p:cNvSpPr>
          <p:nvPr>
            <p:ph type="ftr" sz="quarter" idx="11"/>
          </p:nvPr>
        </p:nvSpPr>
        <p:spPr/>
        <p:txBody>
          <a:bodyPr/>
          <a:lstStyle/>
          <a:p>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74585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4" name="Ograda noge 3"/>
          <p:cNvSpPr>
            <a:spLocks noGrp="1"/>
          </p:cNvSpPr>
          <p:nvPr>
            <p:ph type="ftr" sz="quarter" idx="11"/>
          </p:nvPr>
        </p:nvSpPr>
        <p:spPr/>
        <p:txBody>
          <a:bodyPr/>
          <a:lstStyle/>
          <a:p>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55802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3" name="Ograda noge 2"/>
          <p:cNvSpPr>
            <a:spLocks noGrp="1"/>
          </p:cNvSpPr>
          <p:nvPr>
            <p:ph type="ftr" sz="quarter" idx="11"/>
          </p:nvPr>
        </p:nvSpPr>
        <p:spPr/>
        <p:txBody>
          <a:bodyPr/>
          <a:lstStyle/>
          <a:p>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44390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lvl1pPr>
              <a:defRPr/>
            </a:lvl1pPr>
          </a:lstStyle>
          <a:p>
            <a:pPr>
              <a:defRPr/>
            </a:pPr>
            <a:fld id="{13F1AB05-3AE6-41BC-8281-788C2583FE28}" type="datetimeFigureOut">
              <a:rPr lang="sl-SI"/>
              <a:pPr>
                <a:defRPr/>
              </a:pPr>
              <a:t>12. 02. 2019</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652327C6-60A8-46AF-ACF1-788A841FE697}" type="slidenum">
              <a:rPr lang="sl-SI"/>
              <a:pPr>
                <a:defRPr/>
              </a:pPr>
              <a:t>‹#›</a:t>
            </a:fld>
            <a:endParaRPr lang="sl-SI"/>
          </a:p>
        </p:txBody>
      </p:sp>
    </p:spTree>
    <p:extLst>
      <p:ext uri="{BB962C8B-B14F-4D97-AF65-F5344CB8AC3E}">
        <p14:creationId xmlns:p14="http://schemas.microsoft.com/office/powerpoint/2010/main" val="261291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546225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850158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01977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03288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54804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73850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81995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2375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8" name="Ograda noge 7"/>
          <p:cNvSpPr>
            <a:spLocks noGrp="1"/>
          </p:cNvSpPr>
          <p:nvPr>
            <p:ph type="ftr" sz="quarter" idx="11"/>
          </p:nvPr>
        </p:nvSpPr>
        <p:spPr/>
        <p:txBody>
          <a:bodyPr/>
          <a:lstStyle/>
          <a:p>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04173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2"/>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4" name="Ograda noge 3"/>
          <p:cNvSpPr>
            <a:spLocks noGrp="1"/>
          </p:cNvSpPr>
          <p:nvPr>
            <p:ph type="ftr" sz="quarter" idx="11"/>
          </p:nvPr>
        </p:nvSpPr>
        <p:spPr/>
        <p:txBody>
          <a:bodyPr/>
          <a:lstStyle/>
          <a:p>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2304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64282DE5-119D-43E1-A779-6AA54DFF711A}" type="datetimeFigureOut">
              <a:rPr lang="sl-SI"/>
              <a:pPr>
                <a:defRPr/>
              </a:pPr>
              <a:t>12. 02. 2019</a:t>
            </a:fld>
            <a:endParaRPr lang="sl-SI"/>
          </a:p>
        </p:txBody>
      </p:sp>
      <p:sp>
        <p:nvSpPr>
          <p:cNvPr id="5" name="Ograda noge 4"/>
          <p:cNvSpPr>
            <a:spLocks noGrp="1"/>
          </p:cNvSpPr>
          <p:nvPr>
            <p:ph type="ftr" sz="quarter" idx="11"/>
          </p:nvPr>
        </p:nvSpPr>
        <p:spPr/>
        <p:txBody>
          <a:bodyPr/>
          <a:lstStyle>
            <a:lvl1pPr>
              <a:defRPr/>
            </a:lvl1pPr>
          </a:lstStyle>
          <a:p>
            <a:pPr>
              <a:defRPr/>
            </a:pPr>
            <a:endParaRPr lang="sl-SI"/>
          </a:p>
        </p:txBody>
      </p:sp>
      <p:sp>
        <p:nvSpPr>
          <p:cNvPr id="6" name="Ograda številke diapozitiva 5"/>
          <p:cNvSpPr>
            <a:spLocks noGrp="1"/>
          </p:cNvSpPr>
          <p:nvPr>
            <p:ph type="sldNum" sz="quarter" idx="12"/>
          </p:nvPr>
        </p:nvSpPr>
        <p:spPr/>
        <p:txBody>
          <a:bodyPr/>
          <a:lstStyle>
            <a:lvl1pPr>
              <a:defRPr/>
            </a:lvl1pPr>
          </a:lstStyle>
          <a:p>
            <a:pPr>
              <a:defRPr/>
            </a:pPr>
            <a:fld id="{A5B73603-803B-4197-8905-85B7011AD364}" type="slidenum">
              <a:rPr lang="sl-SI"/>
              <a:pPr>
                <a:defRPr/>
              </a:pPr>
              <a:t>‹#›</a:t>
            </a:fld>
            <a:endParaRPr lang="sl-SI"/>
          </a:p>
        </p:txBody>
      </p:sp>
    </p:spTree>
    <p:extLst>
      <p:ext uri="{BB962C8B-B14F-4D97-AF65-F5344CB8AC3E}">
        <p14:creationId xmlns:p14="http://schemas.microsoft.com/office/powerpoint/2010/main" val="30313956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3" name="Ograda noge 2"/>
          <p:cNvSpPr>
            <a:spLocks noGrp="1"/>
          </p:cNvSpPr>
          <p:nvPr>
            <p:ph type="ftr" sz="quarter" idx="11"/>
          </p:nvPr>
        </p:nvSpPr>
        <p:spPr/>
        <p:txBody>
          <a:bodyPr/>
          <a:lstStyle/>
          <a:p>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53503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316000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4"/>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6" name="Ograda noge 5"/>
          <p:cNvSpPr>
            <a:spLocks noGrp="1"/>
          </p:cNvSpPr>
          <p:nvPr>
            <p:ph type="ftr" sz="quarter" idx="11"/>
          </p:nvPr>
        </p:nvSpPr>
        <p:spPr/>
        <p:txBody>
          <a:bodyPr/>
          <a:lstStyle/>
          <a:p>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376494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589235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11"/>
          </p:nvPr>
        </p:nvSpPr>
        <p:spPr/>
        <p:txBody>
          <a:bodyPr/>
          <a:lstStyle/>
          <a:p>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2207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p:cNvSpPr>
            <a:spLocks noGrp="1"/>
          </p:cNvSpPr>
          <p:nvPr>
            <p:ph type="dt" sz="half" idx="10"/>
          </p:nvPr>
        </p:nvSpPr>
        <p:spPr/>
        <p:txBody>
          <a:bodyPr/>
          <a:lstStyle>
            <a:lvl1pPr>
              <a:defRPr/>
            </a:lvl1pPr>
          </a:lstStyle>
          <a:p>
            <a:pPr>
              <a:defRPr/>
            </a:pPr>
            <a:fld id="{C2610A2A-6905-4053-ACE5-FA375C76797D}" type="datetimeFigureOut">
              <a:rPr lang="sl-SI"/>
              <a:pPr>
                <a:defRPr/>
              </a:pPr>
              <a:t>12. 02. 2019</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018A1277-B78A-43A0-B72A-FF3636255529}" type="slidenum">
              <a:rPr lang="sl-SI"/>
              <a:pPr>
                <a:defRPr/>
              </a:pPr>
              <a:t>‹#›</a:t>
            </a:fld>
            <a:endParaRPr lang="sl-SI"/>
          </a:p>
        </p:txBody>
      </p:sp>
    </p:spTree>
    <p:extLst>
      <p:ext uri="{BB962C8B-B14F-4D97-AF65-F5344CB8AC3E}">
        <p14:creationId xmlns:p14="http://schemas.microsoft.com/office/powerpoint/2010/main" val="32164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p:cNvSpPr>
            <a:spLocks noGrp="1"/>
          </p:cNvSpPr>
          <p:nvPr>
            <p:ph type="dt" sz="half" idx="10"/>
          </p:nvPr>
        </p:nvSpPr>
        <p:spPr/>
        <p:txBody>
          <a:bodyPr/>
          <a:lstStyle>
            <a:lvl1pPr>
              <a:defRPr/>
            </a:lvl1pPr>
          </a:lstStyle>
          <a:p>
            <a:pPr>
              <a:defRPr/>
            </a:pPr>
            <a:fld id="{A2E6921E-911B-4F78-9543-9E9F2DB9DEC9}" type="datetimeFigureOut">
              <a:rPr lang="sl-SI"/>
              <a:pPr>
                <a:defRPr/>
              </a:pPr>
              <a:t>12. 02. 2019</a:t>
            </a:fld>
            <a:endParaRPr lang="sl-SI"/>
          </a:p>
        </p:txBody>
      </p:sp>
      <p:sp>
        <p:nvSpPr>
          <p:cNvPr id="8" name="Ograda noge 4"/>
          <p:cNvSpPr>
            <a:spLocks noGrp="1"/>
          </p:cNvSpPr>
          <p:nvPr>
            <p:ph type="ftr" sz="quarter" idx="11"/>
          </p:nvPr>
        </p:nvSpPr>
        <p:spPr/>
        <p:txBody>
          <a:bodyPr/>
          <a:lstStyle>
            <a:lvl1pPr>
              <a:defRPr/>
            </a:lvl1pPr>
          </a:lstStyle>
          <a:p>
            <a:pPr>
              <a:defRPr/>
            </a:pPr>
            <a:endParaRPr lang="sl-SI"/>
          </a:p>
        </p:txBody>
      </p:sp>
      <p:sp>
        <p:nvSpPr>
          <p:cNvPr id="9" name="Ograda številke diapozitiva 5"/>
          <p:cNvSpPr>
            <a:spLocks noGrp="1"/>
          </p:cNvSpPr>
          <p:nvPr>
            <p:ph type="sldNum" sz="quarter" idx="12"/>
          </p:nvPr>
        </p:nvSpPr>
        <p:spPr/>
        <p:txBody>
          <a:bodyPr/>
          <a:lstStyle>
            <a:lvl1pPr>
              <a:defRPr/>
            </a:lvl1pPr>
          </a:lstStyle>
          <a:p>
            <a:pPr>
              <a:defRPr/>
            </a:pPr>
            <a:fld id="{35274215-A129-4182-BDDE-60098CF4E153}" type="slidenum">
              <a:rPr lang="sl-SI"/>
              <a:pPr>
                <a:defRPr/>
              </a:pPr>
              <a:t>‹#›</a:t>
            </a:fld>
            <a:endParaRPr lang="sl-SI"/>
          </a:p>
        </p:txBody>
      </p:sp>
    </p:spTree>
    <p:extLst>
      <p:ext uri="{BB962C8B-B14F-4D97-AF65-F5344CB8AC3E}">
        <p14:creationId xmlns:p14="http://schemas.microsoft.com/office/powerpoint/2010/main" val="398425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p:cNvSpPr>
            <a:spLocks noGrp="1"/>
          </p:cNvSpPr>
          <p:nvPr>
            <p:ph type="dt" sz="half" idx="10"/>
          </p:nvPr>
        </p:nvSpPr>
        <p:spPr/>
        <p:txBody>
          <a:bodyPr/>
          <a:lstStyle>
            <a:lvl1pPr>
              <a:defRPr/>
            </a:lvl1pPr>
          </a:lstStyle>
          <a:p>
            <a:pPr>
              <a:defRPr/>
            </a:pPr>
            <a:fld id="{4D4C00BD-3637-499D-B4AA-239A36906871}" type="datetimeFigureOut">
              <a:rPr lang="sl-SI"/>
              <a:pPr>
                <a:defRPr/>
              </a:pPr>
              <a:t>12. 02. 2019</a:t>
            </a:fld>
            <a:endParaRPr lang="sl-SI"/>
          </a:p>
        </p:txBody>
      </p:sp>
      <p:sp>
        <p:nvSpPr>
          <p:cNvPr id="4" name="Ograda noge 4"/>
          <p:cNvSpPr>
            <a:spLocks noGrp="1"/>
          </p:cNvSpPr>
          <p:nvPr>
            <p:ph type="ftr" sz="quarter" idx="11"/>
          </p:nvPr>
        </p:nvSpPr>
        <p:spPr/>
        <p:txBody>
          <a:bodyPr/>
          <a:lstStyle>
            <a:lvl1pPr>
              <a:defRPr/>
            </a:lvl1pPr>
          </a:lstStyle>
          <a:p>
            <a:pPr>
              <a:defRPr/>
            </a:pPr>
            <a:endParaRPr lang="sl-SI"/>
          </a:p>
        </p:txBody>
      </p:sp>
      <p:sp>
        <p:nvSpPr>
          <p:cNvPr id="5" name="Ograda številke diapozitiva 5"/>
          <p:cNvSpPr>
            <a:spLocks noGrp="1"/>
          </p:cNvSpPr>
          <p:nvPr>
            <p:ph type="sldNum" sz="quarter" idx="12"/>
          </p:nvPr>
        </p:nvSpPr>
        <p:spPr/>
        <p:txBody>
          <a:bodyPr/>
          <a:lstStyle>
            <a:lvl1pPr>
              <a:defRPr/>
            </a:lvl1pPr>
          </a:lstStyle>
          <a:p>
            <a:pPr>
              <a:defRPr/>
            </a:pPr>
            <a:fld id="{FA7105FA-2E16-4B7C-89DC-7AB3A96EF7DB}" type="slidenum">
              <a:rPr lang="sl-SI"/>
              <a:pPr>
                <a:defRPr/>
              </a:pPr>
              <a:t>‹#›</a:t>
            </a:fld>
            <a:endParaRPr lang="sl-SI"/>
          </a:p>
        </p:txBody>
      </p:sp>
    </p:spTree>
    <p:extLst>
      <p:ext uri="{BB962C8B-B14F-4D97-AF65-F5344CB8AC3E}">
        <p14:creationId xmlns:p14="http://schemas.microsoft.com/office/powerpoint/2010/main" val="421838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2560F5FD-A2C6-4B99-882C-552EC92AC128}" type="datetimeFigureOut">
              <a:rPr lang="sl-SI"/>
              <a:pPr>
                <a:defRPr/>
              </a:pPr>
              <a:t>12. 02. 2019</a:t>
            </a:fld>
            <a:endParaRPr lang="sl-SI"/>
          </a:p>
        </p:txBody>
      </p:sp>
      <p:sp>
        <p:nvSpPr>
          <p:cNvPr id="3" name="Ograda noge 4"/>
          <p:cNvSpPr>
            <a:spLocks noGrp="1"/>
          </p:cNvSpPr>
          <p:nvPr>
            <p:ph type="ftr" sz="quarter" idx="11"/>
          </p:nvPr>
        </p:nvSpPr>
        <p:spPr/>
        <p:txBody>
          <a:bodyPr/>
          <a:lstStyle>
            <a:lvl1pPr>
              <a:defRPr/>
            </a:lvl1pPr>
          </a:lstStyle>
          <a:p>
            <a:pPr>
              <a:defRPr/>
            </a:pPr>
            <a:endParaRPr lang="sl-SI"/>
          </a:p>
        </p:txBody>
      </p:sp>
      <p:sp>
        <p:nvSpPr>
          <p:cNvPr id="4" name="Ograda številke diapozitiva 5"/>
          <p:cNvSpPr>
            <a:spLocks noGrp="1"/>
          </p:cNvSpPr>
          <p:nvPr>
            <p:ph type="sldNum" sz="quarter" idx="12"/>
          </p:nvPr>
        </p:nvSpPr>
        <p:spPr/>
        <p:txBody>
          <a:bodyPr/>
          <a:lstStyle>
            <a:lvl1pPr>
              <a:defRPr/>
            </a:lvl1pPr>
          </a:lstStyle>
          <a:p>
            <a:pPr>
              <a:defRPr/>
            </a:pPr>
            <a:fld id="{14DDAA04-549C-4AA4-AEBF-4D77E8DDA5BE}" type="slidenum">
              <a:rPr lang="sl-SI"/>
              <a:pPr>
                <a:defRPr/>
              </a:pPr>
              <a:t>‹#›</a:t>
            </a:fld>
            <a:endParaRPr lang="sl-SI"/>
          </a:p>
        </p:txBody>
      </p:sp>
    </p:spTree>
    <p:extLst>
      <p:ext uri="{BB962C8B-B14F-4D97-AF65-F5344CB8AC3E}">
        <p14:creationId xmlns:p14="http://schemas.microsoft.com/office/powerpoint/2010/main" val="416220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DBB10C1A-FB52-4EEC-A7F1-5A4BA3927AC8}" type="datetimeFigureOut">
              <a:rPr lang="sl-SI"/>
              <a:pPr>
                <a:defRPr/>
              </a:pPr>
              <a:t>12. 02. 2019</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774B48B0-C346-4431-A009-E804F973DAB2}" type="slidenum">
              <a:rPr lang="sl-SI"/>
              <a:pPr>
                <a:defRPr/>
              </a:pPr>
              <a:t>‹#›</a:t>
            </a:fld>
            <a:endParaRPr lang="sl-SI"/>
          </a:p>
        </p:txBody>
      </p:sp>
    </p:spTree>
    <p:extLst>
      <p:ext uri="{BB962C8B-B14F-4D97-AF65-F5344CB8AC3E}">
        <p14:creationId xmlns:p14="http://schemas.microsoft.com/office/powerpoint/2010/main" val="359413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B83EF005-D6EE-4533-BFE5-6F46D92AF5A2}" type="datetimeFigureOut">
              <a:rPr lang="sl-SI"/>
              <a:pPr>
                <a:defRPr/>
              </a:pPr>
              <a:t>12. 02. 2019</a:t>
            </a:fld>
            <a:endParaRPr lang="sl-SI"/>
          </a:p>
        </p:txBody>
      </p:sp>
      <p:sp>
        <p:nvSpPr>
          <p:cNvPr id="6" name="Ograda noge 4"/>
          <p:cNvSpPr>
            <a:spLocks noGrp="1"/>
          </p:cNvSpPr>
          <p:nvPr>
            <p:ph type="ftr" sz="quarter" idx="11"/>
          </p:nvPr>
        </p:nvSpPr>
        <p:spPr/>
        <p:txBody>
          <a:bodyPr/>
          <a:lstStyle>
            <a:lvl1pPr>
              <a:defRPr/>
            </a:lvl1pPr>
          </a:lstStyle>
          <a:p>
            <a:pPr>
              <a:defRPr/>
            </a:pPr>
            <a:endParaRPr lang="sl-SI"/>
          </a:p>
        </p:txBody>
      </p:sp>
      <p:sp>
        <p:nvSpPr>
          <p:cNvPr id="7" name="Ograda številke diapozitiva 5"/>
          <p:cNvSpPr>
            <a:spLocks noGrp="1"/>
          </p:cNvSpPr>
          <p:nvPr>
            <p:ph type="sldNum" sz="quarter" idx="12"/>
          </p:nvPr>
        </p:nvSpPr>
        <p:spPr/>
        <p:txBody>
          <a:bodyPr/>
          <a:lstStyle>
            <a:lvl1pPr>
              <a:defRPr/>
            </a:lvl1pPr>
          </a:lstStyle>
          <a:p>
            <a:pPr>
              <a:defRPr/>
            </a:pPr>
            <a:fld id="{52923A43-5436-40B1-B673-DEA207D0E29B}" type="slidenum">
              <a:rPr lang="sl-SI"/>
              <a:pPr>
                <a:defRPr/>
              </a:pPr>
              <a:t>‹#›</a:t>
            </a:fld>
            <a:endParaRPr lang="sl-SI"/>
          </a:p>
        </p:txBody>
      </p:sp>
    </p:spTree>
    <p:extLst>
      <p:ext uri="{BB962C8B-B14F-4D97-AF65-F5344CB8AC3E}">
        <p14:creationId xmlns:p14="http://schemas.microsoft.com/office/powerpoint/2010/main" val="3312052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E9C10AC-28A4-4E4B-876A-141806CCDA77}" type="datetimeFigureOut">
              <a:rPr lang="sl-SI"/>
              <a:pPr>
                <a:defRPr/>
              </a:pPr>
              <a:t>12. 02. 2019</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D4D4516-1AA8-4C9E-B5C0-35E7B1A4C539}" type="slidenum">
              <a:rPr lang="sl-SI"/>
              <a:pPr>
                <a:defRPr/>
              </a:pPr>
              <a:t>‹#›</a:t>
            </a:fld>
            <a:endParaRPr lang="sl-SI"/>
          </a:p>
        </p:txBody>
      </p:sp>
      <p:pic>
        <p:nvPicPr>
          <p:cNvPr id="7" name="Picture 2" descr="C:\Users\vidonja\Desktop\MKO\PPT\PPT1_-01-02.jpg"/>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43964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2205572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87CAA-FF2A-437D-9239-80C30ACA40B9}" type="datetimeFigureOut">
              <a:rPr lang="sl-SI" smtClean="0">
                <a:solidFill>
                  <a:prstClr val="black">
                    <a:tint val="75000"/>
                  </a:prstClr>
                </a:solidFill>
              </a:rPr>
              <a:pPr/>
              <a:t>12. 02. 2019</a:t>
            </a:fld>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14627-7412-4605-A2B8-6A8F5ECD08B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17681671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kz-selnica.si/" TargetMode="Externa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agriculture/rural-development-2014-2020/index_sl.ht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www.program-podezelja.s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rm-nm.si/" TargetMode="Externa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a:spLocks noGrp="1"/>
          </p:cNvSpPr>
          <p:nvPr>
            <p:ph type="ctrTitle"/>
          </p:nvPr>
        </p:nvSpPr>
        <p:spPr>
          <a:xfrm>
            <a:off x="467544" y="1628800"/>
            <a:ext cx="8208912" cy="1470025"/>
          </a:xfrm>
        </p:spPr>
        <p:txBody>
          <a:bodyPr>
            <a:noAutofit/>
          </a:bodyPr>
          <a:lstStyle/>
          <a:p>
            <a:r>
              <a:rPr lang="sl-SI" sz="4000" b="1" dirty="0" smtClean="0">
                <a:solidFill>
                  <a:schemeClr val="bg1"/>
                </a:solidFill>
                <a:latin typeface="Arial" panose="020B0604020202020204" pitchFamily="34" charset="0"/>
                <a:cs typeface="Arial" panose="020B0604020202020204" pitchFamily="34" charset="0"/>
              </a:rPr>
              <a:t>OZNAČEVANJE VIRA SOFINANCIRANJA</a:t>
            </a:r>
            <a:br>
              <a:rPr lang="sl-SI" sz="4000" b="1" dirty="0" smtClean="0">
                <a:solidFill>
                  <a:schemeClr val="bg1"/>
                </a:solidFill>
                <a:latin typeface="Arial" panose="020B0604020202020204" pitchFamily="34" charset="0"/>
                <a:cs typeface="Arial" panose="020B0604020202020204" pitchFamily="34" charset="0"/>
              </a:rPr>
            </a:br>
            <a:r>
              <a:rPr lang="sl-SI" sz="2000" b="1" dirty="0" smtClean="0">
                <a:solidFill>
                  <a:schemeClr val="bg1"/>
                </a:solidFill>
                <a:latin typeface="Arial" panose="020B0604020202020204" pitchFamily="34" charset="0"/>
                <a:cs typeface="Arial" panose="020B0604020202020204" pitchFamily="34" charset="0"/>
              </a:rPr>
              <a:t>POSLOVNA </a:t>
            </a:r>
            <a:r>
              <a:rPr lang="sl-SI" sz="2000" b="1" dirty="0">
                <a:solidFill>
                  <a:schemeClr val="bg1"/>
                </a:solidFill>
                <a:latin typeface="Arial" panose="020B0604020202020204" pitchFamily="34" charset="0"/>
                <a:cs typeface="Arial" panose="020B0604020202020204" pitchFamily="34" charset="0"/>
              </a:rPr>
              <a:t>SPLETNA STRAN</a:t>
            </a:r>
            <a:r>
              <a:rPr lang="sl-SI" sz="4000" b="1" dirty="0">
                <a:solidFill>
                  <a:schemeClr val="bg1"/>
                </a:solidFill>
                <a:latin typeface="Arial" panose="020B0604020202020204" pitchFamily="34" charset="0"/>
                <a:cs typeface="Arial" panose="020B0604020202020204" pitchFamily="34" charset="0"/>
              </a:rPr>
              <a:t/>
            </a:r>
            <a:br>
              <a:rPr lang="sl-SI" sz="4000" b="1" dirty="0">
                <a:solidFill>
                  <a:schemeClr val="bg1"/>
                </a:solidFill>
                <a:latin typeface="Arial" panose="020B0604020202020204" pitchFamily="34" charset="0"/>
                <a:cs typeface="Arial" panose="020B0604020202020204" pitchFamily="34" charset="0"/>
              </a:rPr>
            </a:br>
            <a:r>
              <a:rPr lang="sl-SI" sz="3600" b="1" dirty="0">
                <a:solidFill>
                  <a:schemeClr val="bg1"/>
                </a:solidFill>
                <a:latin typeface="Arial" panose="020B0604020202020204" pitchFamily="34" charset="0"/>
                <a:cs typeface="Arial" panose="020B0604020202020204" pitchFamily="34" charset="0"/>
              </a:rPr>
              <a:t/>
            </a:r>
            <a:br>
              <a:rPr lang="sl-SI" sz="3600" b="1" dirty="0">
                <a:solidFill>
                  <a:schemeClr val="bg1"/>
                </a:solidFill>
                <a:latin typeface="Arial" panose="020B0604020202020204" pitchFamily="34" charset="0"/>
                <a:cs typeface="Arial" panose="020B0604020202020204" pitchFamily="34" charset="0"/>
              </a:rPr>
            </a:br>
            <a:r>
              <a:rPr lang="sl-SI" sz="2400" b="1" dirty="0">
                <a:solidFill>
                  <a:schemeClr val="bg1"/>
                </a:solidFill>
                <a:latin typeface="Arial" panose="020B0604020202020204" pitchFamily="34" charset="0"/>
                <a:cs typeface="Arial" panose="020B0604020202020204" pitchFamily="34" charset="0"/>
              </a:rPr>
              <a:t>Izobraževanje za ukrepe kmetijske politike za leto 2019</a:t>
            </a:r>
          </a:p>
        </p:txBody>
      </p:sp>
      <p:sp>
        <p:nvSpPr>
          <p:cNvPr id="2" name="PoljeZBesedilom 1"/>
          <p:cNvSpPr txBox="1"/>
          <p:nvPr/>
        </p:nvSpPr>
        <p:spPr>
          <a:xfrm>
            <a:off x="323528" y="4077072"/>
            <a:ext cx="4032448" cy="707886"/>
          </a:xfrm>
          <a:prstGeom prst="rect">
            <a:avLst/>
          </a:prstGeom>
          <a:noFill/>
        </p:spPr>
        <p:txBody>
          <a:bodyPr wrap="square" rtlCol="0">
            <a:spAutoFit/>
          </a:bodyPr>
          <a:lstStyle/>
          <a:p>
            <a:r>
              <a:rPr lang="sl-SI" sz="2000" b="1" dirty="0">
                <a:solidFill>
                  <a:prstClr val="white"/>
                </a:solidFill>
                <a:latin typeface="Arial" panose="020B0604020202020204" pitchFamily="34" charset="0"/>
                <a:cs typeface="Arial" panose="020B0604020202020204" pitchFamily="34" charset="0"/>
              </a:rPr>
              <a:t>Nina </a:t>
            </a:r>
            <a:r>
              <a:rPr lang="sl-SI" sz="2000" b="1" dirty="0" err="1" smtClean="0">
                <a:solidFill>
                  <a:prstClr val="white"/>
                </a:solidFill>
                <a:latin typeface="Arial" panose="020B0604020202020204" pitchFamily="34" charset="0"/>
                <a:cs typeface="Arial" panose="020B0604020202020204" pitchFamily="34" charset="0"/>
              </a:rPr>
              <a:t>Kenda,Matej</a:t>
            </a:r>
            <a:r>
              <a:rPr lang="sl-SI" sz="2000" b="1" dirty="0" smtClean="0">
                <a:solidFill>
                  <a:prstClr val="white"/>
                </a:solidFill>
                <a:latin typeface="Arial" panose="020B0604020202020204" pitchFamily="34" charset="0"/>
                <a:cs typeface="Arial" panose="020B0604020202020204" pitchFamily="34" charset="0"/>
              </a:rPr>
              <a:t> Štepec</a:t>
            </a:r>
            <a:endParaRPr lang="sl-SI" sz="2000" b="1" dirty="0">
              <a:solidFill>
                <a:prstClr val="white"/>
              </a:solidFill>
              <a:latin typeface="Arial" panose="020B0604020202020204" pitchFamily="34" charset="0"/>
              <a:cs typeface="Arial" panose="020B0604020202020204" pitchFamily="34" charset="0"/>
            </a:endParaRPr>
          </a:p>
          <a:p>
            <a:r>
              <a:rPr lang="sl-SI" sz="2000" dirty="0">
                <a:solidFill>
                  <a:prstClr val="white"/>
                </a:solidFill>
                <a:latin typeface="Arial" panose="020B0604020202020204" pitchFamily="34" charset="0"/>
                <a:cs typeface="Arial" panose="020B0604020202020204" pitchFamily="34" charset="0"/>
              </a:rPr>
              <a:t>februar 2019</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8" t="8452" r="40496" b="16105"/>
          <a:stretch/>
        </p:blipFill>
        <p:spPr bwMode="auto">
          <a:xfrm>
            <a:off x="862013" y="6376988"/>
            <a:ext cx="1438275" cy="34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009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91264" cy="994122"/>
          </a:xfrm>
        </p:spPr>
        <p:txBody>
          <a:bodyPr>
            <a:normAutofit/>
          </a:bodyPr>
          <a:lstStyle/>
          <a:p>
            <a:pPr marL="0" indent="0"/>
            <a:r>
              <a:rPr lang="sl-SI" sz="1600" dirty="0"/>
              <a:t>Primer</a:t>
            </a:r>
            <a:r>
              <a:rPr lang="en-US" sz="1600" dirty="0"/>
              <a:t> 2 - </a:t>
            </a:r>
            <a:r>
              <a:rPr lang="sl-SI" sz="1600" b="1" dirty="0"/>
              <a:t>vir sofinanciranja na poslovni spletni strani ni označen </a:t>
            </a:r>
            <a:r>
              <a:rPr lang="sl-SI" sz="1600" dirty="0"/>
              <a:t>v skladu z zahtevami</a:t>
            </a:r>
            <a:r>
              <a:rPr lang="en-US" sz="1600" dirty="0"/>
              <a:t> </a:t>
            </a:r>
            <a:r>
              <a:rPr lang="sl-SI" sz="1600" dirty="0"/>
              <a:t>-</a:t>
            </a:r>
            <a:r>
              <a:rPr lang="en-US" sz="1600" dirty="0"/>
              <a:t> </a:t>
            </a:r>
            <a:r>
              <a:rPr lang="sl-SI" sz="1600" b="1" dirty="0"/>
              <a:t>ni označen</a:t>
            </a:r>
            <a:r>
              <a:rPr lang="sl-SI" sz="1600" dirty="0"/>
              <a:t> </a:t>
            </a:r>
            <a:r>
              <a:rPr lang="en-US" sz="1600" dirty="0"/>
              <a:t>- s</a:t>
            </a:r>
            <a:r>
              <a:rPr lang="sl-SI" sz="1600" dirty="0" err="1"/>
              <a:t>pletna</a:t>
            </a:r>
            <a:r>
              <a:rPr lang="sl-SI" sz="1600" dirty="0"/>
              <a:t> stran </a:t>
            </a:r>
            <a:r>
              <a:rPr lang="sl-SI" sz="1600" u="sng" dirty="0"/>
              <a:t>WWW.KMETIJA-VERK.SI</a:t>
            </a:r>
            <a:endParaRPr lang="sl-SI" sz="1600" dirty="0"/>
          </a:p>
        </p:txBody>
      </p:sp>
      <p:pic>
        <p:nvPicPr>
          <p:cNvPr id="4" name="Označba mesta vsebine 3"/>
          <p:cNvPicPr>
            <a:picLocks noGrp="1"/>
          </p:cNvPicPr>
          <p:nvPr>
            <p:ph idx="1"/>
          </p:nvPr>
        </p:nvPicPr>
        <p:blipFill rotWithShape="1">
          <a:blip r:embed="rId2"/>
          <a:srcRect l="14033"/>
          <a:stretch/>
        </p:blipFill>
        <p:spPr bwMode="auto">
          <a:xfrm>
            <a:off x="683568" y="1268760"/>
            <a:ext cx="7848872"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5516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rotWithShape="1">
          <a:blip r:embed="rId2"/>
          <a:srcRect l="14033"/>
          <a:stretch/>
        </p:blipFill>
        <p:spPr bwMode="auto">
          <a:xfrm>
            <a:off x="467544" y="260648"/>
            <a:ext cx="8064896"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798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rotWithShape="1">
          <a:blip r:embed="rId2"/>
          <a:srcRect l="14033"/>
          <a:stretch/>
        </p:blipFill>
        <p:spPr bwMode="auto">
          <a:xfrm>
            <a:off x="467544" y="404664"/>
            <a:ext cx="8352928" cy="5904656"/>
          </a:xfrm>
          <a:prstGeom prst="rect">
            <a:avLst/>
          </a:prstGeom>
          <a:ln>
            <a:noFill/>
          </a:ln>
          <a:extLst>
            <a:ext uri="{53640926-AAD7-44D8-BBD7-CCE9431645EC}">
              <a14:shadowObscured xmlns:a14="http://schemas.microsoft.com/office/drawing/2010/main"/>
            </a:ext>
          </a:extLst>
        </p:spPr>
      </p:pic>
      <p:sp>
        <p:nvSpPr>
          <p:cNvPr id="3" name="Elipsa 5">
            <a:extLst>
              <a:ext uri="{FF2B5EF4-FFF2-40B4-BE49-F238E27FC236}">
                <a16:creationId xmlns:a16="http://schemas.microsoft.com/office/drawing/2014/main" id="{C6EFE89B-9169-4991-8C15-88564CFC0931}"/>
              </a:ext>
            </a:extLst>
          </p:cNvPr>
          <p:cNvSpPr/>
          <p:nvPr/>
        </p:nvSpPr>
        <p:spPr>
          <a:xfrm>
            <a:off x="6489049" y="1124744"/>
            <a:ext cx="2304256"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Rectangle 1">
            <a:extLst>
              <a:ext uri="{FF2B5EF4-FFF2-40B4-BE49-F238E27FC236}">
                <a16:creationId xmlns:a16="http://schemas.microsoft.com/office/drawing/2014/main" id="{75163AF6-AB96-4B69-8149-197D9D99B72A}"/>
              </a:ext>
            </a:extLst>
          </p:cNvPr>
          <p:cNvSpPr/>
          <p:nvPr/>
        </p:nvSpPr>
        <p:spPr>
          <a:xfrm>
            <a:off x="6654774" y="1340768"/>
            <a:ext cx="1990306" cy="1323439"/>
          </a:xfrm>
          <a:prstGeom prst="rect">
            <a:avLst/>
          </a:prstGeom>
        </p:spPr>
        <p:txBody>
          <a:bodyPr wrap="square">
            <a:spAutoFit/>
          </a:bodyPr>
          <a:lstStyle/>
          <a:p>
            <a:pPr algn="ctr"/>
            <a:r>
              <a:rPr lang="sl-SI" sz="1600" dirty="0">
                <a:latin typeface="Arial" panose="020B0604020202020204" pitchFamily="34" charset="0"/>
                <a:cs typeface="Arial" panose="020B0604020202020204" pitchFamily="34" charset="0"/>
              </a:rPr>
              <a:t>razvidna povezava med namenom spletne strani ter podporo PRP </a:t>
            </a:r>
            <a:endParaRPr lang="en-US" sz="1600"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2014</a:t>
            </a:r>
            <a:r>
              <a:rPr lang="en-US" sz="1600" dirty="0">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sl-SI" sz="1600" dirty="0">
                <a:latin typeface="Arial" panose="020B0604020202020204" pitchFamily="34" charset="0"/>
                <a:cs typeface="Arial" panose="020B0604020202020204" pitchFamily="34" charset="0"/>
              </a:rPr>
              <a:t>2020 </a:t>
            </a:r>
          </a:p>
        </p:txBody>
      </p:sp>
    </p:spTree>
    <p:extLst>
      <p:ext uri="{BB962C8B-B14F-4D97-AF65-F5344CB8AC3E}">
        <p14:creationId xmlns:p14="http://schemas.microsoft.com/office/powerpoint/2010/main" val="2235837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88640"/>
            <a:ext cx="8229600" cy="1143000"/>
          </a:xfrm>
        </p:spPr>
        <p:txBody>
          <a:bodyPr>
            <a:noAutofit/>
          </a:bodyPr>
          <a:lstStyle/>
          <a:p>
            <a:pPr marL="0" indent="0"/>
            <a:r>
              <a:rPr lang="sl-SI" sz="1600" dirty="0"/>
              <a:t>Primer </a:t>
            </a:r>
            <a:r>
              <a:rPr lang="en-US" sz="1600" dirty="0"/>
              <a:t>3 - </a:t>
            </a:r>
            <a:r>
              <a:rPr lang="sl-SI" sz="1600" b="1" dirty="0"/>
              <a:t>vir sofinanciranja na poslovni spletni strani ni označen v skladu z zahtevami - nepopolno</a:t>
            </a:r>
            <a:r>
              <a:rPr lang="sl-SI" sz="1600" dirty="0"/>
              <a:t> - spletna stran  </a:t>
            </a:r>
            <a:r>
              <a:rPr lang="sl-SI" sz="1600" u="sng" dirty="0">
                <a:hlinkClick r:id="rId2"/>
              </a:rPr>
              <a:t>WWW.KZ-SELNICA.SI</a:t>
            </a:r>
            <a:r>
              <a:rPr lang="sl-SI" sz="1600" dirty="0"/>
              <a:t/>
            </a:r>
            <a:br>
              <a:rPr lang="sl-SI" sz="1600" dirty="0"/>
            </a:br>
            <a:endParaRPr lang="sl-SI" sz="1600" dirty="0"/>
          </a:p>
        </p:txBody>
      </p:sp>
      <p:pic>
        <p:nvPicPr>
          <p:cNvPr id="4" name="Slika 3"/>
          <p:cNvPicPr/>
          <p:nvPr/>
        </p:nvPicPr>
        <p:blipFill rotWithShape="1">
          <a:blip r:embed="rId3"/>
          <a:srcRect l="14140"/>
          <a:stretch/>
        </p:blipFill>
        <p:spPr bwMode="auto">
          <a:xfrm>
            <a:off x="428631" y="908720"/>
            <a:ext cx="8417470" cy="5616624"/>
          </a:xfrm>
          <a:prstGeom prst="rect">
            <a:avLst/>
          </a:prstGeom>
          <a:ln>
            <a:noFill/>
          </a:ln>
          <a:extLst>
            <a:ext uri="{53640926-AAD7-44D8-BBD7-CCE9431645EC}">
              <a14:shadowObscured xmlns:a14="http://schemas.microsoft.com/office/drawing/2010/main"/>
            </a:ext>
          </a:extLst>
        </p:spPr>
      </p:pic>
      <p:sp>
        <p:nvSpPr>
          <p:cNvPr id="5" name="Elipsa 4"/>
          <p:cNvSpPr/>
          <p:nvPr/>
        </p:nvSpPr>
        <p:spPr>
          <a:xfrm>
            <a:off x="5603301" y="3861048"/>
            <a:ext cx="3337996"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ravokotnik 5"/>
          <p:cNvSpPr/>
          <p:nvPr/>
        </p:nvSpPr>
        <p:spPr>
          <a:xfrm>
            <a:off x="6012160" y="4052206"/>
            <a:ext cx="2520279" cy="1705916"/>
          </a:xfrm>
          <a:prstGeom prst="rect">
            <a:avLst/>
          </a:prstGeom>
        </p:spPr>
        <p:txBody>
          <a:bodyPr wrap="square">
            <a:spAutoFit/>
          </a:bodyPr>
          <a:lstStyle/>
          <a:p>
            <a:pPr algn="ctr">
              <a:lnSpc>
                <a:spcPct val="107000"/>
              </a:lnSpc>
              <a:spcAft>
                <a:spcPts val="800"/>
              </a:spcAft>
            </a:pPr>
            <a:r>
              <a:rPr lang="sl-SI" sz="1400" dirty="0">
                <a:latin typeface="Calibri" panose="020F0502020204030204" pitchFamily="34" charset="0"/>
                <a:ea typeface="Calibri" panose="020F0502020204030204" pitchFamily="34" charset="0"/>
                <a:cs typeface="Times New Roman" panose="02020603050405020304" pitchFamily="18" charset="0"/>
              </a:rPr>
              <a:t>Glavna stran: na glavni strani je logotip PRP ter zastavi EU in SLO, preko katerih je s klikom na le-te mogoč dostop do podstrani z opisom ukrepov za katere so prejeli podporo (EK, KOPOP in OMD). </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156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p:cNvPicPr>
          <p:nvPr>
            <p:ph idx="1"/>
          </p:nvPr>
        </p:nvPicPr>
        <p:blipFill rotWithShape="1">
          <a:blip r:embed="rId2"/>
          <a:srcRect l="14035"/>
          <a:stretch/>
        </p:blipFill>
        <p:spPr bwMode="auto">
          <a:xfrm>
            <a:off x="611559" y="332656"/>
            <a:ext cx="8068477" cy="6366920"/>
          </a:xfrm>
          <a:prstGeom prst="rect">
            <a:avLst/>
          </a:prstGeom>
          <a:ln>
            <a:noFill/>
          </a:ln>
          <a:extLst>
            <a:ext uri="{53640926-AAD7-44D8-BBD7-CCE9431645EC}">
              <a14:shadowObscured xmlns:a14="http://schemas.microsoft.com/office/drawing/2010/main"/>
            </a:ext>
          </a:extLst>
        </p:spPr>
      </p:pic>
      <p:sp>
        <p:nvSpPr>
          <p:cNvPr id="5" name="Elipsa 4"/>
          <p:cNvSpPr/>
          <p:nvPr/>
        </p:nvSpPr>
        <p:spPr>
          <a:xfrm>
            <a:off x="5508104" y="3861048"/>
            <a:ext cx="3337996"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ravokotnik 5"/>
          <p:cNvSpPr/>
          <p:nvPr/>
        </p:nvSpPr>
        <p:spPr>
          <a:xfrm>
            <a:off x="6087749" y="3997223"/>
            <a:ext cx="2592288" cy="1815882"/>
          </a:xfrm>
          <a:prstGeom prst="rect">
            <a:avLst/>
          </a:prstGeom>
        </p:spPr>
        <p:txBody>
          <a:bodyPr wrap="square">
            <a:spAutoFit/>
          </a:bodyPr>
          <a:lstStyle/>
          <a:p>
            <a:r>
              <a:rPr lang="sl-SI" sz="1400" dirty="0"/>
              <a:t>Podstran (do nje pridemo s klikom na logotip PRP ter zastavi EU in SLO na glavni strani). Na podstrani je opis ukrepa za katerega so prejeli podporo (EK), </a:t>
            </a:r>
            <a:r>
              <a:rPr lang="sl-SI" sz="1400" b="1" dirty="0"/>
              <a:t>ni pa opisa ukrepov za katere so tudi prejeli podporo </a:t>
            </a:r>
            <a:r>
              <a:rPr lang="sl-SI" sz="1400" dirty="0"/>
              <a:t>(KOPOP in OMD.</a:t>
            </a:r>
          </a:p>
        </p:txBody>
      </p:sp>
    </p:spTree>
    <p:extLst>
      <p:ext uri="{BB962C8B-B14F-4D97-AF65-F5344CB8AC3E}">
        <p14:creationId xmlns:p14="http://schemas.microsoft.com/office/powerpoint/2010/main" val="273168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9200" y="116632"/>
            <a:ext cx="8229600" cy="1143000"/>
          </a:xfrm>
        </p:spPr>
        <p:txBody>
          <a:bodyPr>
            <a:normAutofit/>
          </a:bodyPr>
          <a:lstStyle/>
          <a:p>
            <a:r>
              <a:rPr lang="sl-SI" sz="1600" dirty="0"/>
              <a:t>Primer </a:t>
            </a:r>
            <a:r>
              <a:rPr lang="en-US" sz="1600" dirty="0"/>
              <a:t>4 - </a:t>
            </a:r>
            <a:r>
              <a:rPr lang="sl-SI" sz="1600" b="1" dirty="0"/>
              <a:t>vir sofinanciranja na poslovni spletni strani ni označen v skladu z zahtevami</a:t>
            </a:r>
            <a:r>
              <a:rPr lang="en-US" sz="1600" b="1" dirty="0"/>
              <a:t> </a:t>
            </a:r>
            <a:r>
              <a:rPr lang="sl-SI" sz="1600" b="1" dirty="0"/>
              <a:t>- ni označen</a:t>
            </a:r>
            <a:r>
              <a:rPr lang="sl-SI" sz="1600" dirty="0"/>
              <a:t> - spletna stran: </a:t>
            </a:r>
            <a:r>
              <a:rPr lang="sl-SI" sz="1600" u="sng" dirty="0"/>
              <a:t>WWW.ŽGAJNAR.SI</a:t>
            </a:r>
            <a:r>
              <a:rPr lang="sl-SI" sz="1600" dirty="0"/>
              <a:t/>
            </a:r>
            <a:br>
              <a:rPr lang="sl-SI" sz="1600" dirty="0"/>
            </a:br>
            <a:endParaRPr lang="sl-SI" sz="1600" dirty="0"/>
          </a:p>
        </p:txBody>
      </p:sp>
      <p:pic>
        <p:nvPicPr>
          <p:cNvPr id="4" name="Označba mesta vsebine 3"/>
          <p:cNvPicPr>
            <a:picLocks noGrp="1"/>
          </p:cNvPicPr>
          <p:nvPr>
            <p:ph idx="1"/>
          </p:nvPr>
        </p:nvPicPr>
        <p:blipFill rotWithShape="1">
          <a:blip r:embed="rId2"/>
          <a:srcRect l="14890"/>
          <a:stretch/>
        </p:blipFill>
        <p:spPr bwMode="auto">
          <a:xfrm>
            <a:off x="429200" y="980728"/>
            <a:ext cx="7743200" cy="49960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854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p:cNvPicPr>
          <p:nvPr>
            <p:ph idx="1"/>
          </p:nvPr>
        </p:nvPicPr>
        <p:blipFill rotWithShape="1">
          <a:blip r:embed="rId2"/>
          <a:srcRect l="13925"/>
          <a:stretch/>
        </p:blipFill>
        <p:spPr bwMode="auto">
          <a:xfrm>
            <a:off x="179512" y="188640"/>
            <a:ext cx="8208912" cy="6120680"/>
          </a:xfrm>
          <a:prstGeom prst="rect">
            <a:avLst/>
          </a:prstGeom>
          <a:ln>
            <a:noFill/>
          </a:ln>
          <a:extLst>
            <a:ext uri="{53640926-AAD7-44D8-BBD7-CCE9431645EC}">
              <a14:shadowObscured xmlns:a14="http://schemas.microsoft.com/office/drawing/2010/main"/>
            </a:ext>
          </a:extLst>
        </p:spPr>
      </p:pic>
      <p:sp>
        <p:nvSpPr>
          <p:cNvPr id="5" name="Elipsa 4"/>
          <p:cNvSpPr/>
          <p:nvPr/>
        </p:nvSpPr>
        <p:spPr>
          <a:xfrm>
            <a:off x="4860032" y="836712"/>
            <a:ext cx="3337996"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Pravokotnik 5"/>
          <p:cNvSpPr/>
          <p:nvPr/>
        </p:nvSpPr>
        <p:spPr>
          <a:xfrm>
            <a:off x="5292080" y="1262951"/>
            <a:ext cx="2790156" cy="1661993"/>
          </a:xfrm>
          <a:prstGeom prst="rect">
            <a:avLst/>
          </a:prstGeom>
        </p:spPr>
        <p:txBody>
          <a:bodyPr wrap="square">
            <a:spAutoFit/>
          </a:bodyPr>
          <a:lstStyle/>
          <a:p>
            <a:r>
              <a:rPr lang="sl-SI" sz="1400" dirty="0"/>
              <a:t>Na glavni strani je logotip PRP ter zastavi EU in SLO, na podstrani je samo logotip PRP ter zastavi EU in SLO, </a:t>
            </a:r>
            <a:r>
              <a:rPr lang="sl-SI" sz="1400" b="1" dirty="0"/>
              <a:t>opisa ukrepov za katere so prejeli podporo (EK, KOPOP in OMD) pa ni.</a:t>
            </a:r>
            <a:r>
              <a:rPr lang="sl-SI" b="1" dirty="0"/>
              <a:t/>
            </a:r>
            <a:br>
              <a:rPr lang="sl-SI" b="1" dirty="0"/>
            </a:br>
            <a:endParaRPr lang="sl-SI" b="1" dirty="0"/>
          </a:p>
        </p:txBody>
      </p:sp>
      <p:pic>
        <p:nvPicPr>
          <p:cNvPr id="7" name="Slika 6"/>
          <p:cNvPicPr/>
          <p:nvPr/>
        </p:nvPicPr>
        <p:blipFill rotWithShape="1">
          <a:blip r:embed="rId3"/>
          <a:srcRect l="14354"/>
          <a:stretch/>
        </p:blipFill>
        <p:spPr bwMode="auto">
          <a:xfrm>
            <a:off x="4317356" y="3351183"/>
            <a:ext cx="4058076" cy="29958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399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1"/>
          <p:cNvSpPr txBox="1">
            <a:spLocks/>
          </p:cNvSpPr>
          <p:nvPr/>
        </p:nvSpPr>
        <p:spPr>
          <a:xfrm>
            <a:off x="467544" y="274638"/>
            <a:ext cx="8064896" cy="164219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sl-SI" b="1" dirty="0">
              <a:solidFill>
                <a:srgbClr val="71BF43"/>
              </a:solidFill>
            </a:endParaRPr>
          </a:p>
        </p:txBody>
      </p:sp>
      <p:sp>
        <p:nvSpPr>
          <p:cNvPr id="10" name="Naslov 1"/>
          <p:cNvSpPr txBox="1">
            <a:spLocks/>
          </p:cNvSpPr>
          <p:nvPr/>
        </p:nvSpPr>
        <p:spPr>
          <a:xfrm>
            <a:off x="539552" y="188640"/>
            <a:ext cx="8064896" cy="12737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sl-SI" sz="2800" b="1" dirty="0">
              <a:solidFill>
                <a:srgbClr val="71BF43"/>
              </a:solidFill>
            </a:endParaRPr>
          </a:p>
        </p:txBody>
      </p:sp>
      <p:sp>
        <p:nvSpPr>
          <p:cNvPr id="11" name="Ograda vsebine 2"/>
          <p:cNvSpPr txBox="1">
            <a:spLocks/>
          </p:cNvSpPr>
          <p:nvPr/>
        </p:nvSpPr>
        <p:spPr>
          <a:xfrm>
            <a:off x="467544" y="1844824"/>
            <a:ext cx="8064896"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sl-SI" sz="2000" dirty="0">
              <a:solidFill>
                <a:prstClr val="black"/>
              </a:solidFill>
            </a:endParaRPr>
          </a:p>
        </p:txBody>
      </p:sp>
      <p:sp>
        <p:nvSpPr>
          <p:cNvPr id="3" name="Pravokotnik 2"/>
          <p:cNvSpPr/>
          <p:nvPr/>
        </p:nvSpPr>
        <p:spPr>
          <a:xfrm>
            <a:off x="251520" y="980728"/>
            <a:ext cx="8064896" cy="2271391"/>
          </a:xfrm>
          <a:prstGeom prst="rect">
            <a:avLst/>
          </a:prstGeom>
        </p:spPr>
        <p:txBody>
          <a:bodyPr wrap="square">
            <a:spAutoFit/>
          </a:bodyPr>
          <a:lstStyle/>
          <a:p>
            <a:pPr algn="just">
              <a:lnSpc>
                <a:spcPct val="110000"/>
              </a:lnSpc>
              <a:spcBef>
                <a:spcPts val="300"/>
              </a:spcBef>
              <a:spcAft>
                <a:spcPts val="300"/>
              </a:spcAft>
            </a:pPr>
            <a:endParaRPr lang="sl-SI" sz="1600" dirty="0">
              <a:solidFill>
                <a:prstClr val="black"/>
              </a:solidFill>
            </a:endParaRPr>
          </a:p>
          <a:p>
            <a:pPr algn="just">
              <a:lnSpc>
                <a:spcPct val="110000"/>
              </a:lnSpc>
              <a:spcBef>
                <a:spcPts val="300"/>
              </a:spcBef>
              <a:spcAft>
                <a:spcPts val="300"/>
              </a:spcAft>
            </a:pPr>
            <a:endParaRPr lang="sl-SI" b="1" dirty="0">
              <a:solidFill>
                <a:prstClr val="black"/>
              </a:solidFill>
            </a:endParaRPr>
          </a:p>
          <a:p>
            <a:pPr algn="just">
              <a:lnSpc>
                <a:spcPct val="110000"/>
              </a:lnSpc>
              <a:spcBef>
                <a:spcPts val="300"/>
              </a:spcBef>
              <a:spcAft>
                <a:spcPts val="300"/>
              </a:spcAft>
            </a:pPr>
            <a:endParaRPr lang="sl-SI" dirty="0">
              <a:solidFill>
                <a:prstClr val="black"/>
              </a:solidFill>
            </a:endParaRPr>
          </a:p>
          <a:p>
            <a:pPr algn="just">
              <a:lnSpc>
                <a:spcPct val="110000"/>
              </a:lnSpc>
              <a:spcBef>
                <a:spcPts val="300"/>
              </a:spcBef>
              <a:spcAft>
                <a:spcPts val="300"/>
              </a:spcAft>
            </a:pPr>
            <a:endParaRPr lang="sl-SI" dirty="0">
              <a:solidFill>
                <a:prstClr val="black"/>
              </a:solidFill>
            </a:endParaRPr>
          </a:p>
          <a:p>
            <a:pPr algn="just">
              <a:lnSpc>
                <a:spcPct val="110000"/>
              </a:lnSpc>
              <a:spcBef>
                <a:spcPts val="300"/>
              </a:spcBef>
              <a:spcAft>
                <a:spcPts val="300"/>
              </a:spcAft>
            </a:pPr>
            <a:endParaRPr lang="sl-SI" dirty="0">
              <a:solidFill>
                <a:prstClr val="black"/>
              </a:solidFill>
            </a:endParaRPr>
          </a:p>
          <a:p>
            <a:pPr algn="just">
              <a:lnSpc>
                <a:spcPct val="110000"/>
              </a:lnSpc>
              <a:spcBef>
                <a:spcPts val="300"/>
              </a:spcBef>
              <a:spcAft>
                <a:spcPts val="300"/>
              </a:spcAft>
            </a:pPr>
            <a:endParaRPr lang="sl-SI" dirty="0">
              <a:solidFill>
                <a:prstClr val="black"/>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3712" y="4521360"/>
            <a:ext cx="1960511" cy="156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oljeZBesedilom 14"/>
          <p:cNvSpPr txBox="1"/>
          <p:nvPr/>
        </p:nvSpPr>
        <p:spPr>
          <a:xfrm>
            <a:off x="0" y="1523674"/>
            <a:ext cx="9036496" cy="1985159"/>
          </a:xfrm>
          <a:prstGeom prst="rect">
            <a:avLst/>
          </a:prstGeom>
          <a:noFill/>
        </p:spPr>
        <p:txBody>
          <a:bodyPr wrap="square" rtlCol="0">
            <a:spAutoFit/>
          </a:bodyPr>
          <a:lstStyle/>
          <a:p>
            <a:pPr algn="ctr"/>
            <a:r>
              <a:rPr lang="sl-SI" sz="2000" b="1" dirty="0">
                <a:latin typeface="Arial" panose="020B0604020202020204" pitchFamily="34" charset="0"/>
                <a:cs typeface="Arial" panose="020B0604020202020204" pitchFamily="34" charset="0"/>
              </a:rPr>
              <a:t>Podrobnejša navodila in primeri označitev </a:t>
            </a:r>
            <a:endParaRPr lang="sl-SI" sz="2000" b="1" dirty="0" smtClean="0">
              <a:latin typeface="Arial" panose="020B0604020202020204" pitchFamily="34" charset="0"/>
              <a:cs typeface="Arial" panose="020B0604020202020204" pitchFamily="34" charset="0"/>
            </a:endParaRPr>
          </a:p>
          <a:p>
            <a:pPr algn="ctr"/>
            <a:r>
              <a:rPr lang="sl-SI" sz="2000" b="1" dirty="0" smtClean="0">
                <a:latin typeface="Arial" panose="020B0604020202020204" pitchFamily="34" charset="0"/>
                <a:cs typeface="Arial" panose="020B0604020202020204" pitchFamily="34" charset="0"/>
              </a:rPr>
              <a:t>so </a:t>
            </a:r>
            <a:r>
              <a:rPr lang="sl-SI" sz="2000" b="1" dirty="0">
                <a:latin typeface="Arial" panose="020B0604020202020204" pitchFamily="34" charset="0"/>
                <a:cs typeface="Arial" panose="020B0604020202020204" pitchFamily="34" charset="0"/>
              </a:rPr>
              <a:t>objavljeni na spletni stani:</a:t>
            </a:r>
          </a:p>
          <a:p>
            <a:pPr algn="ctr"/>
            <a:endParaRPr lang="sl-SI" sz="1000" b="1" dirty="0">
              <a:latin typeface="Arial" panose="020B0604020202020204" pitchFamily="34" charset="0"/>
              <a:cs typeface="Arial" panose="020B0604020202020204" pitchFamily="34" charset="0"/>
            </a:endParaRPr>
          </a:p>
          <a:p>
            <a:pPr algn="ctr"/>
            <a:endParaRPr lang="sl-SI" sz="900" b="1" dirty="0">
              <a:latin typeface="Arial" panose="020B0604020202020204" pitchFamily="34" charset="0"/>
              <a:cs typeface="Arial" panose="020B0604020202020204" pitchFamily="34" charset="0"/>
            </a:endParaRPr>
          </a:p>
          <a:p>
            <a:pPr algn="ctr"/>
            <a:r>
              <a:rPr lang="sl-SI" sz="3200" b="1" dirty="0">
                <a:latin typeface="Arial" panose="020B0604020202020204" pitchFamily="34" charset="0"/>
                <a:cs typeface="Arial" panose="020B0604020202020204" pitchFamily="34" charset="0"/>
              </a:rPr>
              <a:t> </a:t>
            </a:r>
            <a:r>
              <a:rPr lang="sl-SI" sz="3200" b="1" u="sng" dirty="0">
                <a:latin typeface="Arial" panose="020B0604020202020204" pitchFamily="34" charset="0"/>
                <a:cs typeface="Arial" panose="020B0604020202020204" pitchFamily="34" charset="0"/>
              </a:rPr>
              <a:t>https://www.program-podezelja.si/sl/oznacevanje-aktivnosti</a:t>
            </a:r>
          </a:p>
        </p:txBody>
      </p:sp>
    </p:spTree>
    <p:extLst>
      <p:ext uri="{BB962C8B-B14F-4D97-AF65-F5344CB8AC3E}">
        <p14:creationId xmlns:p14="http://schemas.microsoft.com/office/powerpoint/2010/main" val="746227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aobljeni pravokotnik 10"/>
          <p:cNvSpPr/>
          <p:nvPr/>
        </p:nvSpPr>
        <p:spPr>
          <a:xfrm>
            <a:off x="211243" y="3312229"/>
            <a:ext cx="8498767" cy="208271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sl-SI" sz="2000" dirty="0">
                <a:solidFill>
                  <a:schemeClr val="tx1"/>
                </a:solidFill>
                <a:latin typeface="Arial" panose="020B0604020202020204" pitchFamily="34" charset="0"/>
                <a:cs typeface="Arial" panose="020B0604020202020204" pitchFamily="34" charset="0"/>
              </a:rPr>
              <a:t>ZAHTEVE:</a:t>
            </a:r>
          </a:p>
          <a:p>
            <a:pPr marL="285750" indent="-285750">
              <a:buFont typeface="Wingdings" panose="05000000000000000000" pitchFamily="2" charset="2"/>
              <a:buChar char="Ø"/>
            </a:pPr>
            <a:r>
              <a:rPr lang="sl-SI" sz="2000" dirty="0">
                <a:solidFill>
                  <a:schemeClr val="tx1"/>
                </a:solidFill>
                <a:latin typeface="Arial" panose="020B0604020202020204" pitchFamily="34" charset="0"/>
                <a:cs typeface="Arial" panose="020B0604020202020204" pitchFamily="34" charset="0"/>
              </a:rPr>
              <a:t>poslovna spletna stran </a:t>
            </a:r>
            <a:r>
              <a:rPr lang="sl-SI" sz="2000" dirty="0">
                <a:latin typeface="Arial" panose="020B0604020202020204" pitchFamily="34" charset="0"/>
                <a:cs typeface="Arial" panose="020B0604020202020204" pitchFamily="34" charset="0"/>
              </a:rPr>
              <a:t>namenjena trženju proizvodov ali opravljanju storitev</a:t>
            </a:r>
            <a:endParaRPr lang="sl-SI" sz="20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sl-SI" sz="2000" dirty="0">
                <a:solidFill>
                  <a:schemeClr val="tx1"/>
                </a:solidFill>
                <a:latin typeface="Arial" panose="020B0604020202020204" pitchFamily="34" charset="0"/>
                <a:cs typeface="Arial" panose="020B0604020202020204" pitchFamily="34" charset="0"/>
              </a:rPr>
              <a:t>razvidna povezava med namenom spletne strani ter podporo PRP 2014–2020 </a:t>
            </a:r>
          </a:p>
          <a:p>
            <a:pPr marL="285750" indent="-285750">
              <a:buFont typeface="Wingdings" panose="05000000000000000000" pitchFamily="2" charset="2"/>
              <a:buChar char="Ø"/>
            </a:pPr>
            <a:r>
              <a:rPr lang="sl-SI" sz="2000" dirty="0">
                <a:solidFill>
                  <a:schemeClr val="tx1"/>
                </a:solidFill>
                <a:latin typeface="Arial" panose="020B0604020202020204" pitchFamily="34" charset="0"/>
                <a:cs typeface="Arial" panose="020B0604020202020204" pitchFamily="34" charset="0"/>
              </a:rPr>
              <a:t>gre za poslovno spletno stran </a:t>
            </a:r>
          </a:p>
        </p:txBody>
      </p:sp>
      <p:sp>
        <p:nvSpPr>
          <p:cNvPr id="7" name="PoljeZBesedilom 6"/>
          <p:cNvSpPr txBox="1"/>
          <p:nvPr/>
        </p:nvSpPr>
        <p:spPr>
          <a:xfrm>
            <a:off x="265961" y="2354454"/>
            <a:ext cx="8856984" cy="707886"/>
          </a:xfrm>
          <a:prstGeom prst="rect">
            <a:avLst/>
          </a:prstGeom>
          <a:noFill/>
        </p:spPr>
        <p:txBody>
          <a:bodyPr wrap="square" rtlCol="0">
            <a:spAutoFit/>
          </a:bodyPr>
          <a:lstStyle/>
          <a:p>
            <a:r>
              <a:rPr lang="sl-SI" sz="2000" b="1" dirty="0">
                <a:solidFill>
                  <a:srgbClr val="0070C0"/>
                </a:solidFill>
                <a:latin typeface="Arial" panose="020B0604020202020204" pitchFamily="34" charset="0"/>
                <a:cs typeface="Arial" panose="020B0604020202020204" pitchFamily="34" charset="0"/>
              </a:rPr>
              <a:t>Kdo označi?</a:t>
            </a:r>
            <a:r>
              <a:rPr lang="sl-SI" sz="2000" b="1" dirty="0">
                <a:solidFill>
                  <a:srgbClr val="C00000"/>
                </a:solidFill>
                <a:latin typeface="Arial" panose="020B0604020202020204" pitchFamily="34" charset="0"/>
                <a:cs typeface="Arial" panose="020B0604020202020204" pitchFamily="34" charset="0"/>
              </a:rPr>
              <a:t> </a:t>
            </a:r>
            <a:r>
              <a:rPr lang="sl-SI" sz="2000" b="1" u="sng" dirty="0">
                <a:solidFill>
                  <a:srgbClr val="C00000"/>
                </a:solidFill>
                <a:latin typeface="Arial" panose="020B0604020202020204" pitchFamily="34" charset="0"/>
                <a:cs typeface="Arial" panose="020B0604020202020204" pitchFamily="34" charset="0"/>
              </a:rPr>
              <a:t>VSI</a:t>
            </a:r>
            <a:r>
              <a:rPr lang="sl-SI" sz="2000" dirty="0">
                <a:solidFill>
                  <a:srgbClr val="C00000"/>
                </a:solidFill>
                <a:latin typeface="Arial" panose="020B0604020202020204" pitchFamily="34" charset="0"/>
                <a:cs typeface="Arial" panose="020B0604020202020204" pitchFamily="34" charset="0"/>
              </a:rPr>
              <a:t> </a:t>
            </a:r>
            <a:r>
              <a:rPr lang="sl-SI" sz="2000" dirty="0">
                <a:latin typeface="Arial" panose="020B0604020202020204" pitchFamily="34" charset="0"/>
                <a:cs typeface="Arial" panose="020B0604020202020204" pitchFamily="34" charset="0"/>
              </a:rPr>
              <a:t>upravičenci do podpore iz ukrepa, </a:t>
            </a:r>
            <a:r>
              <a:rPr lang="sl-SI" sz="2000" dirty="0" err="1">
                <a:latin typeface="Arial" panose="020B0604020202020204" pitchFamily="34" charset="0"/>
                <a:cs typeface="Arial" panose="020B0604020202020204" pitchFamily="34" charset="0"/>
              </a:rPr>
              <a:t>podukrepa</a:t>
            </a:r>
            <a:r>
              <a:rPr lang="sl-SI" sz="2000" dirty="0">
                <a:latin typeface="Arial" panose="020B0604020202020204" pitchFamily="34" charset="0"/>
                <a:cs typeface="Arial" panose="020B0604020202020204" pitchFamily="34" charset="0"/>
              </a:rPr>
              <a:t> in operacije Programa razvoja podeželja 2014-2020, če poslovna spletna stran obstaja.</a:t>
            </a:r>
            <a:endParaRPr lang="sl-SI" sz="2000" b="1" dirty="0">
              <a:solidFill>
                <a:srgbClr val="C00000"/>
              </a:solidFill>
              <a:latin typeface="Arial" panose="020B0604020202020204" pitchFamily="34" charset="0"/>
              <a:cs typeface="Arial" panose="020B0604020202020204" pitchFamily="34" charset="0"/>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60" y="5491447"/>
            <a:ext cx="1083568" cy="1083568"/>
          </a:xfrm>
          <a:prstGeom prst="rect">
            <a:avLst/>
          </a:prstGeom>
        </p:spPr>
      </p:pic>
      <p:sp>
        <p:nvSpPr>
          <p:cNvPr id="4" name="PoljeZBesedilom 3"/>
          <p:cNvSpPr txBox="1"/>
          <p:nvPr/>
        </p:nvSpPr>
        <p:spPr>
          <a:xfrm>
            <a:off x="192606" y="450970"/>
            <a:ext cx="8517404" cy="707886"/>
          </a:xfrm>
          <a:prstGeom prst="rect">
            <a:avLst/>
          </a:prstGeom>
          <a:noFill/>
        </p:spPr>
        <p:txBody>
          <a:bodyPr wrap="square" rtlCol="0">
            <a:spAutoFit/>
          </a:bodyPr>
          <a:lstStyle/>
          <a:p>
            <a:r>
              <a:rPr lang="sl-SI" sz="2000" dirty="0">
                <a:latin typeface="Arial" panose="020B0604020202020204" pitchFamily="34" charset="0"/>
                <a:cs typeface="Arial" panose="020B0604020202020204" pitchFamily="34" charset="0"/>
              </a:rPr>
              <a:t>3.11.2018 je bil objavljen Pravilnik o označevanju vira sofinanciranja iz Programa razvoja podeželja Republike Slovenije za obdobje 2014 – 2020.</a:t>
            </a:r>
          </a:p>
        </p:txBody>
      </p:sp>
      <p:sp>
        <p:nvSpPr>
          <p:cNvPr id="6" name="Kotna puščica gor 5"/>
          <p:cNvSpPr/>
          <p:nvPr/>
        </p:nvSpPr>
        <p:spPr>
          <a:xfrm rot="5400000">
            <a:off x="425942" y="1278989"/>
            <a:ext cx="535349" cy="432048"/>
          </a:xfrm>
          <a:prstGeom prst="bentUp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sl-SI"/>
          </a:p>
        </p:txBody>
      </p:sp>
      <p:sp>
        <p:nvSpPr>
          <p:cNvPr id="13" name="PoljeZBesedilom 12"/>
          <p:cNvSpPr txBox="1"/>
          <p:nvPr/>
        </p:nvSpPr>
        <p:spPr>
          <a:xfrm>
            <a:off x="1027530" y="1428972"/>
            <a:ext cx="7003840" cy="400110"/>
          </a:xfrm>
          <a:prstGeom prst="rect">
            <a:avLst/>
          </a:prstGeom>
          <a:noFill/>
        </p:spPr>
        <p:txBody>
          <a:bodyPr wrap="none" rtlCol="0">
            <a:spAutoFit/>
          </a:bodyPr>
          <a:lstStyle/>
          <a:p>
            <a:r>
              <a:rPr lang="sl-SI" sz="2000" b="1" dirty="0">
                <a:latin typeface="Arial" panose="020B0604020202020204" pitchFamily="34" charset="0"/>
                <a:cs typeface="Arial" panose="020B0604020202020204" pitchFamily="34" charset="0"/>
              </a:rPr>
              <a:t>V letu 2019 se označuje v skladu z zahtevami Pravilnika.</a:t>
            </a:r>
          </a:p>
        </p:txBody>
      </p:sp>
      <p:sp>
        <p:nvSpPr>
          <p:cNvPr id="15" name="Pravokotnik 14"/>
          <p:cNvSpPr/>
          <p:nvPr/>
        </p:nvSpPr>
        <p:spPr>
          <a:xfrm>
            <a:off x="1291362" y="5710065"/>
            <a:ext cx="5760640" cy="707886"/>
          </a:xfrm>
          <a:prstGeom prst="rect">
            <a:avLst/>
          </a:prstGeom>
        </p:spPr>
        <p:txBody>
          <a:bodyPr wrap="square">
            <a:spAutoFit/>
          </a:bodyPr>
          <a:lstStyle/>
          <a:p>
            <a:r>
              <a:rPr lang="sl-SI" sz="2000" b="1" dirty="0">
                <a:solidFill>
                  <a:srgbClr val="C00000"/>
                </a:solidFill>
                <a:latin typeface="Arial" panose="020B0604020202020204" pitchFamily="34" charset="0"/>
                <a:cs typeface="Arial" panose="020B0604020202020204" pitchFamily="34" charset="0"/>
              </a:rPr>
              <a:t>Označitev vira sofinanciranja je potrebna, ne glede na višino dodeljene podpore.</a:t>
            </a:r>
          </a:p>
        </p:txBody>
      </p:sp>
    </p:spTree>
    <p:extLst>
      <p:ext uri="{BB962C8B-B14F-4D97-AF65-F5344CB8AC3E}">
        <p14:creationId xmlns:p14="http://schemas.microsoft.com/office/powerpoint/2010/main" val="298332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anim calcmode="lin" valueType="num">
                                      <p:cBhvr>
                                        <p:cTn id="37" dur="2000" fill="hold"/>
                                        <p:tgtEl>
                                          <p:spTgt spid="15"/>
                                        </p:tgtEl>
                                        <p:attrNameLst>
                                          <p:attrName>ppt_w</p:attrName>
                                        </p:attrNameLst>
                                      </p:cBhvr>
                                      <p:tavLst>
                                        <p:tav tm="0" fmla="#ppt_w*sin(2.5*pi*$)">
                                          <p:val>
                                            <p:fltVal val="0"/>
                                          </p:val>
                                        </p:tav>
                                        <p:tav tm="100000">
                                          <p:val>
                                            <p:fltVal val="1"/>
                                          </p:val>
                                        </p:tav>
                                      </p:tavLst>
                                    </p:anim>
                                    <p:anim calcmode="lin" valueType="num">
                                      <p:cBhvr>
                                        <p:cTn id="38"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4" grpId="0"/>
      <p:bldP spid="6" grpId="0" animBg="1"/>
      <p:bldP spid="13"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95536" y="2955304"/>
            <a:ext cx="8424936" cy="707886"/>
          </a:xfrm>
          <a:prstGeom prst="rect">
            <a:avLst/>
          </a:prstGeom>
          <a:noFill/>
        </p:spPr>
        <p:txBody>
          <a:bodyPr wrap="square" rtlCol="0">
            <a:spAutoFit/>
          </a:bodyPr>
          <a:lstStyle/>
          <a:p>
            <a:r>
              <a:rPr lang="sl-SI" sz="2000" b="1" dirty="0">
                <a:solidFill>
                  <a:srgbClr val="0070C0"/>
                </a:solidFill>
                <a:latin typeface="Arial" panose="020B0604020202020204" pitchFamily="34" charset="0"/>
                <a:cs typeface="Arial" panose="020B0604020202020204" pitchFamily="34" charset="0"/>
              </a:rPr>
              <a:t>Kako dolgo naj bo označeno? </a:t>
            </a:r>
            <a:r>
              <a:rPr lang="sl-SI" sz="2000" dirty="0">
                <a:latin typeface="Arial" panose="020B0604020202020204" pitchFamily="34" charset="0"/>
                <a:cs typeface="Arial" panose="020B0604020202020204" pitchFamily="34" charset="0"/>
              </a:rPr>
              <a:t>Do zadnjega izplačila oz. do obstoja poslovne spletne strani, če se le-ta ukine prej kot je zadnje izplačilo.</a:t>
            </a:r>
            <a:endParaRPr lang="sl-SI" sz="2000" b="1" dirty="0">
              <a:latin typeface="Arial" panose="020B0604020202020204" pitchFamily="34" charset="0"/>
              <a:cs typeface="Arial" panose="020B0604020202020204" pitchFamily="34" charset="0"/>
            </a:endParaRPr>
          </a:p>
        </p:txBody>
      </p:sp>
      <p:sp>
        <p:nvSpPr>
          <p:cNvPr id="3" name="PoljeZBesedilom 2"/>
          <p:cNvSpPr txBox="1"/>
          <p:nvPr/>
        </p:nvSpPr>
        <p:spPr>
          <a:xfrm>
            <a:off x="395536" y="476672"/>
            <a:ext cx="2376264" cy="400110"/>
          </a:xfrm>
          <a:prstGeom prst="rect">
            <a:avLst/>
          </a:prstGeom>
          <a:noFill/>
        </p:spPr>
        <p:txBody>
          <a:bodyPr wrap="square" rtlCol="0">
            <a:spAutoFit/>
          </a:bodyPr>
          <a:lstStyle/>
          <a:p>
            <a:r>
              <a:rPr lang="sl-SI" sz="2000" b="1" dirty="0">
                <a:solidFill>
                  <a:srgbClr val="0070C0"/>
                </a:solidFill>
                <a:latin typeface="Arial" panose="020B0604020202020204" pitchFamily="34" charset="0"/>
                <a:cs typeface="Arial" panose="020B0604020202020204" pitchFamily="34" charset="0"/>
              </a:rPr>
              <a:t>Kdaj označim? </a:t>
            </a:r>
          </a:p>
        </p:txBody>
      </p:sp>
      <p:sp>
        <p:nvSpPr>
          <p:cNvPr id="5" name="Zaobljeni pravokotnik 4"/>
          <p:cNvSpPr/>
          <p:nvPr/>
        </p:nvSpPr>
        <p:spPr>
          <a:xfrm>
            <a:off x="539552" y="1052736"/>
            <a:ext cx="1728192"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sz="2000" b="1" dirty="0">
                <a:latin typeface="Arial" panose="020B0604020202020204" pitchFamily="34" charset="0"/>
                <a:cs typeface="Arial" panose="020B0604020202020204" pitchFamily="34" charset="0"/>
              </a:rPr>
              <a:t>DŽ in OMD</a:t>
            </a:r>
          </a:p>
        </p:txBody>
      </p:sp>
      <p:sp>
        <p:nvSpPr>
          <p:cNvPr id="6" name="PoljeZBesedilom 5"/>
          <p:cNvSpPr txBox="1"/>
          <p:nvPr/>
        </p:nvSpPr>
        <p:spPr>
          <a:xfrm>
            <a:off x="2411760" y="1084094"/>
            <a:ext cx="5230919" cy="400110"/>
          </a:xfrm>
          <a:prstGeom prst="rect">
            <a:avLst/>
          </a:prstGeom>
          <a:noFill/>
        </p:spPr>
        <p:txBody>
          <a:bodyPr wrap="none" rtlCol="0">
            <a:spAutoFit/>
          </a:bodyPr>
          <a:lstStyle/>
          <a:p>
            <a:r>
              <a:rPr lang="sl-SI" sz="2000" dirty="0">
                <a:latin typeface="Arial" panose="020B0604020202020204" pitchFamily="34" charset="0"/>
                <a:cs typeface="Arial" panose="020B0604020202020204" pitchFamily="34" charset="0"/>
              </a:rPr>
              <a:t>od vložitve zbirne vloge do izplačila sredstev</a:t>
            </a:r>
          </a:p>
        </p:txBody>
      </p:sp>
      <p:sp>
        <p:nvSpPr>
          <p:cNvPr id="7" name="Zaobljeni pravokotnik 6"/>
          <p:cNvSpPr/>
          <p:nvPr/>
        </p:nvSpPr>
        <p:spPr>
          <a:xfrm>
            <a:off x="546448" y="1844824"/>
            <a:ext cx="2225352" cy="4320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l-SI" sz="2000" b="1" dirty="0">
                <a:latin typeface="Arial" panose="020B0604020202020204" pitchFamily="34" charset="0"/>
                <a:cs typeface="Arial" panose="020B0604020202020204" pitchFamily="34" charset="0"/>
              </a:rPr>
              <a:t>KOPOP in EK</a:t>
            </a:r>
          </a:p>
        </p:txBody>
      </p:sp>
      <p:sp>
        <p:nvSpPr>
          <p:cNvPr id="9" name="PoljeZBesedilom 8"/>
          <p:cNvSpPr txBox="1"/>
          <p:nvPr/>
        </p:nvSpPr>
        <p:spPr>
          <a:xfrm>
            <a:off x="2915816" y="1865730"/>
            <a:ext cx="5904656" cy="707886"/>
          </a:xfrm>
          <a:prstGeom prst="rect">
            <a:avLst/>
          </a:prstGeom>
          <a:noFill/>
        </p:spPr>
        <p:txBody>
          <a:bodyPr wrap="square" rtlCol="0">
            <a:spAutoFit/>
          </a:bodyPr>
          <a:lstStyle/>
          <a:p>
            <a:r>
              <a:rPr lang="sl-SI" sz="2000" dirty="0">
                <a:latin typeface="Arial" panose="020B0604020202020204" pitchFamily="34" charset="0"/>
                <a:cs typeface="Arial" panose="020B0604020202020204" pitchFamily="34" charset="0"/>
              </a:rPr>
              <a:t>od vložitve prvega zahtevka za izplačilo sredstev v okviru zbirne vloge do zadnjega izplačila sredstev</a:t>
            </a:r>
          </a:p>
        </p:txBody>
      </p:sp>
    </p:spTree>
    <p:extLst>
      <p:ext uri="{BB962C8B-B14F-4D97-AF65-F5344CB8AC3E}">
        <p14:creationId xmlns:p14="http://schemas.microsoft.com/office/powerpoint/2010/main" val="412664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0" y="0"/>
            <a:ext cx="9144000" cy="7417415"/>
          </a:xfrm>
          <a:prstGeom prst="rect">
            <a:avLst/>
          </a:prstGeom>
        </p:spPr>
        <p:txBody>
          <a:bodyPr wrap="square">
            <a:spAutoFit/>
          </a:bodyPr>
          <a:lstStyle/>
          <a:p>
            <a:pPr algn="just"/>
            <a:r>
              <a:rPr lang="sl-SI" sz="2800" b="1" dirty="0">
                <a:solidFill>
                  <a:srgbClr val="00CC00"/>
                </a:solidFill>
                <a:latin typeface="Arial" panose="020B0604020202020204" pitchFamily="34" charset="0"/>
                <a:cs typeface="Arial" panose="020B0604020202020204" pitchFamily="34" charset="0"/>
              </a:rPr>
              <a:t>Obvezni elementi označevanja:</a:t>
            </a:r>
          </a:p>
          <a:p>
            <a:pPr lvl="0"/>
            <a:endParaRPr lang="sl-SI" sz="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l-SI" sz="2000" dirty="0">
                <a:latin typeface="Arial" panose="020B0604020202020204" pitchFamily="34" charset="0"/>
                <a:cs typeface="Arial" panose="020B0604020202020204" pitchFamily="34" charset="0"/>
              </a:rPr>
              <a:t>naziv ukrepa, </a:t>
            </a:r>
            <a:r>
              <a:rPr lang="sl-SI" sz="2000" dirty="0" err="1">
                <a:latin typeface="Arial" panose="020B0604020202020204" pitchFamily="34" charset="0"/>
                <a:cs typeface="Arial" panose="020B0604020202020204" pitchFamily="34" charset="0"/>
              </a:rPr>
              <a:t>podukrepa</a:t>
            </a:r>
            <a:r>
              <a:rPr lang="sl-SI" sz="2000" dirty="0">
                <a:latin typeface="Arial" panose="020B0604020202020204" pitchFamily="34" charset="0"/>
                <a:cs typeface="Arial" panose="020B0604020202020204" pitchFamily="34" charset="0"/>
              </a:rPr>
              <a:t> ali operacije ali namen dodeljene podpore iz PRP </a:t>
            </a:r>
            <a:r>
              <a:rPr lang="sl-SI" sz="2000" dirty="0" smtClean="0">
                <a:latin typeface="Arial" panose="020B0604020202020204" pitchFamily="34" charset="0"/>
                <a:cs typeface="Arial" panose="020B0604020202020204" pitchFamily="34" charset="0"/>
              </a:rPr>
              <a:t>2014-2020</a:t>
            </a:r>
            <a:br>
              <a:rPr lang="sl-SI" sz="2000" dirty="0" smtClean="0">
                <a:latin typeface="Arial" panose="020B0604020202020204" pitchFamily="34" charset="0"/>
                <a:cs typeface="Arial" panose="020B0604020202020204" pitchFamily="34" charset="0"/>
              </a:rPr>
            </a:br>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l-SI" sz="2000" dirty="0">
                <a:solidFill>
                  <a:srgbClr val="FF0000"/>
                </a:solidFill>
                <a:latin typeface="Arial" panose="020B0604020202020204" pitchFamily="34" charset="0"/>
                <a:cs typeface="Arial" panose="020B0604020202020204" pitchFamily="34" charset="0"/>
              </a:rPr>
              <a:t>cilje in pričakovane rezultate </a:t>
            </a:r>
            <a:r>
              <a:rPr lang="sl-SI" sz="2000" dirty="0">
                <a:latin typeface="Arial" panose="020B0604020202020204" pitchFamily="34" charset="0"/>
                <a:cs typeface="Arial" panose="020B0604020202020204" pitchFamily="34" charset="0"/>
              </a:rPr>
              <a:t>ukrepa, </a:t>
            </a:r>
            <a:r>
              <a:rPr lang="sl-SI" sz="2000" dirty="0" err="1">
                <a:latin typeface="Arial" panose="020B0604020202020204" pitchFamily="34" charset="0"/>
                <a:cs typeface="Arial" panose="020B0604020202020204" pitchFamily="34" charset="0"/>
              </a:rPr>
              <a:t>podukrepa</a:t>
            </a:r>
            <a:r>
              <a:rPr lang="sl-SI" sz="2000" dirty="0">
                <a:latin typeface="Arial" panose="020B0604020202020204" pitchFamily="34" charset="0"/>
                <a:cs typeface="Arial" panose="020B0604020202020204" pitchFamily="34" charset="0"/>
              </a:rPr>
              <a:t> ali operacije (0 – 500.000 €)</a:t>
            </a:r>
          </a:p>
          <a:p>
            <a:pPr lvl="0"/>
            <a:r>
              <a:rPr lang="sl-SI" sz="2000" dirty="0">
                <a:latin typeface="Arial" panose="020B0604020202020204" pitchFamily="34" charset="0"/>
                <a:cs typeface="Arial" panose="020B0604020202020204" pitchFamily="34" charset="0"/>
              </a:rPr>
              <a:t>	+ </a:t>
            </a:r>
            <a:r>
              <a:rPr lang="sl-SI" sz="2000" dirty="0">
                <a:solidFill>
                  <a:srgbClr val="FF0000"/>
                </a:solidFill>
                <a:latin typeface="Arial" panose="020B0604020202020204" pitchFamily="34" charset="0"/>
                <a:cs typeface="Arial" panose="020B0604020202020204" pitchFamily="34" charset="0"/>
              </a:rPr>
              <a:t>povzetek</a:t>
            </a:r>
            <a:r>
              <a:rPr lang="sl-SI" sz="2000" dirty="0">
                <a:latin typeface="Arial" panose="020B0604020202020204" pitchFamily="34" charset="0"/>
                <a:cs typeface="Arial" panose="020B0604020202020204" pitchFamily="34" charset="0"/>
              </a:rPr>
              <a:t> ukrepa, </a:t>
            </a:r>
            <a:r>
              <a:rPr lang="sl-SI" sz="2000" dirty="0" err="1">
                <a:latin typeface="Arial" panose="020B0604020202020204" pitchFamily="34" charset="0"/>
                <a:cs typeface="Arial" panose="020B0604020202020204" pitchFamily="34" charset="0"/>
              </a:rPr>
              <a:t>podukrepa</a:t>
            </a:r>
            <a:r>
              <a:rPr lang="sl-SI" sz="2000" dirty="0">
                <a:latin typeface="Arial" panose="020B0604020202020204" pitchFamily="34" charset="0"/>
                <a:cs typeface="Arial" panose="020B0604020202020204" pitchFamily="34" charset="0"/>
              </a:rPr>
              <a:t> ali operacije (500.000 € in več)</a:t>
            </a:r>
          </a:p>
          <a:p>
            <a:pPr lvl="0"/>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l-SI" sz="2000" dirty="0">
                <a:latin typeface="Arial" panose="020B0604020202020204" pitchFamily="34" charset="0"/>
                <a:cs typeface="Arial" panose="020B0604020202020204" pitchFamily="34" charset="0"/>
              </a:rPr>
              <a:t>simboli:</a:t>
            </a:r>
          </a:p>
          <a:p>
            <a:pPr marL="285750" lvl="0" indent="-285750">
              <a:buFont typeface="Arial" panose="020B0604020202020204" pitchFamily="34" charset="0"/>
              <a:buChar char="•"/>
            </a:pPr>
            <a:endParaRPr lang="sl-SI" sz="2000" dirty="0">
              <a:latin typeface="Arial" panose="020B0604020202020204" pitchFamily="34" charset="0"/>
              <a:cs typeface="Arial" panose="020B0604020202020204" pitchFamily="34" charset="0"/>
            </a:endParaRPr>
          </a:p>
          <a:p>
            <a:pPr lvl="0"/>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sl-SI" sz="2000" dirty="0">
              <a:latin typeface="Arial" panose="020B0604020202020204" pitchFamily="34" charset="0"/>
              <a:cs typeface="Arial" panose="020B0604020202020204" pitchFamily="34" charset="0"/>
            </a:endParaRPr>
          </a:p>
          <a:p>
            <a:pPr lvl="0"/>
            <a:endParaRPr lang="sl-SI" sz="2000" dirty="0">
              <a:latin typeface="Arial" panose="020B0604020202020204" pitchFamily="34" charset="0"/>
              <a:cs typeface="Arial" panose="020B0604020202020204" pitchFamily="34" charset="0"/>
            </a:endParaRPr>
          </a:p>
          <a:p>
            <a:pPr lvl="0"/>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sl-SI" sz="2000" dirty="0">
              <a:latin typeface="Arial" panose="020B0604020202020204" pitchFamily="34" charset="0"/>
              <a:cs typeface="Arial" panose="020B0604020202020204" pitchFamily="34" charset="0"/>
            </a:endParaRPr>
          </a:p>
          <a:p>
            <a:pPr lvl="0"/>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l-SI" sz="2000" dirty="0">
                <a:latin typeface="Arial" panose="020B0604020202020204" pitchFamily="34" charset="0"/>
                <a:cs typeface="Arial" panose="020B0604020202020204" pitchFamily="34" charset="0"/>
              </a:rPr>
              <a:t>povezavo na spletno stran Evropske komisije, namenjene Evropskemu kmetijskemu skladu za razvoj podeželja (</a:t>
            </a:r>
            <a:r>
              <a:rPr lang="sl-SI" sz="2000" u="sng" dirty="0">
                <a:latin typeface="Arial" panose="020B0604020202020204" pitchFamily="34" charset="0"/>
                <a:cs typeface="Arial" panose="020B0604020202020204" pitchFamily="34" charset="0"/>
                <a:hlinkClick r:id="rId3"/>
              </a:rPr>
              <a:t>http://ec.europa.eu/agriculture/rural-development-2014-2020/index_sl.htm</a:t>
            </a:r>
            <a:r>
              <a:rPr lang="sl-SI" sz="2000" dirty="0">
                <a:latin typeface="Arial" panose="020B0604020202020204" pitchFamily="34" charset="0"/>
                <a:cs typeface="Arial" panose="020B0604020202020204" pitchFamily="34" charset="0"/>
              </a:rPr>
              <a:t>) in na spletno stran PRP 2014–2020 (</a:t>
            </a:r>
            <a:r>
              <a:rPr lang="sl-SI" sz="2000" u="sng" dirty="0">
                <a:latin typeface="Arial" panose="020B0604020202020204" pitchFamily="34" charset="0"/>
                <a:cs typeface="Arial" panose="020B0604020202020204" pitchFamily="34" charset="0"/>
                <a:hlinkClick r:id="rId4"/>
              </a:rPr>
              <a:t>www.program-podezelja.si/</a:t>
            </a:r>
            <a:r>
              <a:rPr lang="sl-SI" sz="2000" dirty="0">
                <a:latin typeface="Arial" panose="020B0604020202020204" pitchFamily="34" charset="0"/>
                <a:cs typeface="Arial" panose="020B0604020202020204" pitchFamily="34" charset="0"/>
              </a:rPr>
              <a:t>)</a:t>
            </a:r>
          </a:p>
          <a:p>
            <a:pPr lvl="1"/>
            <a:endParaRPr lang="sl-SI"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sl-SI" sz="2000" dirty="0">
              <a:latin typeface="Arial" panose="020B0604020202020204" pitchFamily="34" charset="0"/>
              <a:cs typeface="Arial" panose="020B0604020202020204" pitchFamily="34" charset="0"/>
            </a:endParaRPr>
          </a:p>
        </p:txBody>
      </p:sp>
      <p:pic>
        <p:nvPicPr>
          <p:cNvPr id="3" name="Slika 1"/>
          <p:cNvPicPr>
            <a:picLocks noChangeAspect="1" noChangeArrowheads="1"/>
          </p:cNvPicPr>
          <p:nvPr/>
        </p:nvPicPr>
        <p:blipFill rotWithShape="1">
          <a:blip r:embed="rId5">
            <a:extLst>
              <a:ext uri="{28A0092B-C50C-407E-A947-70E740481C1C}">
                <a14:useLocalDpi xmlns:a14="http://schemas.microsoft.com/office/drawing/2010/main" val="0"/>
              </a:ext>
            </a:extLst>
          </a:blip>
          <a:srcRect l="21213" t="58257" r="31738" b="20154"/>
          <a:stretch/>
        </p:blipFill>
        <p:spPr bwMode="auto">
          <a:xfrm>
            <a:off x="1115616" y="2780928"/>
            <a:ext cx="7307770"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09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aobljeni pravokotnik 6"/>
          <p:cNvSpPr/>
          <p:nvPr/>
        </p:nvSpPr>
        <p:spPr>
          <a:xfrm>
            <a:off x="323527" y="332656"/>
            <a:ext cx="8568952" cy="540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algn="ctr"/>
            <a:r>
              <a:rPr lang="sl-SI" sz="2000" dirty="0">
                <a:latin typeface="Arial" panose="020B0604020202020204" pitchFamily="34" charset="0"/>
                <a:cs typeface="Arial" panose="020B0604020202020204" pitchFamily="34" charset="0"/>
              </a:rPr>
              <a:t>Obvezni elementi označevanja naj obsegajo najmanj </a:t>
            </a:r>
            <a:r>
              <a:rPr lang="sl-SI" sz="2000" b="1" dirty="0">
                <a:latin typeface="Arial" panose="020B0604020202020204" pitchFamily="34" charset="0"/>
                <a:cs typeface="Arial" panose="020B0604020202020204" pitchFamily="34" charset="0"/>
              </a:rPr>
              <a:t>25 % naslovne strani poslovne spletne strani ali podstrani poslovne spletne strani</a:t>
            </a:r>
            <a:r>
              <a:rPr lang="sl-SI" sz="2000" dirty="0">
                <a:latin typeface="Arial" panose="020B0604020202020204" pitchFamily="34" charset="0"/>
                <a:cs typeface="Arial" panose="020B0604020202020204" pitchFamily="34" charset="0"/>
              </a:rPr>
              <a:t>.</a:t>
            </a:r>
          </a:p>
          <a:p>
            <a:pPr algn="ctr"/>
            <a:endParaRPr lang="sl-SI" sz="2000" dirty="0">
              <a:latin typeface="Arial" panose="020B0604020202020204" pitchFamily="34" charset="0"/>
              <a:cs typeface="Arial" panose="020B0604020202020204" pitchFamily="34" charset="0"/>
            </a:endParaRPr>
          </a:p>
          <a:p>
            <a:pPr algn="ctr"/>
            <a:r>
              <a:rPr lang="sl-SI" sz="2000" dirty="0">
                <a:latin typeface="Arial" panose="020B0604020202020204" pitchFamily="34" charset="0"/>
                <a:cs typeface="Arial" panose="020B0604020202020204" pitchFamily="34" charset="0"/>
              </a:rPr>
              <a:t>Mogoča označitev na podstrani, pri čemer je na naslovni spletni strani objavljena hiperpovezava na podstran. Hiperpovezava na naslovni spletni strani mora biti ustvarjena preko simbolov: </a:t>
            </a:r>
          </a:p>
          <a:p>
            <a:pPr algn="ctr"/>
            <a:endParaRPr lang="sl-SI" sz="2000" dirty="0">
              <a:solidFill>
                <a:schemeClr val="tx1"/>
              </a:solidFill>
              <a:latin typeface="Arial" panose="020B0604020202020204" pitchFamily="34" charset="0"/>
              <a:cs typeface="Arial" panose="020B0604020202020204" pitchFamily="34" charset="0"/>
            </a:endParaRPr>
          </a:p>
        </p:txBody>
      </p:sp>
      <p:pic>
        <p:nvPicPr>
          <p:cNvPr id="3" name="Slika 1"/>
          <p:cNvPicPr>
            <a:picLocks noChangeAspect="1" noChangeArrowheads="1"/>
          </p:cNvPicPr>
          <p:nvPr/>
        </p:nvPicPr>
        <p:blipFill rotWithShape="1">
          <a:blip r:embed="rId3">
            <a:extLst>
              <a:ext uri="{28A0092B-C50C-407E-A947-70E740481C1C}">
                <a14:useLocalDpi xmlns:a14="http://schemas.microsoft.com/office/drawing/2010/main" val="0"/>
              </a:ext>
            </a:extLst>
          </a:blip>
          <a:srcRect l="21213" t="58257" r="31738" b="20154"/>
          <a:stretch/>
        </p:blipFill>
        <p:spPr bwMode="auto">
          <a:xfrm>
            <a:off x="1332106" y="3190846"/>
            <a:ext cx="6551793"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498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Kršitve </a:t>
            </a:r>
            <a:r>
              <a:rPr lang="sl-SI" dirty="0" err="1"/>
              <a:t>spletn</a:t>
            </a:r>
            <a:r>
              <a:rPr lang="en-US" dirty="0" err="1"/>
              <a:t>ih</a:t>
            </a:r>
            <a:r>
              <a:rPr lang="sl-SI" dirty="0"/>
              <a:t> strani v letu 2018</a:t>
            </a:r>
          </a:p>
        </p:txBody>
      </p:sp>
      <p:sp>
        <p:nvSpPr>
          <p:cNvPr id="3" name="Označba mesta vsebine 2"/>
          <p:cNvSpPr>
            <a:spLocks noGrp="1"/>
          </p:cNvSpPr>
          <p:nvPr>
            <p:ph idx="1"/>
          </p:nvPr>
        </p:nvSpPr>
        <p:spPr>
          <a:xfrm>
            <a:off x="457200" y="1404518"/>
            <a:ext cx="8229600" cy="5048818"/>
          </a:xfrm>
        </p:spPr>
        <p:txBody>
          <a:bodyPr>
            <a:normAutofit fontScale="32500" lnSpcReduction="20000"/>
          </a:bodyPr>
          <a:lstStyle/>
          <a:p>
            <a:pPr marL="0" indent="0">
              <a:buNone/>
            </a:pPr>
            <a:r>
              <a:rPr lang="sl-SI" sz="5500" b="1" dirty="0"/>
              <a:t>OMD</a:t>
            </a:r>
            <a:r>
              <a:rPr lang="sl-SI" sz="5500" dirty="0"/>
              <a:t> </a:t>
            </a:r>
            <a:br>
              <a:rPr lang="sl-SI" sz="5500" dirty="0"/>
            </a:br>
            <a:r>
              <a:rPr lang="sl-SI" sz="5500" dirty="0"/>
              <a:t>Pregledanih: 2.455 KMG</a:t>
            </a:r>
            <a:br>
              <a:rPr lang="sl-SI" sz="5500" dirty="0"/>
            </a:br>
            <a:r>
              <a:rPr lang="sl-SI" sz="5500" b="1" dirty="0"/>
              <a:t>Z znižanjem: 138 KMG</a:t>
            </a:r>
            <a:r>
              <a:rPr lang="sl-SI" sz="5500" dirty="0"/>
              <a:t/>
            </a:r>
            <a:br>
              <a:rPr lang="sl-SI" sz="5500" dirty="0"/>
            </a:br>
            <a:r>
              <a:rPr lang="sl-SI" sz="5500" dirty="0"/>
              <a:t>Brez znižanja: 2.317 KMG</a:t>
            </a:r>
            <a:br>
              <a:rPr lang="sl-SI" sz="5500" dirty="0"/>
            </a:br>
            <a:endParaRPr lang="sl-SI" sz="5500" dirty="0"/>
          </a:p>
          <a:p>
            <a:pPr marL="0" indent="0">
              <a:buNone/>
            </a:pPr>
            <a:r>
              <a:rPr lang="sl-SI" sz="5500" b="1" dirty="0"/>
              <a:t>KOPOP</a:t>
            </a:r>
            <a:r>
              <a:rPr lang="sl-SI" sz="5500" dirty="0"/>
              <a:t> </a:t>
            </a:r>
            <a:br>
              <a:rPr lang="sl-SI" sz="5500" dirty="0"/>
            </a:br>
            <a:r>
              <a:rPr lang="sl-SI" sz="5500" dirty="0"/>
              <a:t>Pregledanih: 533 KMG</a:t>
            </a:r>
            <a:br>
              <a:rPr lang="sl-SI" sz="5500" dirty="0"/>
            </a:br>
            <a:r>
              <a:rPr lang="sl-SI" sz="5500" b="1" dirty="0"/>
              <a:t>Z znižanjem: 61 KMG</a:t>
            </a:r>
            <a:r>
              <a:rPr lang="sl-SI" sz="5500" dirty="0"/>
              <a:t/>
            </a:r>
            <a:br>
              <a:rPr lang="sl-SI" sz="5500" dirty="0"/>
            </a:br>
            <a:r>
              <a:rPr lang="sl-SI" sz="5500" dirty="0"/>
              <a:t>Brez znižanja: 472 KMG</a:t>
            </a:r>
          </a:p>
          <a:p>
            <a:pPr marL="0" indent="0">
              <a:buNone/>
            </a:pPr>
            <a:endParaRPr lang="sl-SI" sz="5500" b="1" dirty="0"/>
          </a:p>
          <a:p>
            <a:pPr marL="0" indent="0">
              <a:buNone/>
            </a:pPr>
            <a:r>
              <a:rPr lang="sl-SI" sz="5500" b="1" dirty="0"/>
              <a:t>EK</a:t>
            </a:r>
            <a:r>
              <a:rPr lang="sl-SI" sz="5500" dirty="0"/>
              <a:t/>
            </a:r>
            <a:br>
              <a:rPr lang="sl-SI" sz="5500" dirty="0"/>
            </a:br>
            <a:r>
              <a:rPr lang="sl-SI" sz="5500" dirty="0"/>
              <a:t>Pregledanih: 316 KMG</a:t>
            </a:r>
            <a:br>
              <a:rPr lang="sl-SI" sz="5500" dirty="0"/>
            </a:br>
            <a:r>
              <a:rPr lang="sl-SI" sz="5500" b="1" dirty="0"/>
              <a:t>Z znižanjem: 48 KMG</a:t>
            </a:r>
            <a:r>
              <a:rPr lang="sl-SI" sz="5500" dirty="0"/>
              <a:t/>
            </a:r>
            <a:br>
              <a:rPr lang="sl-SI" sz="5500" dirty="0"/>
            </a:br>
            <a:r>
              <a:rPr lang="sl-SI" sz="5500" dirty="0"/>
              <a:t>Brez znižanja: 268 KMG </a:t>
            </a:r>
            <a:br>
              <a:rPr lang="sl-SI" sz="5500" dirty="0"/>
            </a:br>
            <a:endParaRPr lang="sl-SI" sz="5500" dirty="0"/>
          </a:p>
          <a:p>
            <a:pPr marL="0" indent="0">
              <a:buNone/>
            </a:pPr>
            <a:r>
              <a:rPr lang="sl-SI" sz="5500" b="1" dirty="0"/>
              <a:t>DŽ</a:t>
            </a:r>
            <a:r>
              <a:rPr lang="sl-SI" sz="5500" dirty="0"/>
              <a:t/>
            </a:r>
            <a:br>
              <a:rPr lang="sl-SI" sz="5500" dirty="0"/>
            </a:br>
            <a:r>
              <a:rPr lang="sl-SI" sz="5500" dirty="0"/>
              <a:t>Pregledanih: 464 KMG</a:t>
            </a:r>
            <a:br>
              <a:rPr lang="sl-SI" sz="5500" dirty="0"/>
            </a:br>
            <a:r>
              <a:rPr lang="sl-SI" sz="5500" b="1" dirty="0"/>
              <a:t>Z znižanjem: 39 KMG</a:t>
            </a:r>
            <a:r>
              <a:rPr lang="sl-SI" sz="5500" dirty="0"/>
              <a:t/>
            </a:r>
            <a:br>
              <a:rPr lang="sl-SI" sz="5500" dirty="0"/>
            </a:br>
            <a:r>
              <a:rPr lang="sl-SI" sz="5500" dirty="0"/>
              <a:t>Brez znižanja: 425 </a:t>
            </a:r>
            <a:r>
              <a:rPr lang="sl-SI" sz="4800" dirty="0"/>
              <a:t>KMG</a:t>
            </a:r>
            <a:r>
              <a:rPr lang="sl-SI" sz="4500" dirty="0"/>
              <a:t/>
            </a:r>
            <a:br>
              <a:rPr lang="sl-SI" sz="4500" dirty="0"/>
            </a:br>
            <a:r>
              <a:rPr lang="sl-SI" dirty="0"/>
              <a:t/>
            </a:r>
            <a:br>
              <a:rPr lang="sl-SI" dirty="0"/>
            </a:br>
            <a:endParaRPr lang="sl-SI" dirty="0"/>
          </a:p>
        </p:txBody>
      </p:sp>
      <p:graphicFrame>
        <p:nvGraphicFramePr>
          <p:cNvPr id="4" name="Grafikon 3"/>
          <p:cNvGraphicFramePr>
            <a:graphicFrameLocks/>
          </p:cNvGraphicFramePr>
          <p:nvPr>
            <p:extLst>
              <p:ext uri="{D42A27DB-BD31-4B8C-83A1-F6EECF244321}">
                <p14:modId xmlns:p14="http://schemas.microsoft.com/office/powerpoint/2010/main" val="2461750425"/>
              </p:ext>
            </p:extLst>
          </p:nvPr>
        </p:nvGraphicFramePr>
        <p:xfrm>
          <a:off x="3244508" y="1772816"/>
          <a:ext cx="5442292" cy="40238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2513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260648"/>
            <a:ext cx="8363272" cy="1224136"/>
          </a:xfrm>
        </p:spPr>
        <p:txBody>
          <a:bodyPr>
            <a:noAutofit/>
          </a:bodyPr>
          <a:lstStyle/>
          <a:p>
            <a:r>
              <a:rPr lang="sl-SI" sz="1600" dirty="0"/>
              <a:t>Primer </a:t>
            </a:r>
            <a:r>
              <a:rPr lang="en-US" sz="1600" dirty="0"/>
              <a:t>1 - </a:t>
            </a:r>
            <a:r>
              <a:rPr lang="sl-SI" sz="1600" b="1" dirty="0"/>
              <a:t>vir sofinanciranja je na poslovni spletni strani označen v skladu z zahtevami</a:t>
            </a:r>
            <a:r>
              <a:rPr lang="sl-SI" sz="1600" dirty="0"/>
              <a:t> - spletna stran </a:t>
            </a:r>
            <a:r>
              <a:rPr lang="sl-SI" sz="1600" u="sng" dirty="0">
                <a:hlinkClick r:id="rId2"/>
              </a:rPr>
              <a:t>WWW.GRM-NM.SI</a:t>
            </a:r>
            <a:r>
              <a:rPr lang="sl-SI" sz="1600" dirty="0"/>
              <a:t/>
            </a:r>
            <a:br>
              <a:rPr lang="sl-SI" sz="1600" dirty="0"/>
            </a:br>
            <a:r>
              <a:rPr lang="sl-SI" sz="1600" dirty="0"/>
              <a:t>Na glavni strani je logotip PRP ter zastavi EU in SLO, preko katerih je s klikom na le-te, mogoč dostop do podstrani z opisom ukrepov za katere so prejeli podporo (DŽ, EK, KOPOP in OMD).</a:t>
            </a:r>
          </a:p>
        </p:txBody>
      </p:sp>
      <p:pic>
        <p:nvPicPr>
          <p:cNvPr id="4" name="Označba mesta vsebine 3"/>
          <p:cNvPicPr>
            <a:picLocks noGrp="1"/>
          </p:cNvPicPr>
          <p:nvPr>
            <p:ph idx="1"/>
          </p:nvPr>
        </p:nvPicPr>
        <p:blipFill rotWithShape="1">
          <a:blip r:embed="rId3"/>
          <a:srcRect l="14042" t="182"/>
          <a:stretch/>
        </p:blipFill>
        <p:spPr bwMode="auto">
          <a:xfrm>
            <a:off x="755576" y="1484784"/>
            <a:ext cx="7416824" cy="49685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4080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rotWithShape="1">
          <a:blip r:embed="rId2"/>
          <a:srcRect l="14019"/>
          <a:stretch/>
        </p:blipFill>
        <p:spPr bwMode="auto">
          <a:xfrm>
            <a:off x="691330" y="476672"/>
            <a:ext cx="8064896" cy="5976664"/>
          </a:xfrm>
          <a:prstGeom prst="rect">
            <a:avLst/>
          </a:prstGeom>
          <a:ln>
            <a:noFill/>
          </a:ln>
          <a:extLst>
            <a:ext uri="{53640926-AAD7-44D8-BBD7-CCE9431645EC}">
              <a14:shadowObscured xmlns:a14="http://schemas.microsoft.com/office/drawing/2010/main"/>
            </a:ext>
          </a:extLst>
        </p:spPr>
      </p:pic>
      <p:sp>
        <p:nvSpPr>
          <p:cNvPr id="5" name="Pravokotnik 4"/>
          <p:cNvSpPr/>
          <p:nvPr/>
        </p:nvSpPr>
        <p:spPr>
          <a:xfrm>
            <a:off x="655435" y="2726340"/>
            <a:ext cx="1565920" cy="1477328"/>
          </a:xfrm>
          <a:prstGeom prst="rect">
            <a:avLst/>
          </a:prstGeom>
        </p:spPr>
        <p:txBody>
          <a:bodyPr wrap="square">
            <a:spAutoFit/>
          </a:bodyPr>
          <a:lstStyle/>
          <a:p>
            <a:r>
              <a:rPr lang="sl-SI" dirty="0"/>
              <a:t>Na glavni strani je logotip PRP ter zastavi EU in SLO</a:t>
            </a:r>
          </a:p>
        </p:txBody>
      </p:sp>
      <p:sp>
        <p:nvSpPr>
          <p:cNvPr id="6" name="Elipsa 5"/>
          <p:cNvSpPr/>
          <p:nvPr/>
        </p:nvSpPr>
        <p:spPr>
          <a:xfrm>
            <a:off x="323528" y="2492896"/>
            <a:ext cx="1871975" cy="1944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56597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p:nvPr/>
        </p:nvPicPr>
        <p:blipFill rotWithShape="1">
          <a:blip r:embed="rId2"/>
          <a:srcRect l="14001"/>
          <a:stretch/>
        </p:blipFill>
        <p:spPr bwMode="auto">
          <a:xfrm>
            <a:off x="467544" y="476672"/>
            <a:ext cx="7992888" cy="5832648"/>
          </a:xfrm>
          <a:prstGeom prst="rect">
            <a:avLst/>
          </a:prstGeom>
          <a:ln>
            <a:noFill/>
          </a:ln>
          <a:extLst>
            <a:ext uri="{53640926-AAD7-44D8-BBD7-CCE9431645EC}">
              <a14:shadowObscured xmlns:a14="http://schemas.microsoft.com/office/drawing/2010/main"/>
            </a:ext>
          </a:extLst>
        </p:spPr>
      </p:pic>
      <p:sp>
        <p:nvSpPr>
          <p:cNvPr id="5" name="Pravokotnik 4"/>
          <p:cNvSpPr/>
          <p:nvPr/>
        </p:nvSpPr>
        <p:spPr>
          <a:xfrm>
            <a:off x="777580" y="2636912"/>
            <a:ext cx="1681869" cy="2031325"/>
          </a:xfrm>
          <a:prstGeom prst="rect">
            <a:avLst/>
          </a:prstGeom>
        </p:spPr>
        <p:txBody>
          <a:bodyPr wrap="square">
            <a:spAutoFit/>
          </a:bodyPr>
          <a:lstStyle/>
          <a:p>
            <a:r>
              <a:rPr lang="sl-SI" dirty="0"/>
              <a:t>dostop do podstrani z opisom ukrepov za katere so prejeli podporo (DŽ, EK, KOPOP in OMD)</a:t>
            </a:r>
          </a:p>
        </p:txBody>
      </p:sp>
      <p:sp>
        <p:nvSpPr>
          <p:cNvPr id="6" name="Elipsa 5"/>
          <p:cNvSpPr/>
          <p:nvPr/>
        </p:nvSpPr>
        <p:spPr>
          <a:xfrm>
            <a:off x="493462" y="2456892"/>
            <a:ext cx="1990306" cy="24842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204734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1070</TotalTime>
  <Words>669</Words>
  <Application>Microsoft Office PowerPoint</Application>
  <PresentationFormat>Diaprojekcija na zaslonu (4:3)</PresentationFormat>
  <Paragraphs>73</Paragraphs>
  <Slides>17</Slides>
  <Notes>5</Notes>
  <HiddenSlides>0</HiddenSlides>
  <MMClips>0</MMClips>
  <ScaleCrop>false</ScaleCrop>
  <HeadingPairs>
    <vt:vector size="6" baseType="variant">
      <vt:variant>
        <vt:lpstr>Uporabljene pisave</vt:lpstr>
      </vt:variant>
      <vt:variant>
        <vt:i4>4</vt:i4>
      </vt:variant>
      <vt:variant>
        <vt:lpstr>Tema</vt:lpstr>
      </vt:variant>
      <vt:variant>
        <vt:i4>3</vt:i4>
      </vt:variant>
      <vt:variant>
        <vt:lpstr>Naslovi diapozitivov</vt:lpstr>
      </vt:variant>
      <vt:variant>
        <vt:i4>17</vt:i4>
      </vt:variant>
    </vt:vector>
  </HeadingPairs>
  <TitlesOfParts>
    <vt:vector size="24" baseType="lpstr">
      <vt:lpstr>Arial</vt:lpstr>
      <vt:lpstr>Calibri</vt:lpstr>
      <vt:lpstr>Times New Roman</vt:lpstr>
      <vt:lpstr>Wingdings</vt:lpstr>
      <vt:lpstr>3_Officeova tema</vt:lpstr>
      <vt:lpstr>1_Officeova tema</vt:lpstr>
      <vt:lpstr>Officeova tema</vt:lpstr>
      <vt:lpstr>OZNAČEVANJE VIRA SOFINANCIRANJA POSLOVNA SPLETNA STRAN  Izobraževanje za ukrepe kmetijske politike za leto 2019</vt:lpstr>
      <vt:lpstr>PowerPointova predstavitev</vt:lpstr>
      <vt:lpstr>PowerPointova predstavitev</vt:lpstr>
      <vt:lpstr>PowerPointova predstavitev</vt:lpstr>
      <vt:lpstr>PowerPointova predstavitev</vt:lpstr>
      <vt:lpstr>Kršitve spletnih strani v letu 2018</vt:lpstr>
      <vt:lpstr>Primer 1 - vir sofinanciranja je na poslovni spletni strani označen v skladu z zahtevami - spletna stran WWW.GRM-NM.SI Na glavni strani je logotip PRP ter zastavi EU in SLO, preko katerih je s klikom na le-te, mogoč dostop do podstrani z opisom ukrepov za katere so prejeli podporo (DŽ, EK, KOPOP in OMD).</vt:lpstr>
      <vt:lpstr>PowerPointova predstavitev</vt:lpstr>
      <vt:lpstr>PowerPointova predstavitev</vt:lpstr>
      <vt:lpstr>Primer 2 - vir sofinanciranja na poslovni spletni strani ni označen v skladu z zahtevami - ni označen - spletna stran WWW.KMETIJA-VERK.SI</vt:lpstr>
      <vt:lpstr>PowerPointova predstavitev</vt:lpstr>
      <vt:lpstr>PowerPointova predstavitev</vt:lpstr>
      <vt:lpstr>Primer 3 - vir sofinanciranja na poslovni spletni strani ni označen v skladu z zahtevami - nepopolno - spletna stran  WWW.KZ-SELNICA.SI </vt:lpstr>
      <vt:lpstr>PowerPointova predstavitev</vt:lpstr>
      <vt:lpstr>Primer 4 - vir sofinanciranja na poslovni spletni strani ni označen v skladu z zahtevami - ni označen - spletna stran: WWW.ŽGAJNAR.SI </vt:lpstr>
      <vt:lpstr>PowerPointova predstavitev</vt:lpstr>
      <vt:lpstr>PowerPointova predstavitev</vt:lpstr>
    </vt:vector>
  </TitlesOfParts>
  <Company>Ministrstvo za kmetijstvo in okolje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Nina Kenda</dc:creator>
  <cp:lastModifiedBy>sejna</cp:lastModifiedBy>
  <cp:revision>64</cp:revision>
  <cp:lastPrinted>2018-01-24T13:58:31Z</cp:lastPrinted>
  <dcterms:created xsi:type="dcterms:W3CDTF">2018-01-23T06:47:07Z</dcterms:created>
  <dcterms:modified xsi:type="dcterms:W3CDTF">2019-02-12T13:34:30Z</dcterms:modified>
</cp:coreProperties>
</file>