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4" r:id="rId2"/>
    <p:sldId id="270" r:id="rId3"/>
    <p:sldId id="271" r:id="rId4"/>
    <p:sldId id="272" r:id="rId5"/>
    <p:sldId id="278" r:id="rId6"/>
    <p:sldId id="275" r:id="rId7"/>
    <p:sldId id="279" r:id="rId8"/>
    <p:sldId id="286" r:id="rId9"/>
    <p:sldId id="277" r:id="rId10"/>
    <p:sldId id="282" r:id="rId11"/>
    <p:sldId id="288" r:id="rId12"/>
    <p:sldId id="291" r:id="rId13"/>
    <p:sldId id="290" r:id="rId14"/>
    <p:sldId id="289" r:id="rId15"/>
    <p:sldId id="292" r:id="rId16"/>
    <p:sldId id="293" r:id="rId17"/>
    <p:sldId id="295" r:id="rId18"/>
    <p:sldId id="294" r:id="rId19"/>
    <p:sldId id="296" r:id="rId20"/>
    <p:sldId id="297" r:id="rId21"/>
    <p:sldId id="299" r:id="rId22"/>
    <p:sldId id="298" r:id="rId23"/>
    <p:sldId id="300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veze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veze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\AppData\Local\Microsoft\Windows\INetCache\Content.Outlook\45EEM017\prejemniki%20gnojil%20brez%20povrs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2"/>
                </a:solidFill>
              </a:rPr>
              <a:t>Število vlog za višjo silo po ukrepih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2"/>
              </a:solidFill>
              <a:effectLst/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število vlog za VS po ukrepih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619628616710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3-445A-930C-B30FBB5D3B59}"/>
                </c:ext>
              </c:extLst>
            </c:dLbl>
            <c:dLbl>
              <c:idx val="1"/>
              <c:layout>
                <c:manualLayout>
                  <c:x val="7.9596710002653222E-3"/>
                  <c:y val="-3.4913766769569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3-445A-930C-B30FBB5D3B59}"/>
                </c:ext>
              </c:extLst>
            </c:dLbl>
            <c:dLbl>
              <c:idx val="2"/>
              <c:layout>
                <c:manualLayout>
                  <c:x val="4.8641871975454468E-17"/>
                  <c:y val="-6.7372968155339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3-445A-930C-B30FBB5D3B59}"/>
                </c:ext>
              </c:extLst>
            </c:dLbl>
            <c:dLbl>
              <c:idx val="3"/>
              <c:layout>
                <c:manualLayout>
                  <c:x val="-2.6532236667551074E-3"/>
                  <c:y val="-7.7618891887716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3-445A-930C-B30FBB5D3B59}"/>
                </c:ext>
              </c:extLst>
            </c:dLbl>
            <c:dLbl>
              <c:idx val="4"/>
              <c:layout>
                <c:manualLayout>
                  <c:x val="0"/>
                  <c:y val="-1.5120554020204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3-445A-930C-B30FBB5D3B59}"/>
                </c:ext>
              </c:extLst>
            </c:dLbl>
            <c:dLbl>
              <c:idx val="5"/>
              <c:layout>
                <c:manualLayout>
                  <c:x val="2.1225789334040665E-2"/>
                  <c:y val="-2.7043344821514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3-445A-930C-B30FBB5D3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NP</c:v>
                </c:pt>
                <c:pt idx="1">
                  <c:v>KOPOP</c:v>
                </c:pt>
                <c:pt idx="2">
                  <c:v>EK</c:v>
                </c:pt>
                <c:pt idx="3">
                  <c:v>KOPOP in EK</c:v>
                </c:pt>
                <c:pt idx="4">
                  <c:v>DŽ</c:v>
                </c:pt>
                <c:pt idx="5">
                  <c:v>posredovano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21</c:v>
                </c:pt>
                <c:pt idx="1">
                  <c:v>60</c:v>
                </c:pt>
                <c:pt idx="2">
                  <c:v>14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C3-445A-930C-B30FBB5D3B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683320"/>
        <c:axId val="465679792"/>
      </c:barChart>
      <c:catAx>
        <c:axId val="46568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65679792"/>
        <c:crosses val="autoZero"/>
        <c:auto val="1"/>
        <c:lblAlgn val="ctr"/>
        <c:lblOffset val="100"/>
        <c:noMultiLvlLbl val="0"/>
      </c:catAx>
      <c:valAx>
        <c:axId val="46567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68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sl-SI" b="1" dirty="0">
                <a:solidFill>
                  <a:schemeClr val="tx2"/>
                </a:solidFill>
              </a:rPr>
              <a:t>Š</a:t>
            </a:r>
            <a:r>
              <a:rPr lang="it-IT" b="1" dirty="0" err="1">
                <a:solidFill>
                  <a:schemeClr val="tx2"/>
                </a:solidFill>
              </a:rPr>
              <a:t>tevilo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primerov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po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vzroku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sl-SI" b="1" dirty="0">
                <a:solidFill>
                  <a:schemeClr val="tx2"/>
                </a:solidFill>
              </a:rPr>
              <a:t>višje sile </a:t>
            </a:r>
            <a:endParaRPr lang="it-IT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025646013362226"/>
          <c:y val="3.183181115011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2"/>
              </a:solidFill>
              <a:effectLst/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3.2624361394802182E-2"/>
          <c:y val="0.11943821198744561"/>
          <c:w val="0.94301413991990357"/>
          <c:h val="0.67209712929705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List1!$B$11</c:f>
              <c:strCache>
                <c:ptCount val="1"/>
                <c:pt idx="0">
                  <c:v>število primerov po vzroku VS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List1!$A$12:$A$21</c:f>
              <c:strCache>
                <c:ptCount val="10"/>
                <c:pt idx="0">
                  <c:v>nezmožnost</c:v>
                </c:pt>
                <c:pt idx="1">
                  <c:v>naravna nesreča</c:v>
                </c:pt>
                <c:pt idx="2">
                  <c:v>smrt</c:v>
                </c:pt>
                <c:pt idx="3">
                  <c:v>javna korist</c:v>
                </c:pt>
                <c:pt idx="4">
                  <c:v>domače živali</c:v>
                </c:pt>
                <c:pt idx="5">
                  <c:v>divje živali</c:v>
                </c:pt>
                <c:pt idx="6">
                  <c:v>dedovanje</c:v>
                </c:pt>
                <c:pt idx="7">
                  <c:v>škodljivci</c:v>
                </c:pt>
                <c:pt idx="8">
                  <c:v>prekinitev zakupa</c:v>
                </c:pt>
                <c:pt idx="9">
                  <c:v>ostalo</c:v>
                </c:pt>
              </c:strCache>
            </c:strRef>
          </c:cat>
          <c:val>
            <c:numRef>
              <c:f>List1!$B$12:$B$21</c:f>
              <c:numCache>
                <c:formatCode>General</c:formatCode>
                <c:ptCount val="10"/>
                <c:pt idx="0">
                  <c:v>28</c:v>
                </c:pt>
                <c:pt idx="1">
                  <c:v>18</c:v>
                </c:pt>
                <c:pt idx="2">
                  <c:v>11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1-4CB7-B43A-AD04B73B92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691160"/>
        <c:axId val="465691552"/>
      </c:barChart>
      <c:catAx>
        <c:axId val="46569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65691552"/>
        <c:crosses val="autoZero"/>
        <c:auto val="1"/>
        <c:lblAlgn val="ctr"/>
        <c:lblOffset val="100"/>
        <c:noMultiLvlLbl val="0"/>
      </c:catAx>
      <c:valAx>
        <c:axId val="46569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69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sl-SI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Višja sila v letu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List1!$A$1:$A$6</c:f>
              <c:strCache>
                <c:ptCount val="6"/>
                <c:pt idx="0">
                  <c:v>oprostitev</c:v>
                </c:pt>
                <c:pt idx="1">
                  <c:v>UZ</c:v>
                </c:pt>
                <c:pt idx="2">
                  <c:v>predano</c:v>
                </c:pt>
                <c:pt idx="3">
                  <c:v>zavrnitev</c:v>
                </c:pt>
                <c:pt idx="4">
                  <c:v>zavržba</c:v>
                </c:pt>
                <c:pt idx="5">
                  <c:v>opr. in zav.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55</c:v>
                </c:pt>
                <c:pt idx="1">
                  <c:v>18</c:v>
                </c:pt>
                <c:pt idx="2">
                  <c:v>23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4-4232-AFEA-01D68EB340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677440"/>
        <c:axId val="465678224"/>
      </c:barChart>
      <c:catAx>
        <c:axId val="4656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65678224"/>
        <c:crosses val="autoZero"/>
        <c:auto val="1"/>
        <c:lblAlgn val="ctr"/>
        <c:lblOffset val="100"/>
        <c:noMultiLvlLbl val="0"/>
      </c:catAx>
      <c:valAx>
        <c:axId val="46567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6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2"/>
                </a:solidFill>
              </a:rPr>
              <a:t>Prejemniki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gnojil</a:t>
            </a:r>
            <a:r>
              <a:rPr lang="en-US" b="1" dirty="0">
                <a:solidFill>
                  <a:schemeClr val="tx2"/>
                </a:solidFill>
              </a:rPr>
              <a:t> v 2018 </a:t>
            </a:r>
            <a:r>
              <a:rPr lang="en-US" b="1" dirty="0" err="1">
                <a:solidFill>
                  <a:schemeClr val="tx2"/>
                </a:solidFill>
              </a:rPr>
              <a:t>brez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površin</a:t>
            </a:r>
            <a:r>
              <a:rPr lang="en-US" b="1" dirty="0">
                <a:solidFill>
                  <a:schemeClr val="tx2"/>
                </a:solidFill>
              </a:rPr>
              <a:t> v RKG</a:t>
            </a:r>
            <a:endParaRPr lang="sl-SI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2.5481131924046163E-2"/>
          <c:y val="0.12976016523468206"/>
          <c:w val="0.96262767317806563"/>
          <c:h val="0.7643963718319760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0"/>
                  <c:y val="4.92043426305391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7D-4310-8A66-7C4F8782C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KGZ CELJE</c:v>
                </c:pt>
                <c:pt idx="1">
                  <c:v>KGZ KRANJ</c:v>
                </c:pt>
                <c:pt idx="2">
                  <c:v>KGZ LJUBLJANA</c:v>
                </c:pt>
                <c:pt idx="3">
                  <c:v>KGZ MARIBOR</c:v>
                </c:pt>
                <c:pt idx="4">
                  <c:v>KGZ MURSKA SOBOTA</c:v>
                </c:pt>
                <c:pt idx="5">
                  <c:v>KGZ NOVO MESTO</c:v>
                </c:pt>
                <c:pt idx="6">
                  <c:v>KGZ PTUJ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</c:v>
                </c:pt>
                <c:pt idx="1">
                  <c:v>32</c:v>
                </c:pt>
                <c:pt idx="2">
                  <c:v>12</c:v>
                </c:pt>
                <c:pt idx="3">
                  <c:v>8</c:v>
                </c:pt>
                <c:pt idx="4">
                  <c:v>2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310-8A66-7C4F8782C8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58720104"/>
        <c:axId val="458718464"/>
      </c:barChart>
      <c:catAx>
        <c:axId val="45872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58718464"/>
        <c:crosses val="autoZero"/>
        <c:auto val="1"/>
        <c:lblAlgn val="ctr"/>
        <c:lblOffset val="100"/>
        <c:noMultiLvlLbl val="0"/>
      </c:catAx>
      <c:valAx>
        <c:axId val="45871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872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CA00-78A0-4B7F-AC4F-8CDC6315AF2C}" type="datetimeFigureOut">
              <a:rPr lang="en-US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90D0-A3E2-4C40-9080-795A83026AD6}" type="slidenum">
              <a:rPr lang="en-US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b moder za 10 pt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C91573C-A3E8-498C-B323-02CA0266500C}" type="datetimeFigureOut">
              <a:rPr lang="en-US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2/11/2019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482AA14-94B5-4E67-9B3A-C7CCB2D063AE}" type="slidenum">
              <a:rPr lang="en-US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031" name="Slika 9" descr="arsktr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706438"/>
            <a:ext cx="55668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1282701" y="708025"/>
            <a:ext cx="240876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sz="700" b="1">
                <a:solidFill>
                  <a:srgbClr val="000000"/>
                </a:solidFill>
                <a:latin typeface="Republika" pitchFamily="2" charset="-18"/>
              </a:rPr>
              <a:t>MINISTRSTVO ZA KMETIJSTVO,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sz="700" b="1">
                <a:solidFill>
                  <a:srgbClr val="000000"/>
                </a:solidFill>
                <a:latin typeface="Republika" pitchFamily="2" charset="-18"/>
              </a:rPr>
              <a:t>GOZDARSTVO IN PREHRANO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l-SI" sz="700" b="1">
              <a:solidFill>
                <a:srgbClr val="000000"/>
              </a:solidFill>
              <a:latin typeface="Republika" pitchFamily="2" charset="-18"/>
            </a:endParaRP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sz="700">
                <a:solidFill>
                  <a:srgbClr val="000000"/>
                </a:solidFill>
                <a:latin typeface="Republika" pitchFamily="2" charset="-18"/>
              </a:rPr>
              <a:t>AGENCIJA REPUBLIKE SLOVENIJE ZA KMETIJSKE TRGE IN RAZVOJ PODEŽELJA</a:t>
            </a:r>
            <a:endParaRPr lang="en-US" sz="700">
              <a:solidFill>
                <a:srgbClr val="000000"/>
              </a:solidFill>
              <a:latin typeface="Republik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47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-podezelja.si/sl/knjiznica/214-vodenje-evidenc-in-hramba-dokazil-pri-ukrepu-kopop/fil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75032" y="5663124"/>
            <a:ext cx="646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tx2"/>
                </a:solidFill>
              </a:rPr>
              <a:t>Oddelek za sonaravno kmetijstvo, februar 2019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908699" y="2934679"/>
            <a:ext cx="814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 NI. KAKŠNA BO KAZEN?</a:t>
            </a:r>
          </a:p>
        </p:txBody>
      </p:sp>
    </p:spTree>
    <p:extLst>
      <p:ext uri="{BB962C8B-B14F-4D97-AF65-F5344CB8AC3E}">
        <p14:creationId xmlns:p14="http://schemas.microsoft.com/office/powerpoint/2010/main" val="270031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8997" r="5625" b="43902"/>
          <a:stretch/>
        </p:blipFill>
        <p:spPr bwMode="auto">
          <a:xfrm>
            <a:off x="146050" y="2675472"/>
            <a:ext cx="11901592" cy="28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91396" y="1334075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400" dirty="0">
                <a:solidFill>
                  <a:schemeClr val="tx2"/>
                </a:solidFill>
              </a:rPr>
              <a:t>Sankcija navzkrižne skladnosti 3% se prenese tudi na ostala plačila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09642" y="3982507"/>
            <a:ext cx="11938000" cy="366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09642" y="5074707"/>
            <a:ext cx="9428058" cy="366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91396" y="487690"/>
            <a:ext cx="8915400" cy="8463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sl-SI" sz="1050" b="1" dirty="0">
              <a:solidFill>
                <a:schemeClr val="tx2"/>
              </a:solidFill>
            </a:endParaRPr>
          </a:p>
          <a:p>
            <a:r>
              <a:rPr lang="sl-SI" sz="2800" b="1" dirty="0">
                <a:solidFill>
                  <a:schemeClr val="tx2"/>
                </a:solidFill>
              </a:rPr>
              <a:t>Primer: EVIDENC NI, ODLOČBA NP (isti KMG-MID kot prej)</a:t>
            </a:r>
          </a:p>
          <a:p>
            <a:endParaRPr lang="sl-SI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9399" y="1349058"/>
            <a:ext cx="11625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NAVZKRIŽNA SKLADNOST</a:t>
            </a:r>
          </a:p>
          <a:p>
            <a:endParaRPr lang="sl-SI" b="1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</a:pPr>
            <a:r>
              <a:rPr lang="sl-SI" sz="2000" b="1" dirty="0">
                <a:solidFill>
                  <a:schemeClr val="tx2"/>
                </a:solidFill>
              </a:rPr>
              <a:t>PZR 10: PRAVILNA UPORABA FITIFARMACEVTSKIH SREDSTEV (8 predpisanih zahtev ravnanja):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1. Uporaba le registriranih FFS.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2. Pravilna uporaba FFS, v skladu z navodili, etiketo.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3. Pravilno shranjevanje FFS (izvirna embalaža,ločeno od živil, primerna temperatura, vlaga…).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4. </a:t>
            </a:r>
            <a:r>
              <a:rPr lang="sl-SI" sz="2000" b="1" dirty="0">
                <a:solidFill>
                  <a:schemeClr val="tx2"/>
                </a:solidFill>
              </a:rPr>
              <a:t>VELJAVNO</a:t>
            </a:r>
            <a:r>
              <a:rPr lang="sl-SI" sz="2000" dirty="0">
                <a:solidFill>
                  <a:schemeClr val="tx2"/>
                </a:solidFill>
              </a:rPr>
              <a:t> potrdilo o pridobitvi znanja iz </a:t>
            </a:r>
            <a:r>
              <a:rPr lang="sl-SI" sz="2000" dirty="0" err="1">
                <a:solidFill>
                  <a:schemeClr val="tx2"/>
                </a:solidFill>
              </a:rPr>
              <a:t>fitomedicine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5. Redno pregledane naprave za varstvo rastlin.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6. Med cvetenjem se uporablja FFS na čebelam prijazen način (ne </a:t>
            </a:r>
            <a:r>
              <a:rPr lang="sl-SI" sz="2000" dirty="0" err="1">
                <a:solidFill>
                  <a:schemeClr val="tx2"/>
                </a:solidFill>
              </a:rPr>
              <a:t>sistemična</a:t>
            </a:r>
            <a:r>
              <a:rPr lang="sl-SI" sz="2000" dirty="0">
                <a:solidFill>
                  <a:schemeClr val="tx2"/>
                </a:solidFill>
              </a:rPr>
              <a:t>, kontaktna FFS, nočna aplikacija).</a:t>
            </a:r>
          </a:p>
          <a:p>
            <a:pPr>
              <a:lnSpc>
                <a:spcPts val="3000"/>
              </a:lnSpc>
            </a:pPr>
            <a:r>
              <a:rPr lang="sl-SI" sz="2000" dirty="0">
                <a:solidFill>
                  <a:schemeClr val="tx2"/>
                </a:solidFill>
              </a:rPr>
              <a:t>7. Raba FFS izven priobalnih zemljišč.</a:t>
            </a:r>
          </a:p>
          <a:p>
            <a:pPr>
              <a:lnSpc>
                <a:spcPts val="3000"/>
              </a:lnSpc>
            </a:pPr>
            <a:r>
              <a:rPr lang="sl-SI" sz="2400" b="1" dirty="0">
                <a:solidFill>
                  <a:schemeClr val="tx2"/>
                </a:solidFill>
              </a:rPr>
              <a:t>8. Evidence o uporabi FFS, računi  za FFS. Evidence in računi se hranijo najmanj TRI LETA.</a:t>
            </a:r>
          </a:p>
          <a:p>
            <a:pPr>
              <a:lnSpc>
                <a:spcPts val="3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</a:pPr>
            <a:r>
              <a:rPr lang="sl-SI" sz="2400" b="1" dirty="0">
                <a:solidFill>
                  <a:schemeClr val="tx2"/>
                </a:solidFill>
              </a:rPr>
              <a:t>Število kršitev narašča. Velika težava so tudi (predvsem) kmetje, ki nimajo KOPOP.</a:t>
            </a:r>
          </a:p>
          <a:p>
            <a:pPr>
              <a:lnSpc>
                <a:spcPts val="3000"/>
              </a:lnSpc>
            </a:pPr>
            <a:r>
              <a:rPr lang="sl-SI" sz="2400" b="1" dirty="0">
                <a:solidFill>
                  <a:schemeClr val="tx2"/>
                </a:solidFill>
              </a:rPr>
              <a:t>Kršitev se prenese na vse zahtevke.</a:t>
            </a:r>
            <a:endParaRPr lang="sl-SI" sz="2000" b="1" dirty="0">
              <a:solidFill>
                <a:schemeClr val="tx2"/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23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" y="701336"/>
            <a:ext cx="7773519" cy="60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130641" y="1287263"/>
            <a:ext cx="3444536" cy="390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8064509" y="1067072"/>
            <a:ext cx="360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2"/>
                </a:solidFill>
              </a:rPr>
              <a:t>Gre za kršitve STANDARDA ukrepa KOPOP!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14854" y="106518"/>
            <a:ext cx="901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Ugotovitve po obračunu 2017 - KOPOP</a:t>
            </a:r>
          </a:p>
        </p:txBody>
      </p:sp>
    </p:spTree>
    <p:extLst>
      <p:ext uri="{BB962C8B-B14F-4D97-AF65-F5344CB8AC3E}">
        <p14:creationId xmlns:p14="http://schemas.microsoft.com/office/powerpoint/2010/main" val="229115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84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  ZA   POZORNOST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0" y="609018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Podrobnejša navodila za vodenje evidenc so bila predstavljena že na lanskoletnem izobraževanju, predstavitev dostopna na:</a:t>
            </a:r>
          </a:p>
          <a:p>
            <a:r>
              <a:rPr lang="sl-SI" dirty="0">
                <a:hlinkClick r:id="rId2"/>
              </a:rPr>
              <a:t>https://www.program-podezelja.si/sl/knjiznica/214-vodenje-evidenc-in-hramba-dokazil-pri-ukrepu-kopop/file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417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3151" y="2502442"/>
            <a:ext cx="48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b="1" dirty="0">
                <a:solidFill>
                  <a:schemeClr val="tx2"/>
                </a:solidFill>
              </a:rPr>
              <a:t>Ukrepi KOPOP (površine):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vsebinske kršitve ¾ napake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čezmerna prijava ¼ napake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b="1" dirty="0">
                <a:solidFill>
                  <a:schemeClr val="tx2"/>
                </a:solidFill>
              </a:rPr>
              <a:t>Ukrep EK, PEK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vsebinske kršitve ¼ zneska kršitev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čezmerna prijava ¾ zneska kršitev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40758" y="1595671"/>
            <a:ext cx="6542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KOPOP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000" dirty="0">
                <a:solidFill>
                  <a:schemeClr val="tx2"/>
                </a:solidFill>
              </a:rPr>
              <a:t>– neupravičene površine na </a:t>
            </a:r>
            <a:r>
              <a:rPr lang="sl-SI" sz="2000" b="1" dirty="0">
                <a:solidFill>
                  <a:schemeClr val="tx2"/>
                </a:solidFill>
              </a:rPr>
              <a:t>trajnem travinju: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- 1600 (neobdelano kmetijsko zemljišče) 	33 %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- 9999 (neupravičena površina) 		29 %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- 9111 (ni v uporabi KMG) 			17 %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Trajno travinje slabo vzdrževano / ni obdelano.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400" b="1" dirty="0">
                <a:solidFill>
                  <a:schemeClr val="tx2"/>
                </a:solidFill>
              </a:rPr>
              <a:t>KOPOP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000" dirty="0">
                <a:solidFill>
                  <a:schemeClr val="tx2"/>
                </a:solidFill>
              </a:rPr>
              <a:t>– neupravičene površine na </a:t>
            </a:r>
            <a:r>
              <a:rPr lang="sl-SI" sz="2000" b="1" dirty="0">
                <a:solidFill>
                  <a:schemeClr val="tx2"/>
                </a:solidFill>
              </a:rPr>
              <a:t>ornih zemljiščih: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- 9111 (ni v uporabi KMG) – napačno zarisano v RKG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- 1100 (njiva) – neustrezen posevek / ni posevka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Orna zemljišča dobro vzdrževana, težava je nepravilen vris, špekulacije s posevki.</a:t>
            </a:r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24172" y="503203"/>
            <a:ext cx="732725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tx2"/>
                </a:solidFill>
              </a:rPr>
              <a:t>TIPI KRŠITEV: </a:t>
            </a:r>
            <a:r>
              <a:rPr lang="sl-SI" sz="4000" b="1" dirty="0">
                <a:solidFill>
                  <a:schemeClr val="tx2"/>
                </a:solidFill>
              </a:rPr>
              <a:t>KOPOP, EK</a:t>
            </a:r>
            <a:r>
              <a:rPr lang="en-US" sz="4000" b="1" dirty="0">
                <a:solidFill>
                  <a:schemeClr val="tx2"/>
                </a:solidFill>
              </a:rPr>
              <a:t> v 2017</a:t>
            </a:r>
            <a:endParaRPr lang="sl-SI" sz="4000" b="1" dirty="0">
              <a:solidFill>
                <a:schemeClr val="tx2"/>
              </a:solidFill>
            </a:endParaRPr>
          </a:p>
          <a:p>
            <a:endParaRPr lang="sl-SI" sz="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3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" y="2623633"/>
            <a:ext cx="6283245" cy="3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87235" y="1526959"/>
            <a:ext cx="304275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sl-SI" sz="3200" b="1" dirty="0">
                <a:solidFill>
                  <a:srgbClr val="000000"/>
                </a:solidFill>
              </a:rPr>
              <a:t>TIPI KRŠITEV: </a:t>
            </a:r>
            <a:r>
              <a:rPr lang="sl-SI" sz="4000" b="1" dirty="0">
                <a:solidFill>
                  <a:srgbClr val="000000"/>
                </a:solidFill>
              </a:rPr>
              <a:t>EK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87235" y="6402564"/>
            <a:ext cx="946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Število upravičencev s čezmerno prijavo, znotraj posamezne skupine kmetijskih rastlin</a:t>
            </a:r>
          </a:p>
          <a:p>
            <a:r>
              <a:rPr lang="sl-SI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640660" y="4345795"/>
            <a:ext cx="48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Delež upravičencev s čezmerno prijavo, po skupinah kmetijskih rastlin</a:t>
            </a:r>
          </a:p>
        </p:txBody>
      </p:sp>
      <p:pic>
        <p:nvPicPr>
          <p:cNvPr id="2052" name="Grafik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1" y="0"/>
            <a:ext cx="7122850" cy="42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5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52352" y="1610580"/>
            <a:ext cx="363105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sl-SI" sz="3200" b="1" dirty="0">
                <a:solidFill>
                  <a:srgbClr val="000000"/>
                </a:solidFill>
              </a:rPr>
              <a:t>TIPI KRŠITEV: </a:t>
            </a:r>
            <a:r>
              <a:rPr lang="sl-SI" sz="4000" b="1" dirty="0">
                <a:solidFill>
                  <a:srgbClr val="000000"/>
                </a:solidFill>
              </a:rPr>
              <a:t>OMD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52352" y="2765759"/>
            <a:ext cx="10875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tx2"/>
                </a:solidFill>
              </a:rPr>
              <a:t>Ukrep OMD nima posebnih vsebinskih preveritev, skoraj celoten del stopnje napake </a:t>
            </a:r>
            <a:r>
              <a:rPr lang="en-US" sz="2000" dirty="0">
                <a:solidFill>
                  <a:schemeClr val="tx2"/>
                </a:solidFill>
              </a:rPr>
              <a:t>je </a:t>
            </a:r>
            <a:r>
              <a:rPr lang="sl-SI" sz="2000" dirty="0">
                <a:solidFill>
                  <a:schemeClr val="tx2"/>
                </a:solidFill>
              </a:rPr>
              <a:t>potrebno pripisati čezmerni prijavi. 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Čezmerno prijavljene površine je bilo za 698 ha (2016-&gt;508 ha) oziroma 96.396 EUR. 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Med vsebinskimi kršitvami so kršitve glede registra za konopljo, neizpolnjevanje obveznosti informiranja in površin manjših od 1 ha.</a:t>
            </a:r>
          </a:p>
        </p:txBody>
      </p:sp>
    </p:spTree>
    <p:extLst>
      <p:ext uri="{BB962C8B-B14F-4D97-AF65-F5344CB8AC3E}">
        <p14:creationId xmlns:p14="http://schemas.microsoft.com/office/powerpoint/2010/main" val="120881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o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458"/>
            <a:ext cx="7856738" cy="61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0" y="1164"/>
            <a:ext cx="787850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sl-SI" sz="3200" b="1" dirty="0">
                <a:solidFill>
                  <a:srgbClr val="000000"/>
                </a:solidFill>
              </a:rPr>
              <a:t>NENAJDENA POVRŠINA / NENAJDEN ZNESEK</a:t>
            </a:r>
            <a:endParaRPr lang="sl-SI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188468" y="605171"/>
            <a:ext cx="783323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sl-SI" sz="3200" b="1" dirty="0">
                <a:solidFill>
                  <a:srgbClr val="000000"/>
                </a:solidFill>
              </a:rPr>
              <a:t>TIPI KRŠITEV: </a:t>
            </a:r>
            <a:r>
              <a:rPr lang="sl-SI" sz="4000" b="1" dirty="0">
                <a:solidFill>
                  <a:srgbClr val="000000"/>
                </a:solidFill>
              </a:rPr>
              <a:t>DOBROBIT ŽIVALI </a:t>
            </a:r>
            <a:r>
              <a:rPr lang="sl-SI" sz="2800" b="1" dirty="0">
                <a:solidFill>
                  <a:srgbClr val="000000"/>
                </a:solidFill>
              </a:rPr>
              <a:t>(govedo)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77048"/>
              </p:ext>
            </p:extLst>
          </p:nvPr>
        </p:nvGraphicFramePr>
        <p:xfrm>
          <a:off x="55650" y="1401127"/>
          <a:ext cx="5464028" cy="5456873"/>
        </p:xfrm>
        <a:graphic>
          <a:graphicData uri="http://schemas.openxmlformats.org/drawingml/2006/table">
            <a:tbl>
              <a:tblPr firstRow="1" firstCol="1" bandRow="1"/>
              <a:tblGrid>
                <a:gridCol w="394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Kršitev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Število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2016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2017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Tretiranje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za teleta ni izvedeno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Koprološka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analiza za teleta ni izdelana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Tretiranje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za govedo ni izvedeno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 ni na paši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 ni označena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Koprološka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analiza za govedo ni izdelana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Dnevnik paše se ne vodi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Živali se pasejo na področju, kjer je paša prepovedana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Koprološka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analiza za govedo ni izdelana v roku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 nima potnega lista oz. je neustrezen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 ni vpisana v RGG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Žival se ne nahaja na KMG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Koprološka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analiza za teleta ni izdelana v roku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Tretiranje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za govedo ni izvedeno v roku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/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Tretiranje</a:t>
                      </a: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za teleta ni izvedeno v roku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/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Dnevnik paše se ne vodi ažurno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/</a:t>
                      </a:r>
                      <a:endParaRPr lang="sl-SI" sz="2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sl-SI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073" name="Grafikon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1" y="1903654"/>
            <a:ext cx="5748352" cy="42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273351" y="1549321"/>
            <a:ext cx="279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/>
                </a:solidFill>
              </a:rPr>
              <a:t>Administrativne</a:t>
            </a:r>
            <a:r>
              <a:rPr lang="sl-SI" b="1" dirty="0">
                <a:solidFill>
                  <a:schemeClr val="tx2"/>
                </a:solidFill>
              </a:rPr>
              <a:t> kontrole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519678" y="6545960"/>
            <a:ext cx="34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/>
                </a:solidFill>
              </a:rPr>
              <a:t>Kontrole na kraju samem</a:t>
            </a: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1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6895" y="1510913"/>
            <a:ext cx="10486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Odprte teme, možnosti za spremembe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v</a:t>
            </a:r>
            <a:r>
              <a:rPr lang="en-US" sz="2000" dirty="0" err="1">
                <a:solidFill>
                  <a:schemeClr val="tx2"/>
                </a:solidFill>
              </a:rPr>
              <a:t>isok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odstotek</a:t>
            </a:r>
            <a:r>
              <a:rPr lang="sl-SI" sz="2000" dirty="0">
                <a:solidFill>
                  <a:schemeClr val="tx2"/>
                </a:solidFill>
              </a:rPr>
              <a:t> kršitev pri vsebinski kršitvi pogoja izobraževanja (% znižanja se pri ponavljajoči kršitvi v naslednjem letu zviša)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v</a:t>
            </a:r>
            <a:r>
              <a:rPr lang="en-US" sz="2000" dirty="0" err="1">
                <a:solidFill>
                  <a:schemeClr val="tx2"/>
                </a:solidFill>
              </a:rPr>
              <a:t>isok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odstotek</a:t>
            </a:r>
            <a:r>
              <a:rPr lang="sl-SI" sz="2000" dirty="0">
                <a:solidFill>
                  <a:schemeClr val="tx2"/>
                </a:solidFill>
              </a:rPr>
              <a:t> napak pri GEN_PAS (čezmerna prijava)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e</a:t>
            </a:r>
            <a:r>
              <a:rPr lang="sl-SI" sz="2000" dirty="0" err="1">
                <a:solidFill>
                  <a:schemeClr val="tx2"/>
                </a:solidFill>
              </a:rPr>
              <a:t>vidence</a:t>
            </a:r>
            <a:r>
              <a:rPr lang="sl-SI" sz="2000" dirty="0">
                <a:solidFill>
                  <a:schemeClr val="tx2"/>
                </a:solidFill>
              </a:rPr>
              <a:t> o delovnih opravilih (elektronske?)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čezmerna prijava na trajnem travinju in rabi 1320 (tako pri KOPOP kot EK)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čezmerna prijava pri travniških sadovnjakih (neustrezna raba)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 err="1">
                <a:solidFill>
                  <a:schemeClr val="tx2"/>
                </a:solidFill>
              </a:rPr>
              <a:t>nevzdrževanje</a:t>
            </a:r>
            <a:r>
              <a:rPr lang="sl-SI" sz="2000" dirty="0">
                <a:solidFill>
                  <a:schemeClr val="tx2"/>
                </a:solidFill>
              </a:rPr>
              <a:t> travniških površin – minimalna aktivnost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čezmerna in neobdelana površina pri ukrepu EK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rast stopnje napake pri ukrepu OMD (</a:t>
            </a:r>
            <a:r>
              <a:rPr lang="en-US" sz="2000" dirty="0" err="1">
                <a:solidFill>
                  <a:schemeClr val="tx2"/>
                </a:solidFill>
              </a:rPr>
              <a:t>prijava</a:t>
            </a:r>
            <a:r>
              <a:rPr lang="en-US" sz="2000" dirty="0">
                <a:solidFill>
                  <a:schemeClr val="tx2"/>
                </a:solidFill>
              </a:rPr>
              <a:t> 1300, </a:t>
            </a:r>
            <a:r>
              <a:rPr lang="en-US" sz="2000" dirty="0" err="1">
                <a:solidFill>
                  <a:schemeClr val="tx2"/>
                </a:solidFill>
              </a:rPr>
              <a:t>čeprav</a:t>
            </a:r>
            <a:r>
              <a:rPr lang="en-US" sz="2000" dirty="0">
                <a:solidFill>
                  <a:schemeClr val="tx2"/>
                </a:solidFill>
              </a:rPr>
              <a:t> je </a:t>
            </a:r>
            <a:r>
              <a:rPr lang="sl-SI" sz="2000" dirty="0">
                <a:solidFill>
                  <a:schemeClr val="tx2"/>
                </a:solidFill>
              </a:rPr>
              <a:t>raba 1320 – v bodoče omogočiti vpis v KOPOP)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chemeClr val="tx2"/>
                </a:solidFill>
              </a:rPr>
              <a:t>neizvajanje paše pri DŽ, </a:t>
            </a:r>
            <a:r>
              <a:rPr lang="sl-SI" sz="2000" dirty="0" err="1">
                <a:solidFill>
                  <a:schemeClr val="tx2"/>
                </a:solidFill>
              </a:rPr>
              <a:t>nesporočanje</a:t>
            </a:r>
            <a:r>
              <a:rPr lang="sl-SI" sz="2000" dirty="0">
                <a:solidFill>
                  <a:schemeClr val="tx2"/>
                </a:solidFill>
              </a:rPr>
              <a:t> staleža, </a:t>
            </a:r>
            <a:r>
              <a:rPr lang="sl-SI" sz="2000" dirty="0" err="1">
                <a:solidFill>
                  <a:schemeClr val="tx2"/>
                </a:solidFill>
              </a:rPr>
              <a:t>tretiranje</a:t>
            </a:r>
            <a:r>
              <a:rPr lang="sl-SI" sz="2000" dirty="0">
                <a:solidFill>
                  <a:schemeClr val="tx2"/>
                </a:solidFill>
              </a:rPr>
              <a:t> (sprememba v 2019)</a:t>
            </a:r>
          </a:p>
        </p:txBody>
      </p:sp>
    </p:spTree>
    <p:extLst>
      <p:ext uri="{BB962C8B-B14F-4D97-AF65-F5344CB8AC3E}">
        <p14:creationId xmlns:p14="http://schemas.microsoft.com/office/powerpoint/2010/main" val="21886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85930" y="1503797"/>
            <a:ext cx="112923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  <a:latin typeface="Arial" charset="0"/>
              </a:rPr>
              <a:t>Veliko jih je…evidence, dokazila.</a:t>
            </a:r>
          </a:p>
          <a:p>
            <a:endParaRPr lang="sl-SI" b="1" dirty="0">
              <a:solidFill>
                <a:schemeClr val="tx2"/>
              </a:solidFill>
              <a:latin typeface="Arial" charset="0"/>
            </a:endParaRPr>
          </a:p>
          <a:p>
            <a:r>
              <a:rPr lang="sl-SI" sz="2000" dirty="0">
                <a:solidFill>
                  <a:schemeClr val="tx2"/>
                </a:solidFill>
                <a:latin typeface="+mj-lt"/>
              </a:rPr>
              <a:t>Evidence o delovnih opravilih</a:t>
            </a:r>
          </a:p>
          <a:p>
            <a:endParaRPr lang="sl-SI" sz="2000" dirty="0">
              <a:solidFill>
                <a:schemeClr val="tx2"/>
              </a:solidFill>
              <a:latin typeface="+mj-lt"/>
            </a:endParaRPr>
          </a:p>
          <a:p>
            <a:r>
              <a:rPr lang="sl-SI" sz="2000" dirty="0">
                <a:solidFill>
                  <a:schemeClr val="tx2"/>
                </a:solidFill>
                <a:latin typeface="+mj-lt"/>
              </a:rPr>
              <a:t>Evidenca uporabe organskih in mineralnih gnojil</a:t>
            </a:r>
          </a:p>
          <a:p>
            <a:endParaRPr lang="sl-SI" sz="2000" dirty="0">
              <a:solidFill>
                <a:schemeClr val="tx2"/>
              </a:solidFill>
              <a:latin typeface="+mj-lt"/>
            </a:endParaRPr>
          </a:p>
          <a:p>
            <a:r>
              <a:rPr lang="sl-SI" sz="2000" dirty="0">
                <a:solidFill>
                  <a:schemeClr val="tx2"/>
                </a:solidFill>
                <a:latin typeface="+mj-lt"/>
              </a:rPr>
              <a:t>Evidenca o uporabi gnojil na kmetijskem gospodarstvu – zbirnik za vse površine KMGEVIDENCA UPORABE</a:t>
            </a:r>
          </a:p>
          <a:p>
            <a:endParaRPr lang="sl-SI" sz="2000" dirty="0">
              <a:solidFill>
                <a:schemeClr val="tx2"/>
              </a:solidFill>
              <a:latin typeface="+mj-lt"/>
            </a:endParaRPr>
          </a:p>
          <a:p>
            <a:r>
              <a:rPr lang="sl-SI" sz="2000" dirty="0">
                <a:solidFill>
                  <a:schemeClr val="tx2"/>
                </a:solidFill>
                <a:latin typeface="+mj-lt"/>
              </a:rPr>
              <a:t>Podatki o uporabi fitofarmacevtskih sredstev pri ukrepu KOPOP</a:t>
            </a:r>
          </a:p>
          <a:p>
            <a:endParaRPr lang="sl-SI" sz="2000" dirty="0">
              <a:solidFill>
                <a:schemeClr val="tx2"/>
              </a:solidFill>
              <a:latin typeface="+mj-lt"/>
            </a:endParaRPr>
          </a:p>
          <a:p>
            <a:r>
              <a:rPr lang="sl-SI" sz="2000" dirty="0">
                <a:solidFill>
                  <a:schemeClr val="tx2"/>
                </a:solidFill>
                <a:latin typeface="+mj-lt"/>
              </a:rPr>
              <a:t>Evidenca o uporabi FFS na kmetijskem gospodarstvu – zbirnik za vse površine kmetijskega gospodarstva</a:t>
            </a:r>
            <a:endParaRPr lang="sl-SI" b="1" dirty="0">
              <a:solidFill>
                <a:schemeClr val="tx2"/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  <a:p>
            <a:pPr algn="just"/>
            <a:r>
              <a:rPr lang="sl-SI" dirty="0">
                <a:solidFill>
                  <a:schemeClr val="tx2"/>
                </a:solidFill>
              </a:rPr>
              <a:t>Skice travnika, rezultati hitrih talnih ali rastlinskih testov, računi za FFS, deklaracije za FFS, računi za opravljene storitve, dnevnik paše, skice čredink, izjava o številu pastirjev na planini, dnevnik veterinarskih posegov, dokazila o </a:t>
            </a:r>
            <a:r>
              <a:rPr lang="sl-SI" dirty="0" err="1">
                <a:solidFill>
                  <a:schemeClr val="tx2"/>
                </a:solidFill>
              </a:rPr>
              <a:t>koproloških</a:t>
            </a:r>
            <a:r>
              <a:rPr lang="sl-SI" dirty="0">
                <a:solidFill>
                  <a:schemeClr val="tx2"/>
                </a:solidFill>
              </a:rPr>
              <a:t> analizah…</a:t>
            </a:r>
          </a:p>
        </p:txBody>
      </p:sp>
    </p:spTree>
    <p:extLst>
      <p:ext uri="{BB962C8B-B14F-4D97-AF65-F5344CB8AC3E}">
        <p14:creationId xmlns:p14="http://schemas.microsoft.com/office/powerpoint/2010/main" val="66774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451629" y="673286"/>
            <a:ext cx="3503651" cy="61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tx2"/>
                </a:solidFill>
              </a:rPr>
              <a:t>   VIŠJA SILA 2018</a:t>
            </a:r>
            <a:endParaRPr lang="sl-SI" sz="4000" b="1" dirty="0">
              <a:solidFill>
                <a:schemeClr val="tx2"/>
              </a:solidFill>
            </a:endParaRPr>
          </a:p>
          <a:p>
            <a:endParaRPr lang="sl-SI" sz="2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4219448953"/>
              </p:ext>
            </p:extLst>
          </p:nvPr>
        </p:nvGraphicFramePr>
        <p:xfrm>
          <a:off x="1017334" y="1717674"/>
          <a:ext cx="7463726" cy="472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68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836316791"/>
              </p:ext>
            </p:extLst>
          </p:nvPr>
        </p:nvGraphicFramePr>
        <p:xfrm>
          <a:off x="951547" y="1508760"/>
          <a:ext cx="7700963" cy="49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00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400234683"/>
              </p:ext>
            </p:extLst>
          </p:nvPr>
        </p:nvGraphicFramePr>
        <p:xfrm>
          <a:off x="802957" y="1426129"/>
          <a:ext cx="7602812" cy="481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8839200" y="1717320"/>
            <a:ext cx="294513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Vpliv VS na leto 2019: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primerov VS vpliva do konca obveznosti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VS za leto 2018 (nadaljujejo s kmetovanjem z letom 2019)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26 primerih je bilo določeno sorazmerno plačilo (od 0 do 100%),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61 primerih VS ni imela vpliva na izplačilo (plačilo v celoti ali ne vpliva, ker zahtevka ni na ZV) </a:t>
            </a:r>
            <a:endParaRPr lang="sl-SI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8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39F44A-D788-41FC-8C0F-C8D037653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122537"/>
              </p:ext>
            </p:extLst>
          </p:nvPr>
        </p:nvGraphicFramePr>
        <p:xfrm>
          <a:off x="1105816" y="1426129"/>
          <a:ext cx="8222742" cy="499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48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61252" y="1407045"/>
            <a:ext cx="112857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evidence?</a:t>
            </a:r>
          </a:p>
          <a:p>
            <a:r>
              <a:rPr lang="sl-SI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naj kontrola ugotovi upravičenost do izplačil / izpolnjevanje prevzetih obveznosti?</a:t>
            </a:r>
          </a:p>
          <a:p>
            <a:pPr marL="285750" indent="-285750">
              <a:buFontTx/>
              <a:buChar char="-"/>
            </a:pPr>
            <a:endParaRPr lang="sl-SI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Vizualni pregled površin (kjer je mogoče), živali, strojev, zalog FFS, gnojil…</a:t>
            </a:r>
          </a:p>
          <a:p>
            <a:pPr marL="285750" indent="-285750">
              <a:buFontTx/>
              <a:buChar char="-"/>
            </a:pPr>
            <a:endParaRPr lang="sl-SI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 evidenc - preveritev izpolnjevanje obveznosti in ugotavlja upravičenost do plačil za nazaj (ni evidenc = preveritve niso mogoče).</a:t>
            </a:r>
          </a:p>
          <a:p>
            <a:pPr marL="285750" indent="-285750">
              <a:buFontTx/>
              <a:buChar char="-"/>
            </a:pPr>
            <a:endParaRPr lang="sl-SI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Večina kmetov je vodilo evidence še pred vstopi v KOPOP/EK, vendar so vodili na koledarjih, zvezkih, listih…sedaj je to potrebno </a:t>
            </a:r>
            <a:r>
              <a:rPr lang="sl-SI" sz="24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PREDPISANIH OBRAZCIH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l-SI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Vračilo trošarine za gorivo – hranim račune, podam zahtevek --- </a:t>
            </a:r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denar dobim!</a:t>
            </a: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Vodenje, hranjenje evidenc, računov FFS… - hranim evidence --- </a:t>
            </a:r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denar dobim! </a:t>
            </a:r>
          </a:p>
          <a:p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 ni – denarja ne dobim + kazen</a:t>
            </a:r>
            <a:endParaRPr lang="sl-SI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1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199" y="2671319"/>
            <a:ext cx="1054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	</a:t>
            </a:r>
            <a:endParaRPr lang="sl-SI" sz="1600" b="1" dirty="0">
              <a:solidFill>
                <a:schemeClr val="tx2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12799" y="1681526"/>
            <a:ext cx="110871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tx2"/>
                </a:solidFill>
              </a:rPr>
              <a:t>VIRI PODATKOV O KRŠITVAH / EVIDENCAH</a:t>
            </a:r>
          </a:p>
          <a:p>
            <a:endParaRPr lang="sl-SI" sz="2800" b="1" dirty="0">
              <a:solidFill>
                <a:schemeClr val="tx2"/>
              </a:solidFill>
            </a:endParaRPr>
          </a:p>
          <a:p>
            <a:r>
              <a:rPr lang="sl-SI" sz="2400" b="1" dirty="0">
                <a:solidFill>
                  <a:schemeClr val="tx2"/>
                </a:solidFill>
              </a:rPr>
              <a:t>1. PODATKI SLUŽBE ZA KONTROLO ARSKTRP</a:t>
            </a:r>
          </a:p>
          <a:p>
            <a:endParaRPr lang="sl-SI" sz="2400" b="1" dirty="0">
              <a:solidFill>
                <a:schemeClr val="tx2"/>
              </a:solidFill>
            </a:endParaRPr>
          </a:p>
          <a:p>
            <a:r>
              <a:rPr lang="sl-SI" sz="2400" b="1" dirty="0">
                <a:solidFill>
                  <a:schemeClr val="tx2"/>
                </a:solidFill>
              </a:rPr>
              <a:t>2. PODATKI O UGOTOVITVAH NA PODROČJU NAVZKRIŽNE SKLADNOSTI IN PRP</a:t>
            </a:r>
          </a:p>
          <a:p>
            <a:endParaRPr lang="sl-SI" sz="400" b="1" dirty="0">
              <a:solidFill>
                <a:schemeClr val="tx2"/>
              </a:solidFill>
            </a:endParaRPr>
          </a:p>
          <a:p>
            <a:r>
              <a:rPr lang="sl-SI" sz="2800" b="1" dirty="0">
                <a:solidFill>
                  <a:schemeClr val="tx2"/>
                </a:solidFill>
              </a:rPr>
              <a:t>	</a:t>
            </a:r>
            <a:r>
              <a:rPr lang="sl-SI" sz="2400" b="1" dirty="0">
                <a:solidFill>
                  <a:schemeClr val="tx2"/>
                </a:solidFill>
              </a:rPr>
              <a:t>UVHVVR</a:t>
            </a:r>
          </a:p>
          <a:p>
            <a:endParaRPr lang="sl-SI" sz="1000" b="1" dirty="0">
              <a:solidFill>
                <a:schemeClr val="tx2"/>
              </a:solidFill>
            </a:endParaRPr>
          </a:p>
          <a:p>
            <a:r>
              <a:rPr lang="sl-SI" sz="2800" b="1" dirty="0">
                <a:solidFill>
                  <a:schemeClr val="tx2"/>
                </a:solidFill>
              </a:rPr>
              <a:t>	</a:t>
            </a:r>
            <a:r>
              <a:rPr lang="sl-SI" sz="2400" dirty="0">
                <a:solidFill>
                  <a:schemeClr val="tx2"/>
                </a:solidFill>
              </a:rPr>
              <a:t>IRSKGLR	</a:t>
            </a:r>
          </a:p>
          <a:p>
            <a:endParaRPr lang="sl-SI" sz="1000" dirty="0">
              <a:solidFill>
                <a:schemeClr val="tx2"/>
              </a:solidFill>
            </a:endParaRPr>
          </a:p>
          <a:p>
            <a:r>
              <a:rPr lang="sl-SI" sz="2800" dirty="0">
                <a:solidFill>
                  <a:schemeClr val="tx2"/>
                </a:solidFill>
              </a:rPr>
              <a:t>	</a:t>
            </a:r>
            <a:r>
              <a:rPr lang="sl-SI" sz="2400" dirty="0">
                <a:solidFill>
                  <a:schemeClr val="tx2"/>
                </a:solidFill>
              </a:rPr>
              <a:t>IRSOP</a:t>
            </a:r>
          </a:p>
          <a:p>
            <a:endParaRPr lang="sl-SI" sz="2800" b="1" dirty="0">
              <a:solidFill>
                <a:schemeClr val="tx2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809998" y="4267200"/>
            <a:ext cx="629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tx2"/>
                </a:solidFill>
              </a:rPr>
              <a:t>Protokoli o izmenjavi podatkov z ARSKTRP, ne samo evidence, tudi ostale kršitve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003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96897" y="1407731"/>
            <a:ext cx="10896601" cy="529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tx2"/>
                </a:solidFill>
              </a:rPr>
              <a:t>EVIDENC NI ?! POSLEDICE…</a:t>
            </a:r>
          </a:p>
          <a:p>
            <a:endParaRPr lang="sl-SI" sz="1600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sl-SI" sz="2000" dirty="0">
                <a:solidFill>
                  <a:schemeClr val="tx2"/>
                </a:solidFill>
              </a:rPr>
              <a:t>- </a:t>
            </a:r>
            <a:r>
              <a:rPr lang="sl-SI" sz="2400" dirty="0">
                <a:solidFill>
                  <a:schemeClr val="tx2"/>
                </a:solidFill>
              </a:rPr>
              <a:t>zavrnitev ali ukinitev plačil (skladno s  Katalogom kršitev, zavrnitev in ukinitev plačil)</a:t>
            </a:r>
          </a:p>
          <a:p>
            <a:pPr>
              <a:spcAft>
                <a:spcPts val="1200"/>
              </a:spcAft>
            </a:pPr>
            <a:r>
              <a:rPr lang="sl-SI" sz="2400" dirty="0">
                <a:solidFill>
                  <a:schemeClr val="tx2"/>
                </a:solidFill>
              </a:rPr>
              <a:t>- kršitev iz naslova navzkrižne skladnosti (vpliv na vse obračunske skupine)</a:t>
            </a:r>
          </a:p>
          <a:p>
            <a:pPr>
              <a:spcAft>
                <a:spcPts val="1200"/>
              </a:spcAft>
            </a:pPr>
            <a:r>
              <a:rPr lang="sl-SI" sz="2400" dirty="0">
                <a:solidFill>
                  <a:schemeClr val="tx2"/>
                </a:solidFill>
              </a:rPr>
              <a:t>- plačilni nalog </a:t>
            </a:r>
          </a:p>
          <a:p>
            <a:endParaRPr lang="sl-SI" sz="240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sl-SI" sz="2400" b="1" dirty="0">
                <a:solidFill>
                  <a:schemeClr val="tx2"/>
                </a:solidFill>
              </a:rPr>
              <a:t>Primer:</a:t>
            </a:r>
          </a:p>
          <a:p>
            <a:pPr>
              <a:spcAft>
                <a:spcPts val="1200"/>
              </a:spcAft>
            </a:pPr>
            <a:r>
              <a:rPr lang="sl-SI" sz="2400" dirty="0">
                <a:solidFill>
                  <a:schemeClr val="tx2"/>
                </a:solidFill>
              </a:rPr>
              <a:t>Evidence o delovnih opravilih KOPOP (o</a:t>
            </a: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bravnava kršitve skladno s Katalogom kršitev, zavrnitev in ukinitev plačil (Priloga 16 uredbe KOPOP, EK):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kršitev </a:t>
            </a:r>
            <a:r>
              <a:rPr lang="sl-SI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zavrne se posamezna zahteva s kršitvijo, po stopnji 40%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ponovitev </a:t>
            </a:r>
            <a:r>
              <a:rPr lang="sl-SI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vse sledeče ponovitev kršitve – zavrne se celotna zahteva 100%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ponovitev </a:t>
            </a:r>
            <a:r>
              <a:rPr lang="sl-SI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ukinitev plačila za zahtevo (vračilo sredstev za nazaj)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2695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6238" y="1362692"/>
            <a:ext cx="11580161" cy="356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2400" b="1" dirty="0">
                <a:solidFill>
                  <a:schemeClr val="tx2"/>
                </a:solidFill>
              </a:rPr>
              <a:t>„ Letos je zadnje leto obveznosti, ne bom vodil evidenc, preveč časa mi vzame“ </a:t>
            </a:r>
            <a:endParaRPr lang="sl-SI" sz="2400" dirty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Odstavek Priloge 16 Uredbe KOPOP, EK, OMD (Katalog kršitev, zavrnitev in ukinitev plačil):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20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skladu s tretjim odstavkom 35. člena Uredbe 640/2014/EU je ponavljanje kršitve pri ukrepu KOPOP ali ukrepu EK odvisno od tega, ali so bili pri istem upravičencu odkriti podobni primeri neizpolnjevanja pri podobni operaciji v preteklih štirih letih. Če je pri upravičencu prvič ugotovljena kršitev, ki je podobna kršitvi, ki je bila pri istem upravičencu ugotovljena v programskem obdobju 2007-2013, se šteje, da gre za prvo ponovitev iste kršitve.</a:t>
            </a:r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476500" y="4990404"/>
            <a:ext cx="9169400" cy="1741459"/>
            <a:chOff x="1358900" y="4863404"/>
            <a:chExt cx="9169400" cy="1741459"/>
          </a:xfrm>
        </p:grpSpPr>
        <p:grpSp>
          <p:nvGrpSpPr>
            <p:cNvPr id="5" name="Skupina 4"/>
            <p:cNvGrpSpPr/>
            <p:nvPr/>
          </p:nvGrpSpPr>
          <p:grpSpPr>
            <a:xfrm>
              <a:off x="3035300" y="4863404"/>
              <a:ext cx="7493000" cy="1741459"/>
              <a:chOff x="317500" y="1777304"/>
              <a:chExt cx="7493000" cy="1741459"/>
            </a:xfrm>
          </p:grpSpPr>
          <p:sp>
            <p:nvSpPr>
              <p:cNvPr id="6" name="PoljeZBesedilom 5"/>
              <p:cNvSpPr txBox="1"/>
              <p:nvPr/>
            </p:nvSpPr>
            <p:spPr>
              <a:xfrm>
                <a:off x="596900" y="1798935"/>
                <a:ext cx="825500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2019</a:t>
                </a:r>
                <a:endParaRPr lang="sl-S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PoljeZBesedilom 6"/>
              <p:cNvSpPr txBox="1"/>
              <p:nvPr/>
            </p:nvSpPr>
            <p:spPr>
              <a:xfrm>
                <a:off x="6985000" y="1777304"/>
                <a:ext cx="825500" cy="46166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2023</a:t>
                </a:r>
                <a:endParaRPr lang="sl-S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PoljeZBesedilom 7"/>
              <p:cNvSpPr txBox="1"/>
              <p:nvPr/>
            </p:nvSpPr>
            <p:spPr>
              <a:xfrm>
                <a:off x="2209800" y="1798935"/>
                <a:ext cx="825500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2020</a:t>
                </a:r>
                <a:endParaRPr lang="sl-S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PoljeZBesedilom 8"/>
              <p:cNvSpPr txBox="1"/>
              <p:nvPr/>
            </p:nvSpPr>
            <p:spPr>
              <a:xfrm>
                <a:off x="5359400" y="1794470"/>
                <a:ext cx="825500" cy="46166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2022</a:t>
                </a:r>
                <a:endParaRPr lang="sl-S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PoljeZBesedilom 9"/>
              <p:cNvSpPr txBox="1"/>
              <p:nvPr/>
            </p:nvSpPr>
            <p:spPr>
              <a:xfrm>
                <a:off x="3810000" y="1794470"/>
                <a:ext cx="825500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2021</a:t>
                </a:r>
                <a:endParaRPr lang="sl-S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PoljeZBesedilom 10"/>
              <p:cNvSpPr txBox="1"/>
              <p:nvPr/>
            </p:nvSpPr>
            <p:spPr>
              <a:xfrm>
                <a:off x="317500" y="2342634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Prva kršitev </a:t>
                </a:r>
              </a:p>
            </p:txBody>
          </p:sp>
          <p:sp>
            <p:nvSpPr>
              <p:cNvPr id="12" name="PoljeZBesedilom 11"/>
              <p:cNvSpPr txBox="1"/>
              <p:nvPr/>
            </p:nvSpPr>
            <p:spPr>
              <a:xfrm>
                <a:off x="4946650" y="2318434"/>
                <a:ext cx="165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400" b="1" dirty="0">
                    <a:solidFill>
                      <a:schemeClr val="tx2"/>
                    </a:solidFill>
                  </a:rPr>
                  <a:t>Prva ponovitev kršitve</a:t>
                </a:r>
              </a:p>
            </p:txBody>
          </p:sp>
        </p:grpSp>
        <p:sp>
          <p:nvSpPr>
            <p:cNvPr id="14" name="PoljeZBesedilom 13"/>
            <p:cNvSpPr txBox="1"/>
            <p:nvPr/>
          </p:nvSpPr>
          <p:spPr>
            <a:xfrm>
              <a:off x="1358900" y="4895502"/>
              <a:ext cx="1536700" cy="46166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b="1" dirty="0">
                  <a:solidFill>
                    <a:schemeClr val="tx2"/>
                  </a:solidFill>
                </a:rPr>
                <a:t>Primer</a:t>
              </a:r>
              <a:endParaRPr lang="sl-SI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1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2"/>
          <a:stretch/>
        </p:blipFill>
        <p:spPr bwMode="auto">
          <a:xfrm>
            <a:off x="139699" y="1672735"/>
            <a:ext cx="9596595" cy="5118100"/>
          </a:xfrm>
          <a:prstGeom prst="rect">
            <a:avLst/>
          </a:prstGeom>
          <a:noFill/>
        </p:spPr>
      </p:pic>
      <p:cxnSp>
        <p:nvCxnSpPr>
          <p:cNvPr id="3" name="Raven puščični povezovalnik 2"/>
          <p:cNvCxnSpPr/>
          <p:nvPr/>
        </p:nvCxnSpPr>
        <p:spPr>
          <a:xfrm flipV="1">
            <a:off x="6375399" y="3111500"/>
            <a:ext cx="3632200" cy="27014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jeZBesedilom 3"/>
          <p:cNvSpPr txBox="1"/>
          <p:nvPr/>
        </p:nvSpPr>
        <p:spPr>
          <a:xfrm>
            <a:off x="10007599" y="2358702"/>
            <a:ext cx="218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/>
                </a:solidFill>
              </a:rPr>
              <a:t>40 % </a:t>
            </a:r>
          </a:p>
          <a:p>
            <a:r>
              <a:rPr lang="sl-SI" sz="2000" b="1" dirty="0">
                <a:solidFill>
                  <a:schemeClr val="tx2"/>
                </a:solidFill>
              </a:rPr>
              <a:t>vodenje  evidenc o delovnih opravilih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6375399" y="4504834"/>
            <a:ext cx="3492501" cy="15748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9736294" y="3668627"/>
            <a:ext cx="240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tx2"/>
                </a:solidFill>
              </a:rPr>
              <a:t>5 %</a:t>
            </a:r>
          </a:p>
          <a:p>
            <a:pPr algn="ctr"/>
            <a:r>
              <a:rPr lang="sl-SI" sz="2000" b="1" dirty="0">
                <a:solidFill>
                  <a:schemeClr val="tx2"/>
                </a:solidFill>
              </a:rPr>
              <a:t>Minimalne zahteve KOPOP (evidenca FFS in gnojila)</a:t>
            </a:r>
          </a:p>
        </p:txBody>
      </p:sp>
      <p:cxnSp>
        <p:nvCxnSpPr>
          <p:cNvPr id="7" name="Raven puščični povezovalnik 6"/>
          <p:cNvCxnSpPr>
            <a:endCxn id="8" idx="1"/>
          </p:cNvCxnSpPr>
          <p:nvPr/>
        </p:nvCxnSpPr>
        <p:spPr>
          <a:xfrm flipV="1">
            <a:off x="6375399" y="5966823"/>
            <a:ext cx="3649819" cy="354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10025218" y="5274325"/>
            <a:ext cx="1892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/>
                </a:solidFill>
              </a:rPr>
              <a:t>3%</a:t>
            </a:r>
          </a:p>
          <a:p>
            <a:pPr algn="ctr"/>
            <a:r>
              <a:rPr lang="sl-SI" sz="2000" b="1" dirty="0">
                <a:solidFill>
                  <a:schemeClr val="tx2"/>
                </a:solidFill>
              </a:rPr>
              <a:t>Navzkrižna skladnost (evidence FFS)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91396" y="487690"/>
            <a:ext cx="7023100" cy="8694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sl-SI" sz="1050" b="1" dirty="0">
              <a:solidFill>
                <a:schemeClr val="tx2"/>
              </a:solidFill>
            </a:endParaRPr>
          </a:p>
          <a:p>
            <a:r>
              <a:rPr lang="sl-SI" sz="2800" b="1" dirty="0">
                <a:solidFill>
                  <a:schemeClr val="tx2"/>
                </a:solidFill>
              </a:rPr>
              <a:t>Primer: EVIDENC NI, ODLOČBA KOPOP</a:t>
            </a:r>
          </a:p>
          <a:p>
            <a:endParaRPr lang="sl-SI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9620" r="7465" b="3361"/>
          <a:stretch/>
        </p:blipFill>
        <p:spPr bwMode="auto">
          <a:xfrm>
            <a:off x="114300" y="145885"/>
            <a:ext cx="8991600" cy="52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14300" y="3670300"/>
            <a:ext cx="89916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7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21378" r="11667" b="3539"/>
          <a:stretch/>
        </p:blipFill>
        <p:spPr bwMode="auto">
          <a:xfrm>
            <a:off x="202868" y="0"/>
            <a:ext cx="109321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02868" y="3792071"/>
            <a:ext cx="10932102" cy="645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955877"/>
      </p:ext>
    </p:extLst>
  </p:cSld>
  <p:clrMapOvr>
    <a:masterClrMapping/>
  </p:clrMapOvr>
</p:sld>
</file>

<file path=ppt/theme/theme1.xml><?xml version="1.0" encoding="utf-8"?>
<a:theme xmlns:a="http://schemas.openxmlformats.org/drawingml/2006/main" name="27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1233</Words>
  <Application>Microsoft Office PowerPoint</Application>
  <PresentationFormat>Widescreen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Republika</vt:lpstr>
      <vt:lpstr>Times New Roman</vt:lpstr>
      <vt:lpstr>Wingdings</vt:lpstr>
      <vt:lpstr>27_si10-cgp-mpe-PREDLOGA-2007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Ales</cp:lastModifiedBy>
  <cp:revision>58</cp:revision>
  <dcterms:created xsi:type="dcterms:W3CDTF">2019-02-05T20:23:19Z</dcterms:created>
  <dcterms:modified xsi:type="dcterms:W3CDTF">2019-02-11T20:16:42Z</dcterms:modified>
</cp:coreProperties>
</file>