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0" r:id="rId1"/>
    <p:sldMasterId id="2147483681" r:id="rId2"/>
    <p:sldMasterId id="2147483690" r:id="rId3"/>
  </p:sldMasterIdLst>
  <p:notesMasterIdLst>
    <p:notesMasterId r:id="rId22"/>
  </p:notesMasterIdLst>
  <p:handoutMasterIdLst>
    <p:handoutMasterId r:id="rId23"/>
  </p:handoutMasterIdLst>
  <p:sldIdLst>
    <p:sldId id="392" r:id="rId4"/>
    <p:sldId id="396" r:id="rId5"/>
    <p:sldId id="403" r:id="rId6"/>
    <p:sldId id="404" r:id="rId7"/>
    <p:sldId id="417" r:id="rId8"/>
    <p:sldId id="405" r:id="rId9"/>
    <p:sldId id="406" r:id="rId10"/>
    <p:sldId id="407" r:id="rId11"/>
    <p:sldId id="408" r:id="rId12"/>
    <p:sldId id="409" r:id="rId13"/>
    <p:sldId id="411" r:id="rId14"/>
    <p:sldId id="410" r:id="rId15"/>
    <p:sldId id="412" r:id="rId16"/>
    <p:sldId id="413" r:id="rId17"/>
    <p:sldId id="414" r:id="rId18"/>
    <p:sldId id="415" r:id="rId19"/>
    <p:sldId id="416" r:id="rId20"/>
    <p:sldId id="402" r:id="rId21"/>
  </p:sldIdLst>
  <p:sldSz cx="9144000" cy="6858000" type="screen4x3"/>
  <p:notesSz cx="6797675" cy="9926638"/>
  <p:embeddedFontLst>
    <p:embeddedFont>
      <p:font typeface="Republika" panose="020B0604020202020204" charset="-18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58">
          <p15:clr>
            <a:srgbClr val="A4A3A4"/>
          </p15:clr>
        </p15:guide>
        <p15:guide id="2" orient="horz" pos="1502">
          <p15:clr>
            <a:srgbClr val="A4A3A4"/>
          </p15:clr>
        </p15:guide>
        <p15:guide id="3" pos="839">
          <p15:clr>
            <a:srgbClr val="A4A3A4"/>
          </p15:clr>
        </p15:guide>
        <p15:guide id="4" pos="49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Dobič" initials="B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etel slo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8" autoAdjust="0"/>
    <p:restoredTop sz="94214" autoAdjust="0"/>
  </p:normalViewPr>
  <p:slideViewPr>
    <p:cSldViewPr snapToGrid="0" snapToObjects="1">
      <p:cViewPr>
        <p:scale>
          <a:sx n="100" d="100"/>
          <a:sy n="100" d="100"/>
        </p:scale>
        <p:origin x="-96" y="-156"/>
      </p:cViewPr>
      <p:guideLst>
        <p:guide orient="horz" pos="458"/>
        <p:guide orient="horz" pos="1502"/>
        <p:guide pos="839"/>
        <p:guide pos="4967"/>
      </p:guideLst>
    </p:cSldViewPr>
  </p:slideViewPr>
  <p:outlineViewPr>
    <p:cViewPr>
      <p:scale>
        <a:sx n="33" d="100"/>
        <a:sy n="33" d="100"/>
      </p:scale>
      <p:origin x="0" y="19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7E576-9EB6-417E-974F-18D7118E6AE0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A1C70-5747-46F4-B121-1E57C9593A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1618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5B91-F8FE-4859-9468-3FABBC12AB22}" type="datetimeFigureOut">
              <a:rPr lang="sl-SI" smtClean="0"/>
              <a:pPr/>
              <a:t>31.1.2019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27CFE-B464-4BC2-9714-56F08B9C95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8292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06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11E5-8726-451A-A5CE-EB67E8C23185}" type="datetimeFigureOut">
              <a:rPr lang="sl-SI"/>
              <a:pPr>
                <a:defRPr/>
              </a:pPr>
              <a:t>31.1.2019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9279-8659-4B39-A8FE-A86C96E1D1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95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A25B-5538-4D4B-AE03-ACEFA56FF048}" type="datetimeFigureOut">
              <a:rPr lang="sl-SI" smtClean="0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8A29-1AE7-4502-BCEA-2565E474523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98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5193729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2400300"/>
            <a:ext cx="7201025" cy="3956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889-2586-4EE7-B0BA-D8DA96782A87}" type="datetimeFigureOut">
              <a:rPr lang="sl-SI" smtClean="0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B15-F488-45FF-951E-93F503C7C7D6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812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427D-2123-4B4E-8DEB-74BB3F2EAED4}" type="datetimeFigureOut">
              <a:rPr lang="sl-SI" smtClean="0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846B-3573-4567-A8B0-CE9C576D44C6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1086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B2FF-3039-435A-ADA5-5AD28FBB3CF3}" type="datetimeFigureOut">
              <a:rPr lang="sl-SI" smtClean="0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C97A-A94F-4F4A-8786-1F5EF483E930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84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EA93-DDD3-446A-A80F-5BAE65EB7BBD}" type="datetimeFigureOut">
              <a:rPr lang="sl-SI" smtClean="0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986A-8F05-4402-BFD0-02909D5FF1F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78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FDB7-B0CF-49EB-92EF-34D9DAC22586}" type="datetimeFigureOut">
              <a:rPr lang="sl-SI" smtClean="0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A3A3-2CF1-42F0-AE93-0F69699F966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495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9B05-F3FD-42F4-8109-223520CDE1E6}" type="datetimeFigureOut">
              <a:rPr lang="sl-SI" smtClean="0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FA50-EA4F-4C3A-9CD5-4D5722C91075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861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ED5D-2909-4A51-AC8B-8583A1C1EB96}" type="datetimeFigureOut">
              <a:rPr lang="en-US"/>
              <a:pPr>
                <a:defRPr/>
              </a:pPr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3D5B-4D1E-496F-9790-9711DAD93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9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dirty="0"/>
              <a:t>Zahvaljujem se za vašo pozornost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956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799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10A25B-5538-4D4B-AE03-ACEFA56FF048}" type="datetimeFigureOut">
              <a:rPr lang="sl-SI" smtClean="0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8A29-1AE7-4502-BCEA-2565E474523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149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891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88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525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7941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3146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118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9312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8254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811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889-2586-4EE7-B0BA-D8DA96782A87}" type="datetimeFigureOut">
              <a:rPr lang="sl-SI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B15-F488-45FF-951E-93F503C7C7D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964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427D-2123-4B4E-8DEB-74BB3F2EAED4}" type="datetimeFigureOut">
              <a:rPr lang="sl-SI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846B-3573-4567-A8B0-CE9C576D44C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310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B2FF-3039-435A-ADA5-5AD28FBB3CF3}" type="datetimeFigureOut">
              <a:rPr lang="sl-SI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C97A-A94F-4F4A-8786-1F5EF483E9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58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EA93-DDD3-446A-A80F-5BAE65EB7BBD}" type="datetimeFigureOut">
              <a:rPr lang="sl-SI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986A-8F05-4402-BFD0-02909D5FF1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41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FDB7-B0CF-49EB-92EF-34D9DAC22586}" type="datetimeFigureOut">
              <a:rPr lang="sl-SI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A3A3-2CF1-42F0-AE93-0F69699F966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34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9B05-F3FD-42F4-8109-223520CDE1E6}" type="datetimeFigureOut">
              <a:rPr lang="sl-SI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FA50-EA4F-4C3A-9CD5-4D5722C9107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902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11E5-8726-451A-A5CE-EB67E8C23185}" type="datetimeFigureOut">
              <a:rPr lang="sl-SI" smtClean="0"/>
              <a:pPr>
                <a:defRPr/>
              </a:pPr>
              <a:t>31.1.2019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9279-8659-4B39-A8FE-A86C96E1D1A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450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1500">
              <a:schemeClr val="accent3">
                <a:lumMod val="20000"/>
                <a:lumOff val="80000"/>
              </a:schemeClr>
            </a:gs>
            <a:gs pos="83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5193729" cy="49244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16A48-13FA-4D39-BF49-8F7DF9E12A29}" type="datetimeFigureOut">
              <a:rPr lang="sl-SI" smtClean="0"/>
              <a:pPr>
                <a:defRPr/>
              </a:pPr>
              <a:t>31.1.2019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2F00A-347C-4764-94AD-F4D42E8A0FE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2055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/>
          <p:nvPr userDrawn="1"/>
        </p:nvSpPr>
        <p:spPr>
          <a:xfrm>
            <a:off x="962023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</a:p>
        </p:txBody>
      </p:sp>
      <p:pic>
        <p:nvPicPr>
          <p:cNvPr id="2057" name="Slika 10" descr="arsktrp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45541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C73A1-ABF2-4D7E-B3C4-170AD1D2303D}" type="datetimeFigureOut">
              <a:rPr lang="en-US" smtClean="0"/>
              <a:pPr>
                <a:defRPr/>
              </a:pPr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A962C-8148-4148-A948-9D82CD6256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9" descr="grb moder za 10 pt.w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/>
          <p:nvPr/>
        </p:nvSpPr>
        <p:spPr>
          <a:xfrm>
            <a:off x="962023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</a:p>
        </p:txBody>
      </p:sp>
      <p:pic>
        <p:nvPicPr>
          <p:cNvPr id="2057" name="Slika 10" descr="arsktrp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/>
          <p:nvPr userDrawn="1"/>
        </p:nvSpPr>
        <p:spPr>
          <a:xfrm>
            <a:off x="962023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</a:p>
        </p:txBody>
      </p:sp>
      <p:pic>
        <p:nvPicPr>
          <p:cNvPr id="11" name="Slika 10" descr="arsktrp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5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07A8-86A2-4F18-AD75-147D8354FF64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A351-1031-4148-AAD0-16899D56E6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21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naslov 15"/>
          <p:cNvSpPr>
            <a:spLocks noGrp="1"/>
          </p:cNvSpPr>
          <p:nvPr>
            <p:ph type="subTitle" idx="1"/>
          </p:nvPr>
        </p:nvSpPr>
        <p:spPr>
          <a:xfrm>
            <a:off x="971550" y="2214175"/>
            <a:ext cx="7139407" cy="1330235"/>
          </a:xfrm>
        </p:spPr>
        <p:txBody>
          <a:bodyPr/>
          <a:lstStyle/>
          <a:p>
            <a:pPr algn="ctr"/>
            <a:r>
              <a:rPr lang="sl-SI" sz="3600" noProof="1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Aplikacija za vnos zbirnih vlog</a:t>
            </a:r>
          </a:p>
          <a:p>
            <a:pPr algn="ctr"/>
            <a:r>
              <a:rPr lang="sl-SI" sz="3600" noProof="1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SPREMEMBE 2019</a:t>
            </a:r>
            <a:endParaRPr lang="en-GB" sz="3600" noProof="1"/>
          </a:p>
        </p:txBody>
      </p:sp>
      <p:sp>
        <p:nvSpPr>
          <p:cNvPr id="6" name="PoljeZBesedilom 5"/>
          <p:cNvSpPr txBox="1"/>
          <p:nvPr/>
        </p:nvSpPr>
        <p:spPr>
          <a:xfrm>
            <a:off x="6252345" y="5272381"/>
            <a:ext cx="189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2"/>
                </a:solidFill>
              </a:rPr>
              <a:t>30. </a:t>
            </a:r>
            <a:r>
              <a:rPr lang="sl-SI" b="1" dirty="0">
                <a:solidFill>
                  <a:schemeClr val="tx2"/>
                </a:solidFill>
              </a:rPr>
              <a:t>januar 2019 </a:t>
            </a:r>
            <a:r>
              <a:rPr lang="en-US" b="1" dirty="0">
                <a:solidFill>
                  <a:schemeClr val="tx2"/>
                </a:solidFill>
              </a:rPr>
              <a:t>ARSKTRP</a:t>
            </a:r>
            <a:r>
              <a:rPr lang="sl-SI" b="1" dirty="0" smtClean="0">
                <a:solidFill>
                  <a:schemeClr val="tx2"/>
                </a:solidFill>
              </a:rPr>
              <a:t>/SNP</a:t>
            </a:r>
            <a:endParaRPr lang="sl-SI" b="1" dirty="0">
              <a:solidFill>
                <a:schemeClr val="tx2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007999" y="5272381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2"/>
                </a:solidFill>
              </a:rPr>
              <a:t>Aleš </a:t>
            </a:r>
            <a:r>
              <a:rPr lang="sl-SI" b="1" dirty="0" err="1" smtClean="0">
                <a:solidFill>
                  <a:schemeClr val="tx2"/>
                </a:solidFill>
              </a:rPr>
              <a:t>Osanič</a:t>
            </a:r>
            <a:endParaRPr lang="sl-S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3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5812489" cy="492443"/>
          </a:xfrm>
        </p:spPr>
        <p:txBody>
          <a:bodyPr/>
          <a:lstStyle/>
          <a:p>
            <a:r>
              <a:rPr lang="sl-SI" dirty="0" smtClean="0"/>
              <a:t>Rabi 1191 </a:t>
            </a:r>
            <a:r>
              <a:rPr lang="sl-SI" dirty="0"/>
              <a:t>in </a:t>
            </a:r>
            <a:r>
              <a:rPr lang="sl-SI" dirty="0" smtClean="0"/>
              <a:t>1181 (podobrazec</a:t>
            </a:r>
            <a:r>
              <a:rPr lang="sl-SI" dirty="0"/>
              <a:t>)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 err="1" smtClean="0"/>
              <a:t>predizpolnjeni</a:t>
            </a:r>
            <a:r>
              <a:rPr lang="sl-SI" dirty="0" smtClean="0"/>
              <a:t> podatki o bloku, </a:t>
            </a:r>
            <a:r>
              <a:rPr lang="sl-SI" dirty="0" err="1" smtClean="0"/>
              <a:t>gerku</a:t>
            </a:r>
            <a:r>
              <a:rPr lang="sl-SI" dirty="0" smtClean="0"/>
              <a:t>, domačem imenu, vrsti rabe in površini </a:t>
            </a:r>
            <a:r>
              <a:rPr lang="sl-SI" dirty="0" err="1" smtClean="0"/>
              <a:t>gerka</a:t>
            </a:r>
            <a:r>
              <a:rPr lang="sl-SI" dirty="0" smtClean="0"/>
              <a:t> v 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l-SI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sl-SI" dirty="0"/>
          </a:p>
          <a:p>
            <a:r>
              <a:rPr lang="sl-SI" dirty="0"/>
              <a:t>n</a:t>
            </a:r>
            <a:r>
              <a:rPr lang="sl-SI" sz="2400" dirty="0" smtClean="0"/>
              <a:t>a </a:t>
            </a:r>
            <a:r>
              <a:rPr lang="sl-SI" sz="2400" dirty="0" err="1" smtClean="0"/>
              <a:t>gerku</a:t>
            </a:r>
            <a:r>
              <a:rPr lang="sl-SI" sz="2400" dirty="0" smtClean="0"/>
              <a:t> določimo rastline in vpišemo njihove površine </a:t>
            </a:r>
            <a:r>
              <a:rPr lang="sl-SI" dirty="0"/>
              <a:t>v 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l-SI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sl-SI" dirty="0"/>
          </a:p>
          <a:p>
            <a:endParaRPr lang="sl-SI" sz="2400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87" y="1430584"/>
            <a:ext cx="950563" cy="60967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2" y="4120894"/>
            <a:ext cx="8507653" cy="23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6399188" cy="492443"/>
          </a:xfrm>
        </p:spPr>
        <p:txBody>
          <a:bodyPr/>
          <a:lstStyle/>
          <a:p>
            <a:r>
              <a:rPr lang="sl-SI" dirty="0" smtClean="0"/>
              <a:t>Prijava podpore za zelenjadnice ZL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n</a:t>
            </a:r>
            <a:r>
              <a:rPr lang="sl-SI" dirty="0" smtClean="0"/>
              <a:t>a </a:t>
            </a:r>
            <a:r>
              <a:rPr lang="sl-SI" dirty="0" err="1" smtClean="0"/>
              <a:t>geoprostorskem</a:t>
            </a:r>
            <a:r>
              <a:rPr lang="sl-SI" dirty="0" smtClean="0"/>
              <a:t> obrazcu navedemo zelenjadnico (šifra KMRS 402)</a:t>
            </a:r>
          </a:p>
          <a:p>
            <a:r>
              <a:rPr lang="sl-SI" dirty="0"/>
              <a:t>n</a:t>
            </a:r>
            <a:r>
              <a:rPr lang="sl-SI" dirty="0" smtClean="0"/>
              <a:t>e glede na uveljavljanje ZL je potrebno izpolniti </a:t>
            </a:r>
            <a:r>
              <a:rPr lang="sl-SI" dirty="0"/>
              <a:t>podobrazec </a:t>
            </a:r>
            <a:r>
              <a:rPr lang="sl-SI" dirty="0" smtClean="0"/>
              <a:t>Zelenjadnice (to ni sprememba obstoječega delovanja)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738" y="1447481"/>
            <a:ext cx="950563" cy="592775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434503" y="4408632"/>
            <a:ext cx="8274867" cy="2307762"/>
            <a:chOff x="434503" y="4473284"/>
            <a:chExt cx="8274867" cy="2307762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503" y="4473284"/>
              <a:ext cx="8274867" cy="1495483"/>
            </a:xfrm>
            <a:prstGeom prst="rect">
              <a:avLst/>
            </a:prstGeom>
          </p:spPr>
        </p:pic>
        <p:sp>
          <p:nvSpPr>
            <p:cNvPr id="10" name="Puščica dol 9"/>
            <p:cNvSpPr/>
            <p:nvPr/>
          </p:nvSpPr>
          <p:spPr>
            <a:xfrm>
              <a:off x="6355532" y="5156489"/>
              <a:ext cx="866355" cy="1624557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l-SI" sz="2000" dirty="0" smtClean="0">
                  <a:solidFill>
                    <a:srgbClr val="FF0000"/>
                  </a:solidFill>
                </a:rPr>
                <a:t>Nadaljuj !</a:t>
              </a:r>
              <a:endParaRPr lang="sl-SI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8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6399188" cy="492443"/>
          </a:xfrm>
        </p:spPr>
        <p:txBody>
          <a:bodyPr/>
          <a:lstStyle/>
          <a:p>
            <a:r>
              <a:rPr lang="sl-SI" dirty="0"/>
              <a:t>Prijava podpore za zelenjadnice ZL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n</a:t>
            </a:r>
            <a:r>
              <a:rPr lang="sl-SI" dirty="0" smtClean="0"/>
              <a:t>a podobrazcu Zelenjadnice navedemo vrsto zelenjadnice in njeno površino </a:t>
            </a:r>
            <a:r>
              <a:rPr lang="sl-SI" dirty="0"/>
              <a:t>(to ni sprememba glede na obstoječe delovanje</a:t>
            </a:r>
            <a:r>
              <a:rPr lang="sl-SI" dirty="0" smtClean="0"/>
              <a:t>)</a:t>
            </a:r>
          </a:p>
          <a:p>
            <a:r>
              <a:rPr lang="sl-SI" dirty="0">
                <a:solidFill>
                  <a:srgbClr val="C00000"/>
                </a:solidFill>
              </a:rPr>
              <a:t>n</a:t>
            </a:r>
            <a:r>
              <a:rPr lang="sl-SI" dirty="0" smtClean="0">
                <a:solidFill>
                  <a:srgbClr val="C00000"/>
                </a:solidFill>
              </a:rPr>
              <a:t>adaljujemo samo, če uveljavljamo ZL</a:t>
            </a:r>
            <a:endParaRPr lang="sl-SI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738" y="1447481"/>
            <a:ext cx="950563" cy="592775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971550" y="3912577"/>
            <a:ext cx="7939889" cy="2868469"/>
            <a:chOff x="971550" y="3912577"/>
            <a:chExt cx="7939889" cy="2868469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550" y="4015213"/>
              <a:ext cx="7939889" cy="1797856"/>
            </a:xfrm>
            <a:prstGeom prst="rect">
              <a:avLst/>
            </a:prstGeom>
          </p:spPr>
        </p:pic>
        <p:sp>
          <p:nvSpPr>
            <p:cNvPr id="10" name="Puščica dol 9"/>
            <p:cNvSpPr/>
            <p:nvPr/>
          </p:nvSpPr>
          <p:spPr>
            <a:xfrm>
              <a:off x="6355532" y="3912577"/>
              <a:ext cx="866355" cy="2868469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l-SI" sz="2000" dirty="0" smtClean="0">
                  <a:solidFill>
                    <a:srgbClr val="FF0000"/>
                  </a:solidFill>
                </a:rPr>
                <a:t>Nadaljuj, </a:t>
              </a:r>
              <a:r>
                <a:rPr lang="sl-SI" sz="2000" dirty="0">
                  <a:solidFill>
                    <a:srgbClr val="FF0000"/>
                  </a:solidFill>
                </a:rPr>
                <a:t>če ZL»DA« </a:t>
              </a:r>
              <a:r>
                <a:rPr lang="sl-SI" sz="2000" dirty="0" smtClean="0">
                  <a:solidFill>
                    <a:srgbClr val="FF0000"/>
                  </a:solidFill>
                </a:rPr>
                <a:t>!</a:t>
              </a:r>
              <a:endParaRPr lang="sl-SI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3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6399188" cy="492443"/>
          </a:xfrm>
        </p:spPr>
        <p:txBody>
          <a:bodyPr/>
          <a:lstStyle/>
          <a:p>
            <a:r>
              <a:rPr lang="sl-SI" dirty="0"/>
              <a:t>Prijava podpore za zelenjadnice ZL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odobrazec Uveljavljanje </a:t>
            </a:r>
            <a:r>
              <a:rPr lang="sl-SI" dirty="0"/>
              <a:t>podpore za zelenjadnice (prijava zelenjadnic in obdobij prisotnosti</a:t>
            </a:r>
            <a:r>
              <a:rPr lang="sl-SI" dirty="0" smtClean="0"/>
              <a:t>)</a:t>
            </a:r>
          </a:p>
          <a:p>
            <a:r>
              <a:rPr lang="sl-SI" dirty="0"/>
              <a:t>v</a:t>
            </a:r>
            <a:r>
              <a:rPr lang="sl-SI" dirty="0" smtClean="0"/>
              <a:t> kolikor se na </a:t>
            </a:r>
            <a:r>
              <a:rPr lang="sl-SI" dirty="0" err="1" smtClean="0"/>
              <a:t>geoprostorskem</a:t>
            </a:r>
            <a:r>
              <a:rPr lang="sl-SI" dirty="0" smtClean="0"/>
              <a:t> obrazcu uveljavlja podpora </a:t>
            </a:r>
            <a:r>
              <a:rPr lang="sl-SI" dirty="0" smtClean="0">
                <a:solidFill>
                  <a:srgbClr val="C00000"/>
                </a:solidFill>
              </a:rPr>
              <a:t>ZL</a:t>
            </a:r>
            <a:r>
              <a:rPr lang="sl-SI" dirty="0" smtClean="0">
                <a:solidFill>
                  <a:schemeClr val="tx1"/>
                </a:solidFill>
              </a:rPr>
              <a:t>, potem se v naboru obrazcev pojavi omenjeni podobrazec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521" y="1447481"/>
            <a:ext cx="950563" cy="592775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971550" y="5212446"/>
            <a:ext cx="2281473" cy="980322"/>
            <a:chOff x="896291" y="4679910"/>
            <a:chExt cx="2281473" cy="980322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723" y="4679910"/>
              <a:ext cx="2104607" cy="980322"/>
            </a:xfrm>
            <a:prstGeom prst="rect">
              <a:avLst/>
            </a:prstGeom>
          </p:spPr>
        </p:pic>
        <p:sp>
          <p:nvSpPr>
            <p:cNvPr id="4" name="Elipsa 3"/>
            <p:cNvSpPr/>
            <p:nvPr/>
          </p:nvSpPr>
          <p:spPr>
            <a:xfrm>
              <a:off x="896291" y="5170071"/>
              <a:ext cx="2281473" cy="4617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540260" y="4784725"/>
            <a:ext cx="2632190" cy="1571625"/>
            <a:chOff x="4982318" y="4621143"/>
            <a:chExt cx="2632190" cy="1571625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213" y="4621143"/>
              <a:ext cx="2438400" cy="1571625"/>
            </a:xfrm>
            <a:prstGeom prst="rect">
              <a:avLst/>
            </a:prstGeom>
          </p:spPr>
        </p:pic>
        <p:sp>
          <p:nvSpPr>
            <p:cNvPr id="11" name="Elipsa 10"/>
            <p:cNvSpPr/>
            <p:nvPr/>
          </p:nvSpPr>
          <p:spPr>
            <a:xfrm>
              <a:off x="4982318" y="5468921"/>
              <a:ext cx="2632190" cy="6141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2" name="PoljeZBesedilom 11"/>
          <p:cNvSpPr txBox="1"/>
          <p:nvPr/>
        </p:nvSpPr>
        <p:spPr>
          <a:xfrm>
            <a:off x="1055105" y="4800739"/>
            <a:ext cx="275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>
                <a:solidFill>
                  <a:srgbClr val="FF0000"/>
                </a:solidFill>
              </a:rPr>
              <a:t>g</a:t>
            </a:r>
            <a:r>
              <a:rPr lang="sl-SI" dirty="0" err="1" smtClean="0">
                <a:solidFill>
                  <a:srgbClr val="FF0000"/>
                </a:solidFill>
              </a:rPr>
              <a:t>eoprostorski</a:t>
            </a:r>
            <a:r>
              <a:rPr lang="sl-SI" dirty="0" smtClean="0">
                <a:solidFill>
                  <a:srgbClr val="FF0000"/>
                </a:solidFill>
              </a:rPr>
              <a:t> obrazec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5637155" y="4424681"/>
            <a:ext cx="209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nabor obrazcev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18" name="Raven puščični povezovalnik 17"/>
          <p:cNvCxnSpPr/>
          <p:nvPr/>
        </p:nvCxnSpPr>
        <p:spPr>
          <a:xfrm>
            <a:off x="3346130" y="5933470"/>
            <a:ext cx="1941094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4107663" cy="492443"/>
          </a:xfrm>
        </p:spPr>
        <p:txBody>
          <a:bodyPr/>
          <a:lstStyle/>
          <a:p>
            <a:r>
              <a:rPr lang="sl-SI" dirty="0" smtClean="0"/>
              <a:t>Prijava zelenjadnic ZL 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Vpis na podobrazcu</a:t>
            </a:r>
            <a:endParaRPr lang="sl-SI" b="1" dirty="0"/>
          </a:p>
          <a:p>
            <a:endParaRPr lang="sl-SI" dirty="0" smtClean="0"/>
          </a:p>
          <a:p>
            <a:r>
              <a:rPr lang="sl-SI" dirty="0"/>
              <a:t>v</a:t>
            </a:r>
            <a:r>
              <a:rPr lang="sl-SI" dirty="0" smtClean="0"/>
              <a:t>pisati obdobje prisotnosti </a:t>
            </a:r>
            <a:r>
              <a:rPr lang="sl-SI" dirty="0"/>
              <a:t>zelenjadnic na osnovi prijave na glavnem posevku </a:t>
            </a:r>
            <a:r>
              <a:rPr lang="sl-SI" dirty="0" smtClean="0"/>
              <a:t>(setev ali sajenje, datum setve/sajenja, predviden datum spravila)</a:t>
            </a:r>
          </a:p>
          <a:p>
            <a:r>
              <a:rPr lang="sl-SI" dirty="0"/>
              <a:t>z</a:t>
            </a:r>
            <a:r>
              <a:rPr lang="sl-SI" dirty="0" smtClean="0"/>
              <a:t>a dosego 60-dnevne </a:t>
            </a:r>
            <a:r>
              <a:rPr lang="sl-SI" dirty="0"/>
              <a:t>prisotnosti </a:t>
            </a:r>
            <a:r>
              <a:rPr lang="sl-SI" dirty="0" smtClean="0"/>
              <a:t>je možna tudi prijava </a:t>
            </a:r>
            <a:r>
              <a:rPr lang="sl-SI" dirty="0"/>
              <a:t>obdobij prisotnosti zelenjadnic v dodatnem obdobju </a:t>
            </a:r>
            <a:r>
              <a:rPr lang="sl-SI" dirty="0" smtClean="0"/>
              <a:t>(naknadna rastlina, </a:t>
            </a:r>
            <a:r>
              <a:rPr lang="sl-SI" dirty="0"/>
              <a:t>setev ali sajenje datum setve/sajenja, predviden datum spravila)</a:t>
            </a:r>
            <a:r>
              <a:rPr lang="sl-SI" dirty="0" smtClean="0"/>
              <a:t> 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87" y="1447481"/>
            <a:ext cx="950563" cy="592775"/>
          </a:xfrm>
          <a:prstGeom prst="rect">
            <a:avLst/>
          </a:prstGeom>
        </p:spPr>
      </p:pic>
      <p:sp>
        <p:nvSpPr>
          <p:cNvPr id="10" name="Puščica dol 9"/>
          <p:cNvSpPr/>
          <p:nvPr/>
        </p:nvSpPr>
        <p:spPr>
          <a:xfrm>
            <a:off x="6011501" y="144856"/>
            <a:ext cx="866355" cy="357611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000" dirty="0" smtClean="0">
                <a:solidFill>
                  <a:srgbClr val="FF0000"/>
                </a:solidFill>
              </a:rPr>
              <a:t>Nadaljevanje od prej !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5307543" cy="492443"/>
          </a:xfrm>
        </p:spPr>
        <p:txBody>
          <a:bodyPr/>
          <a:lstStyle/>
          <a:p>
            <a:r>
              <a:rPr lang="sl-SI" dirty="0" smtClean="0"/>
              <a:t>Registracija živilskega obrata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 err="1" smtClean="0">
                <a:solidFill>
                  <a:schemeClr val="tx1"/>
                </a:solidFill>
              </a:rPr>
              <a:t>predizpolnjeni</a:t>
            </a:r>
            <a:r>
              <a:rPr lang="sl-SI" dirty="0" smtClean="0">
                <a:solidFill>
                  <a:schemeClr val="tx1"/>
                </a:solidFill>
              </a:rPr>
              <a:t> podatki glede na register živilskih obratov</a:t>
            </a:r>
          </a:p>
          <a:p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reverite ustreznost in jih po potrebi popravite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348" y="1424266"/>
            <a:ext cx="950564" cy="61599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938" y="1434441"/>
            <a:ext cx="950564" cy="60581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4172376"/>
            <a:ext cx="2895648" cy="218397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011" y="4310497"/>
            <a:ext cx="5770901" cy="204585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425" y="3677681"/>
            <a:ext cx="7776927" cy="5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4281621" cy="492443"/>
          </a:xfrm>
        </p:spPr>
        <p:txBody>
          <a:bodyPr/>
          <a:lstStyle/>
          <a:p>
            <a:r>
              <a:rPr lang="sl-SI" dirty="0" smtClean="0"/>
              <a:t>Dobrobit živali-drobnica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76272"/>
            <a:ext cx="7201025" cy="4453128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Rok za vložitev zahtevka za vse upravičence 3.maj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na podobrazcu je navedeno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število dni neprekinjene paše, ki je zahtevano za kmetijsko gospodarstvo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86" y="1463491"/>
            <a:ext cx="950564" cy="597809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971425" y="4197096"/>
            <a:ext cx="8073333" cy="1673352"/>
            <a:chOff x="971425" y="3860312"/>
            <a:chExt cx="8073333" cy="1546681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425" y="3860312"/>
              <a:ext cx="8073333" cy="1546681"/>
            </a:xfrm>
            <a:prstGeom prst="rect">
              <a:avLst/>
            </a:prstGeom>
          </p:spPr>
        </p:pic>
        <p:sp>
          <p:nvSpPr>
            <p:cNvPr id="6" name="Elipsa 5"/>
            <p:cNvSpPr/>
            <p:nvPr/>
          </p:nvSpPr>
          <p:spPr>
            <a:xfrm>
              <a:off x="4481465" y="4916032"/>
              <a:ext cx="1149790" cy="4909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29273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4281621" cy="492443"/>
          </a:xfrm>
        </p:spPr>
        <p:txBody>
          <a:bodyPr/>
          <a:lstStyle/>
          <a:p>
            <a:r>
              <a:rPr lang="sl-SI" dirty="0" smtClean="0"/>
              <a:t>Dobrobit živali-drobnica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>
          <a:xfrm>
            <a:off x="971425" y="2400300"/>
            <a:ext cx="7201025" cy="4338828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Najpoznejši datum začetka paše 3.maj – paša 210 dni oz. 4.junij – paša 180 dni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predviden konec paše se izračuna glede na vpisan datum začetka paše z </a:t>
            </a:r>
            <a:r>
              <a:rPr lang="sl-SI" dirty="0">
                <a:solidFill>
                  <a:schemeClr val="tx1"/>
                </a:solidFill>
              </a:rPr>
              <a:t>upoštevanjem </a:t>
            </a:r>
            <a:r>
              <a:rPr lang="sl-SI" dirty="0" smtClean="0">
                <a:solidFill>
                  <a:schemeClr val="tx1"/>
                </a:solidFill>
              </a:rPr>
              <a:t>območja, v katerega je razvrščeno kmetijsko gospodarstvo, </a:t>
            </a:r>
            <a:r>
              <a:rPr lang="sl-SI" dirty="0">
                <a:solidFill>
                  <a:schemeClr val="tx1"/>
                </a:solidFill>
              </a:rPr>
              <a:t>kjer se mora drobnica pasti </a:t>
            </a:r>
            <a:r>
              <a:rPr lang="sl-SI" dirty="0" smtClean="0">
                <a:solidFill>
                  <a:schemeClr val="tx1"/>
                </a:solidFill>
              </a:rPr>
              <a:t>neprekinjeno (180 ali 210 dni)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86" y="1463491"/>
            <a:ext cx="950564" cy="5978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25" y="5056632"/>
            <a:ext cx="7201025" cy="15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206374" y="2082030"/>
            <a:ext cx="6858000" cy="2387600"/>
          </a:xfrm>
        </p:spPr>
        <p:txBody>
          <a:bodyPr>
            <a:normAutofit/>
          </a:bodyPr>
          <a:lstStyle/>
          <a:p>
            <a:r>
              <a:rPr lang="sl-SI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Zahvaljujem se za vašo pozornost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74" y="5413972"/>
            <a:ext cx="1788293" cy="11246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25" y="5413972"/>
            <a:ext cx="1946249" cy="11176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374" y="954403"/>
            <a:ext cx="1808242" cy="11276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734" y="952224"/>
            <a:ext cx="1767320" cy="11298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238" y="5413972"/>
            <a:ext cx="1740816" cy="112809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8125" y="955678"/>
            <a:ext cx="1767320" cy="1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Stalež živali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tx1"/>
                </a:solidFill>
              </a:rPr>
              <a:t>p</a:t>
            </a:r>
            <a:r>
              <a:rPr lang="sl-SI" dirty="0" err="1" smtClean="0">
                <a:solidFill>
                  <a:schemeClr val="tx1"/>
                </a:solidFill>
              </a:rPr>
              <a:t>redizpolnjeni</a:t>
            </a:r>
            <a:r>
              <a:rPr lang="sl-SI" dirty="0" smtClean="0">
                <a:solidFill>
                  <a:schemeClr val="tx1"/>
                </a:solidFill>
              </a:rPr>
              <a:t> podatki glede na stanje v registru živilskih obratov</a:t>
            </a:r>
          </a:p>
          <a:p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reverite ustreznost in jih po potrebi popravite:</a:t>
            </a:r>
          </a:p>
          <a:p>
            <a:pPr lvl="3"/>
            <a:r>
              <a:rPr lang="pl-PL" dirty="0"/>
              <a:t>Oddaja surovega </a:t>
            </a:r>
            <a:r>
              <a:rPr lang="pl-PL" dirty="0" smtClean="0"/>
              <a:t>mleka </a:t>
            </a:r>
            <a:r>
              <a:rPr lang="pl-PL" dirty="0"/>
              <a:t>v </a:t>
            </a:r>
            <a:r>
              <a:rPr lang="pl-PL" dirty="0" smtClean="0"/>
              <a:t>promet...</a:t>
            </a:r>
          </a:p>
          <a:p>
            <a:pPr lvl="3"/>
            <a:r>
              <a:rPr lang="sl-SI" dirty="0"/>
              <a:t>Oddaja jajc v </a:t>
            </a:r>
            <a:r>
              <a:rPr lang="sl-SI" dirty="0" smtClean="0"/>
              <a:t>promet…</a:t>
            </a:r>
          </a:p>
          <a:p>
            <a:pPr lvl="3"/>
            <a:r>
              <a:rPr lang="sl-SI" dirty="0"/>
              <a:t>Zakol majhnih količin </a:t>
            </a:r>
            <a:r>
              <a:rPr lang="sl-SI" dirty="0" smtClean="0"/>
              <a:t>perutnine…</a:t>
            </a:r>
          </a:p>
          <a:p>
            <a:pPr lvl="3"/>
            <a:r>
              <a:rPr lang="sl-SI" dirty="0"/>
              <a:t>Zakol majhnih količin </a:t>
            </a:r>
            <a:r>
              <a:rPr lang="sl-SI" dirty="0" smtClean="0"/>
              <a:t>kuncev…</a:t>
            </a:r>
          </a:p>
          <a:p>
            <a:pPr lvl="3"/>
            <a:r>
              <a:rPr lang="sl-SI" dirty="0"/>
              <a:t>Oddaja živali v </a:t>
            </a:r>
            <a:r>
              <a:rPr lang="sl-SI" dirty="0" smtClean="0"/>
              <a:t>klavnico…</a:t>
            </a:r>
          </a:p>
          <a:p>
            <a:pPr lvl="3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38" y="1289586"/>
            <a:ext cx="950564" cy="6159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696" y="1289586"/>
            <a:ext cx="950564" cy="6159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594" y="3714452"/>
            <a:ext cx="2652666" cy="26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Stalež živali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>
          <a:xfrm>
            <a:off x="971425" y="2400300"/>
            <a:ext cx="7201025" cy="4082796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renos števila živali iz razpoložljivih registrov (</a:t>
            </a:r>
            <a:r>
              <a:rPr lang="sl-SI" dirty="0" err="1" smtClean="0">
                <a:solidFill>
                  <a:schemeClr val="tx1"/>
                </a:solidFill>
              </a:rPr>
              <a:t>stalež</a:t>
            </a:r>
            <a:r>
              <a:rPr lang="sl-SI" dirty="0" smtClean="0">
                <a:solidFill>
                  <a:schemeClr val="tx1"/>
                </a:solidFill>
              </a:rPr>
              <a:t> na dan 1.2.2019):</a:t>
            </a:r>
          </a:p>
          <a:p>
            <a:pPr lvl="3"/>
            <a:r>
              <a:rPr lang="pl-PL" dirty="0"/>
              <a:t>g</a:t>
            </a:r>
            <a:r>
              <a:rPr lang="pl-PL" dirty="0" smtClean="0"/>
              <a:t>ovedo iz centralnega registra govedi</a:t>
            </a:r>
          </a:p>
          <a:p>
            <a:pPr lvl="3"/>
            <a:r>
              <a:rPr lang="sl-SI" dirty="0">
                <a:solidFill>
                  <a:srgbClr val="C00000"/>
                </a:solidFill>
              </a:rPr>
              <a:t>k</a:t>
            </a:r>
            <a:r>
              <a:rPr lang="sl-SI" dirty="0" smtClean="0">
                <a:solidFill>
                  <a:srgbClr val="C00000"/>
                </a:solidFill>
              </a:rPr>
              <a:t>opitarji iz centralnega registra </a:t>
            </a:r>
            <a:r>
              <a:rPr lang="sl-SI" dirty="0">
                <a:solidFill>
                  <a:srgbClr val="C00000"/>
                </a:solidFill>
              </a:rPr>
              <a:t>k</a:t>
            </a:r>
            <a:r>
              <a:rPr lang="sl-SI" dirty="0" smtClean="0">
                <a:solidFill>
                  <a:srgbClr val="C00000"/>
                </a:solidFill>
              </a:rPr>
              <a:t>opitarjev</a:t>
            </a:r>
          </a:p>
          <a:p>
            <a:pPr marL="342900" lvl="3" indent="-342900">
              <a:buFont typeface="Arial" charset="0"/>
              <a:buChar char="•"/>
            </a:pPr>
            <a:r>
              <a:rPr lang="sl-SI" sz="2400" dirty="0"/>
              <a:t>p</a:t>
            </a:r>
            <a:r>
              <a:rPr lang="sl-SI" sz="2400" dirty="0" smtClean="0"/>
              <a:t>renos podatkov o prašičih glede na centralni register prašičev-ukrep Dobrobit živali na dan 1.2.2019 (le pri tistih, ki poročajo stalež za operacijo DŽ - prašiči):</a:t>
            </a:r>
          </a:p>
          <a:p>
            <a:pPr lvl="3"/>
            <a:r>
              <a:rPr lang="sl-SI" dirty="0">
                <a:solidFill>
                  <a:srgbClr val="C00000"/>
                </a:solidFill>
              </a:rPr>
              <a:t>s</a:t>
            </a:r>
            <a:r>
              <a:rPr lang="sl-SI" dirty="0" smtClean="0">
                <a:solidFill>
                  <a:srgbClr val="C00000"/>
                </a:solidFill>
              </a:rPr>
              <a:t>esni pujski </a:t>
            </a:r>
          </a:p>
          <a:p>
            <a:pPr lvl="3"/>
            <a:r>
              <a:rPr lang="sl-SI" dirty="0">
                <a:solidFill>
                  <a:srgbClr val="C00000"/>
                </a:solidFill>
              </a:rPr>
              <a:t>t</a:t>
            </a:r>
            <a:r>
              <a:rPr lang="sl-SI" dirty="0" smtClean="0">
                <a:solidFill>
                  <a:srgbClr val="C00000"/>
                </a:solidFill>
              </a:rPr>
              <a:t>ekači </a:t>
            </a:r>
            <a:r>
              <a:rPr lang="sl-SI" dirty="0">
                <a:solidFill>
                  <a:srgbClr val="C00000"/>
                </a:solidFill>
              </a:rPr>
              <a:t>do 30 </a:t>
            </a:r>
            <a:r>
              <a:rPr lang="sl-SI" dirty="0" smtClean="0">
                <a:solidFill>
                  <a:srgbClr val="C00000"/>
                </a:solidFill>
              </a:rPr>
              <a:t>kg</a:t>
            </a:r>
            <a:endParaRPr lang="sl-SI" dirty="0">
              <a:solidFill>
                <a:srgbClr val="C00000"/>
              </a:solidFill>
            </a:endParaRPr>
          </a:p>
          <a:p>
            <a:pPr lvl="3"/>
            <a:r>
              <a:rPr lang="sl-SI" dirty="0">
                <a:solidFill>
                  <a:srgbClr val="C00000"/>
                </a:solidFill>
              </a:rPr>
              <a:t>p</a:t>
            </a:r>
            <a:r>
              <a:rPr lang="sl-SI" dirty="0" smtClean="0">
                <a:solidFill>
                  <a:srgbClr val="C00000"/>
                </a:solidFill>
              </a:rPr>
              <a:t>lemenske mladice</a:t>
            </a:r>
          </a:p>
          <a:p>
            <a:pPr lvl="3"/>
            <a:r>
              <a:rPr lang="sl-SI" dirty="0">
                <a:solidFill>
                  <a:srgbClr val="C00000"/>
                </a:solidFill>
              </a:rPr>
              <a:t>p</a:t>
            </a:r>
            <a:r>
              <a:rPr lang="sl-SI" dirty="0" smtClean="0">
                <a:solidFill>
                  <a:srgbClr val="C00000"/>
                </a:solidFill>
              </a:rPr>
              <a:t>lemenske </a:t>
            </a:r>
            <a:r>
              <a:rPr lang="sl-SI" dirty="0">
                <a:solidFill>
                  <a:srgbClr val="C00000"/>
                </a:solidFill>
              </a:rPr>
              <a:t>svinje</a:t>
            </a:r>
          </a:p>
          <a:p>
            <a:pPr marL="1371600" lvl="3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38" y="1289586"/>
            <a:ext cx="950564" cy="6159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696" y="1289586"/>
            <a:ext cx="950564" cy="6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3941785" cy="492443"/>
          </a:xfrm>
        </p:spPr>
        <p:txBody>
          <a:bodyPr/>
          <a:lstStyle/>
          <a:p>
            <a:r>
              <a:rPr lang="sl-SI" dirty="0" smtClean="0"/>
              <a:t>Stalež živali - kopitarji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tx1"/>
                </a:solidFill>
              </a:rPr>
              <a:t>s</a:t>
            </a:r>
            <a:r>
              <a:rPr lang="sl-SI" dirty="0" err="1" smtClean="0">
                <a:solidFill>
                  <a:schemeClr val="tx1"/>
                </a:solidFill>
              </a:rPr>
              <a:t>talež</a:t>
            </a:r>
            <a:r>
              <a:rPr lang="sl-SI" dirty="0" smtClean="0">
                <a:solidFill>
                  <a:schemeClr val="tx1"/>
                </a:solidFill>
              </a:rPr>
              <a:t> se prenese glede na stanje v centralnem registru kopitarjev</a:t>
            </a:r>
          </a:p>
          <a:p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omembno je, da ima vlagatelj na dan 1.2.2019 urejeno vso identifikacijo kopitarjev in ustrezno javljene premike v centralni register kopitarjev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696" y="1289586"/>
            <a:ext cx="950564" cy="6159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25" y="4832350"/>
            <a:ext cx="779083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3941785" cy="492443"/>
          </a:xfrm>
        </p:spPr>
        <p:txBody>
          <a:bodyPr/>
          <a:lstStyle/>
          <a:p>
            <a:r>
              <a:rPr lang="sl-SI" dirty="0" smtClean="0"/>
              <a:t>Stalež živali - kopitarji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popravljanje prenesenih podatkov na samem obrazcu ni več </a:t>
            </a:r>
            <a:r>
              <a:rPr lang="sl-SI" dirty="0" smtClean="0"/>
              <a:t>mogoče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za izdajo odločbe so relevantni podatki iz registra kopitarjev na dan 1.2.2019</a:t>
            </a: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696" y="1289586"/>
            <a:ext cx="950564" cy="6159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25" y="4641850"/>
            <a:ext cx="779083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3714158" cy="492443"/>
          </a:xfrm>
        </p:spPr>
        <p:txBody>
          <a:bodyPr/>
          <a:lstStyle/>
          <a:p>
            <a:r>
              <a:rPr lang="sl-SI" dirty="0" smtClean="0"/>
              <a:t>Stalež živali - prašiči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z</a:t>
            </a:r>
            <a:r>
              <a:rPr lang="sl-SI" dirty="0" smtClean="0">
                <a:solidFill>
                  <a:schemeClr val="tx1"/>
                </a:solidFill>
              </a:rPr>
              <a:t>a kategoriji</a:t>
            </a:r>
          </a:p>
          <a:p>
            <a:pPr lvl="3"/>
            <a:r>
              <a:rPr lang="sl-SI" dirty="0"/>
              <a:t>Prašiči pitanci od 30 kg dalje, pitani na višjo težo, in kmečka reja </a:t>
            </a:r>
            <a:r>
              <a:rPr lang="sl-SI" dirty="0" smtClean="0"/>
              <a:t>prašičev</a:t>
            </a:r>
          </a:p>
          <a:p>
            <a:pPr lvl="3"/>
            <a:r>
              <a:rPr lang="pl-PL" dirty="0"/>
              <a:t>Prašiči pitanci in plemenski prašiči od 30 do 110 </a:t>
            </a:r>
            <a:r>
              <a:rPr lang="pl-PL" dirty="0" smtClean="0"/>
              <a:t>kg</a:t>
            </a:r>
            <a:endParaRPr lang="sl-SI" dirty="0" smtClean="0"/>
          </a:p>
          <a:p>
            <a:pPr marL="0" lvl="3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je podatke potrebno vnesti ročno!!!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preveritev </a:t>
            </a:r>
            <a:r>
              <a:rPr lang="sl-SI" sz="2400" dirty="0"/>
              <a:t>na CRPŠ </a:t>
            </a:r>
            <a:r>
              <a:rPr lang="sl-SI" sz="2400" dirty="0" smtClean="0"/>
              <a:t>se izvaja samo</a:t>
            </a:r>
            <a:r>
              <a:rPr lang="sl-SI" sz="2400" dirty="0"/>
              <a:t>, če </a:t>
            </a:r>
            <a:r>
              <a:rPr lang="sl-SI" sz="2400" dirty="0" smtClean="0"/>
              <a:t>vlagatelj v</a:t>
            </a:r>
          </a:p>
          <a:p>
            <a:pPr marL="0" lvl="3" indent="0">
              <a:buNone/>
            </a:pPr>
            <a:r>
              <a:rPr lang="sl-SI" sz="2400" dirty="0" smtClean="0"/>
              <a:t>    centralni register prašičev poroča </a:t>
            </a:r>
            <a:r>
              <a:rPr lang="sl-SI" sz="2400" dirty="0" err="1" smtClean="0"/>
              <a:t>stalež</a:t>
            </a:r>
            <a:r>
              <a:rPr lang="sl-SI" sz="2400" dirty="0" smtClean="0"/>
              <a:t> za namen</a:t>
            </a:r>
          </a:p>
          <a:p>
            <a:pPr marL="0" lvl="3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operacije DŽ - prašiči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sl-SI" sz="2400" dirty="0"/>
              <a:t>p</a:t>
            </a:r>
            <a:r>
              <a:rPr lang="sl-SI" sz="2400" dirty="0" smtClean="0"/>
              <a:t>odatkov, ki so se prenesli iz centralnega registra prašičev, na obrazcu ni možno več popravljati</a:t>
            </a:r>
          </a:p>
          <a:p>
            <a:pPr marL="0" lvl="3" indent="0">
              <a:buNone/>
            </a:pP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86" y="1296292"/>
            <a:ext cx="950564" cy="6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3714158" cy="492443"/>
          </a:xfrm>
        </p:spPr>
        <p:txBody>
          <a:bodyPr/>
          <a:lstStyle/>
          <a:p>
            <a:r>
              <a:rPr lang="sl-SI" dirty="0" smtClean="0"/>
              <a:t>Stalež živali - prašiči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k</a:t>
            </a:r>
            <a:r>
              <a:rPr lang="sl-SI" dirty="0" smtClean="0">
                <a:solidFill>
                  <a:schemeClr val="tx1"/>
                </a:solidFill>
              </a:rPr>
              <a:t>dor ne poroča za namen operacije DŽ - prašiči, izpolni rubriko Prašiči ob vnosu zbirne vloge ročno</a:t>
            </a:r>
          </a:p>
          <a:p>
            <a:r>
              <a:rPr lang="sl-SI" dirty="0">
                <a:solidFill>
                  <a:schemeClr val="tx1"/>
                </a:solidFill>
              </a:rPr>
              <a:t>r</a:t>
            </a:r>
            <a:r>
              <a:rPr lang="sl-SI" dirty="0" smtClean="0">
                <a:solidFill>
                  <a:schemeClr val="tx1"/>
                </a:solidFill>
              </a:rPr>
              <a:t>ok za poročanje operacije DŽ – prašiči je 7 dni od predpisanega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86" y="1296292"/>
            <a:ext cx="950564" cy="6159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25" y="4277491"/>
            <a:ext cx="7200900" cy="20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3377528" cy="492443"/>
          </a:xfrm>
        </p:spPr>
        <p:txBody>
          <a:bodyPr/>
          <a:lstStyle/>
          <a:p>
            <a:r>
              <a:rPr lang="sl-SI" dirty="0" smtClean="0"/>
              <a:t>Rabi 1191 in 1181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1191 – rastlinjak, kjer pridelava ni v tleh, in 1181 – trajne rastline na njivskih površinah, kjer pridelava ni v </a:t>
            </a:r>
            <a:r>
              <a:rPr lang="sl-SI" dirty="0" smtClean="0">
                <a:solidFill>
                  <a:schemeClr val="tx1"/>
                </a:solidFill>
              </a:rPr>
              <a:t>tleh</a:t>
            </a:r>
          </a:p>
          <a:p>
            <a:r>
              <a:rPr lang="sl-SI" dirty="0" err="1">
                <a:solidFill>
                  <a:schemeClr val="tx1"/>
                </a:solidFill>
              </a:rPr>
              <a:t>g</a:t>
            </a:r>
            <a:r>
              <a:rPr lang="sl-SI" dirty="0" err="1" smtClean="0">
                <a:solidFill>
                  <a:schemeClr val="tx1"/>
                </a:solidFill>
              </a:rPr>
              <a:t>erki</a:t>
            </a:r>
            <a:r>
              <a:rPr lang="sl-SI" dirty="0" smtClean="0">
                <a:solidFill>
                  <a:schemeClr val="tx1"/>
                </a:solidFill>
              </a:rPr>
              <a:t> se prenesejo na </a:t>
            </a:r>
            <a:r>
              <a:rPr lang="sl-SI" dirty="0" err="1" smtClean="0">
                <a:solidFill>
                  <a:schemeClr val="tx1"/>
                </a:solidFill>
              </a:rPr>
              <a:t>geoprostorski</a:t>
            </a:r>
            <a:r>
              <a:rPr lang="sl-SI" dirty="0" smtClean="0">
                <a:solidFill>
                  <a:schemeClr val="tx1"/>
                </a:solidFill>
              </a:rPr>
              <a:t> obrazec in imajo </a:t>
            </a:r>
            <a:r>
              <a:rPr lang="sl-SI" dirty="0" err="1" smtClean="0">
                <a:solidFill>
                  <a:schemeClr val="tx1"/>
                </a:solidFill>
              </a:rPr>
              <a:t>predizpolnjeno</a:t>
            </a:r>
            <a:r>
              <a:rPr lang="sl-SI" dirty="0" smtClean="0">
                <a:solidFill>
                  <a:schemeClr val="tx1"/>
                </a:solidFill>
              </a:rPr>
              <a:t> šifro KMRS 444 (pridelava ni v tleh)</a:t>
            </a:r>
          </a:p>
          <a:p>
            <a:r>
              <a:rPr lang="sl-SI" dirty="0">
                <a:solidFill>
                  <a:schemeClr val="tx1"/>
                </a:solidFill>
              </a:rPr>
              <a:t>z</a:t>
            </a:r>
            <a:r>
              <a:rPr lang="sl-SI" dirty="0" smtClean="0">
                <a:solidFill>
                  <a:schemeClr val="tx1"/>
                </a:solidFill>
              </a:rPr>
              <a:t>ahtevki na površino niso možni</a:t>
            </a:r>
          </a:p>
          <a:p>
            <a:pPr marL="0" indent="0">
              <a:buNone/>
            </a:pPr>
            <a:endParaRPr lang="sl-SI" dirty="0" smtClean="0"/>
          </a:p>
          <a:p>
            <a:pPr marL="0" lvl="3" indent="0">
              <a:buNone/>
            </a:pP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87" y="1430584"/>
            <a:ext cx="950563" cy="609672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389299" y="5374576"/>
            <a:ext cx="8655113" cy="981774"/>
            <a:chOff x="389299" y="5374576"/>
            <a:chExt cx="8655113" cy="981774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299" y="5374576"/>
              <a:ext cx="8655113" cy="981774"/>
            </a:xfrm>
            <a:prstGeom prst="rect">
              <a:avLst/>
            </a:prstGeom>
          </p:spPr>
        </p:pic>
        <p:sp>
          <p:nvSpPr>
            <p:cNvPr id="8" name="Elipsa 7"/>
            <p:cNvSpPr/>
            <p:nvPr/>
          </p:nvSpPr>
          <p:spPr>
            <a:xfrm>
              <a:off x="4716855" y="6002448"/>
              <a:ext cx="679010" cy="3539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39076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5790047" cy="492443"/>
          </a:xfrm>
        </p:spPr>
        <p:txBody>
          <a:bodyPr/>
          <a:lstStyle/>
          <a:p>
            <a:r>
              <a:rPr lang="sl-SI" dirty="0" smtClean="0"/>
              <a:t>Rabi 1191 in 1181 (podobrazec)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sz="2400" dirty="0" smtClean="0"/>
              <a:t>rijava kmetijskih rastlin za posamezen </a:t>
            </a:r>
            <a:r>
              <a:rPr lang="sl-SI" sz="2400" dirty="0" err="1" smtClean="0"/>
              <a:t>gerk</a:t>
            </a:r>
            <a:r>
              <a:rPr lang="sl-SI" sz="2400" dirty="0" smtClean="0"/>
              <a:t> se izvede na posebnem podobrazcu</a:t>
            </a:r>
          </a:p>
          <a:p>
            <a:r>
              <a:rPr lang="sl-SI" dirty="0"/>
              <a:t>u</a:t>
            </a:r>
            <a:r>
              <a:rPr lang="sl-SI" dirty="0" smtClean="0"/>
              <a:t>poraba šifranta kmetijskih rastlin</a:t>
            </a:r>
          </a:p>
          <a:p>
            <a:r>
              <a:rPr lang="sl-SI" dirty="0"/>
              <a:t>p</a:t>
            </a:r>
            <a:r>
              <a:rPr lang="sl-SI" sz="2400" dirty="0" smtClean="0"/>
              <a:t>rijava površin kmetijskih rastlin v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l-SI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87" y="1430584"/>
            <a:ext cx="950563" cy="609672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971550" y="4710002"/>
            <a:ext cx="3043378" cy="1646348"/>
            <a:chOff x="885825" y="4055952"/>
            <a:chExt cx="3043378" cy="1646348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825" y="4481465"/>
              <a:ext cx="2266010" cy="1220835"/>
            </a:xfrm>
            <a:prstGeom prst="rect">
              <a:avLst/>
            </a:prstGeom>
          </p:spPr>
        </p:pic>
        <p:sp>
          <p:nvSpPr>
            <p:cNvPr id="6" name="Elipsa 5"/>
            <p:cNvSpPr/>
            <p:nvPr/>
          </p:nvSpPr>
          <p:spPr>
            <a:xfrm>
              <a:off x="971425" y="5091882"/>
              <a:ext cx="2333090" cy="3802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PoljeZBesedilom 9"/>
            <p:cNvSpPr txBox="1"/>
            <p:nvPr/>
          </p:nvSpPr>
          <p:spPr>
            <a:xfrm>
              <a:off x="971424" y="4055952"/>
              <a:ext cx="2957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rgbClr val="FF0000"/>
                  </a:solidFill>
                </a:rPr>
                <a:t>lokacija podobrazca</a:t>
              </a:r>
              <a:endParaRPr lang="sl-SI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771695" y="4710002"/>
            <a:ext cx="2915279" cy="1902857"/>
            <a:chOff x="4636049" y="4710002"/>
            <a:chExt cx="2915279" cy="1902857"/>
          </a:xfrm>
        </p:grpSpPr>
        <p:sp>
          <p:nvSpPr>
            <p:cNvPr id="13" name="PoljeZBesedilom 12"/>
            <p:cNvSpPr txBox="1"/>
            <p:nvPr/>
          </p:nvSpPr>
          <p:spPr>
            <a:xfrm>
              <a:off x="4636049" y="4710002"/>
              <a:ext cx="291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FF0000"/>
                  </a:solidFill>
                </a:rPr>
                <a:t>i</a:t>
              </a:r>
              <a:r>
                <a:rPr lang="sl-SI" dirty="0" smtClean="0">
                  <a:solidFill>
                    <a:srgbClr val="FF0000"/>
                  </a:solidFill>
                </a:rPr>
                <a:t>zbirni šifrant</a:t>
              </a:r>
              <a:endParaRPr lang="sl-SI" dirty="0">
                <a:solidFill>
                  <a:srgbClr val="FF0000"/>
                </a:solidFill>
              </a:endParaRPr>
            </a:p>
          </p:txBody>
        </p:sp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1695" y="5079334"/>
              <a:ext cx="2019300" cy="153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6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U 2010">
    <a:dk1>
      <a:srgbClr val="999999"/>
    </a:dk1>
    <a:lt1>
      <a:sysClr val="window" lastClr="FFFFFF"/>
    </a:lt1>
    <a:dk2>
      <a:srgbClr val="000000"/>
    </a:dk2>
    <a:lt2>
      <a:srgbClr val="D8D8D8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026_si10-cgp-mpe-PREDLOGA-2007</Template>
  <TotalTime>31393</TotalTime>
  <Words>679</Words>
  <Application>Microsoft Office PowerPoint</Application>
  <PresentationFormat>Diaprojekcija na zaslonu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18</vt:i4>
      </vt:variant>
    </vt:vector>
  </HeadingPairs>
  <TitlesOfParts>
    <vt:vector size="26" baseType="lpstr">
      <vt:lpstr>Arial</vt:lpstr>
      <vt:lpstr>Republika</vt:lpstr>
      <vt:lpstr>Calibri</vt:lpstr>
      <vt:lpstr>Calibri Light</vt:lpstr>
      <vt:lpstr>Times New Roman</vt:lpstr>
      <vt:lpstr>Custom Design</vt:lpstr>
      <vt:lpstr>1_Custom Design</vt:lpstr>
      <vt:lpstr>Načrt po meri</vt:lpstr>
      <vt:lpstr>PowerPointova predstavitev</vt:lpstr>
      <vt:lpstr>Stalež živali</vt:lpstr>
      <vt:lpstr>Stalež živali</vt:lpstr>
      <vt:lpstr>Stalež živali - kopitarji</vt:lpstr>
      <vt:lpstr>Stalež živali - kopitarji</vt:lpstr>
      <vt:lpstr>Stalež živali - prašiči</vt:lpstr>
      <vt:lpstr>Stalež živali - prašiči</vt:lpstr>
      <vt:lpstr>Rabi 1191 in 1181</vt:lpstr>
      <vt:lpstr>Rabi 1191 in 1181 (podobrazec)</vt:lpstr>
      <vt:lpstr>Rabi 1191 in 1181 (podobrazec)</vt:lpstr>
      <vt:lpstr>Prijava podpore za zelenjadnice ZL</vt:lpstr>
      <vt:lpstr>Prijava podpore za zelenjadnice ZL</vt:lpstr>
      <vt:lpstr>Prijava podpore za zelenjadnice ZL</vt:lpstr>
      <vt:lpstr>Prijava zelenjadnic ZL </vt:lpstr>
      <vt:lpstr>Registracija živilskega obrata</vt:lpstr>
      <vt:lpstr>Dobrobit živali-drobnica</vt:lpstr>
      <vt:lpstr>Dobrobit živali-drobnica</vt:lpstr>
      <vt:lpstr>Zahvaljujem se za vašo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MKGP</dc:creator>
  <cp:lastModifiedBy>Mateja Gorše Janežič</cp:lastModifiedBy>
  <cp:revision>687</cp:revision>
  <cp:lastPrinted>2019-01-09T13:02:01Z</cp:lastPrinted>
  <dcterms:created xsi:type="dcterms:W3CDTF">2010-11-10T14:19:28Z</dcterms:created>
  <dcterms:modified xsi:type="dcterms:W3CDTF">2019-01-31T09:03:49Z</dcterms:modified>
</cp:coreProperties>
</file>